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6"/>
  </p:notesMasterIdLst>
  <p:sldIdLst>
    <p:sldId id="256" r:id="rId3"/>
    <p:sldId id="257" r:id="rId4"/>
    <p:sldId id="258" r:id="rId5"/>
    <p:sldId id="293" r:id="rId6"/>
    <p:sldId id="289" r:id="rId7"/>
    <p:sldId id="281" r:id="rId8"/>
    <p:sldId id="267" r:id="rId9"/>
    <p:sldId id="269" r:id="rId10"/>
    <p:sldId id="273" r:id="rId11"/>
    <p:sldId id="290" r:id="rId12"/>
    <p:sldId id="274" r:id="rId13"/>
    <p:sldId id="286" r:id="rId14"/>
    <p:sldId id="294" r:id="rId15"/>
    <p:sldId id="295" r:id="rId16"/>
    <p:sldId id="296" r:id="rId17"/>
    <p:sldId id="297" r:id="rId18"/>
    <p:sldId id="300" r:id="rId19"/>
    <p:sldId id="301" r:id="rId20"/>
    <p:sldId id="298" r:id="rId21"/>
    <p:sldId id="302" r:id="rId22"/>
    <p:sldId id="303" r:id="rId23"/>
    <p:sldId id="304" r:id="rId24"/>
    <p:sldId id="305" r:id="rId25"/>
    <p:sldId id="306" r:id="rId26"/>
    <p:sldId id="307" r:id="rId27"/>
    <p:sldId id="308" r:id="rId28"/>
    <p:sldId id="309" r:id="rId29"/>
    <p:sldId id="291" r:id="rId30"/>
    <p:sldId id="310" r:id="rId31"/>
    <p:sldId id="311" r:id="rId32"/>
    <p:sldId id="312" r:id="rId33"/>
    <p:sldId id="313" r:id="rId34"/>
    <p:sldId id="292" r:id="rId35"/>
  </p:sldIdLst>
  <p:sldSz cx="9144000" cy="5143500" type="screen16x9"/>
  <p:notesSz cx="6858000" cy="9144000"/>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clrMru>
    <a:srgbClr val="46014E"/>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p:cViewPr varScale="1">
        <p:scale>
          <a:sx n="87" d="100"/>
          <a:sy n="87" d="100"/>
        </p:scale>
        <p:origin x="-212" y="-68"/>
      </p:cViewPr>
      <p:guideLst>
        <p:guide orient="horz" pos="1620"/>
        <p:guide pos="2880"/>
      </p:guideLst>
    </p:cSldViewPr>
  </p:slideViewPr>
  <p:notesTextViewPr>
    <p:cViewPr>
      <p:scale>
        <a:sx n="1" d="1"/>
        <a:sy n="1" d="1"/>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BD2104-9CFA-441C-A1AA-42A595931CEF}" type="datetimeFigureOut">
              <a:rPr lang="zh-CN" altLang="en-US" smtClean="0"/>
              <a:pPr/>
              <a:t>2022/7/21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9B3D4E-0157-4B6B-BC89-EFAB0A51436E}" type="slidenum">
              <a:rPr lang="zh-CN" altLang="en-US" smtClean="0"/>
              <a:pPr/>
              <a:t>‹#›</a:t>
            </a:fld>
            <a:endParaRPr lang="zh-CN" altLang="en-US"/>
          </a:p>
        </p:txBody>
      </p:sp>
    </p:spTree>
    <p:extLst>
      <p:ext uri="{BB962C8B-B14F-4D97-AF65-F5344CB8AC3E}">
        <p14:creationId xmlns="" xmlns:p14="http://schemas.microsoft.com/office/powerpoint/2010/main" val="23815363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r>
              <a:rPr lang="en-US" altLang="zh-CN"/>
              <a:t>1</a:t>
            </a:r>
            <a:endParaRPr lang="zh-CN" altLang="en-US"/>
          </a:p>
        </p:txBody>
      </p:sp>
    </p:spTree>
    <p:extLst>
      <p:ext uri="{BB962C8B-B14F-4D97-AF65-F5344CB8AC3E}">
        <p14:creationId xmlns="" xmlns:p14="http://schemas.microsoft.com/office/powerpoint/2010/main" val="13732496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prstClr val="black"/>
                </a:solidFill>
                <a:effectLst/>
                <a:uLnTx/>
                <a:uFillTx/>
                <a:latin typeface="Calibri" pitchFamily="34" charset="0"/>
                <a:ea typeface="宋体" charset="-122"/>
                <a:cs typeface="+mn-cs"/>
              </a:rPr>
              <a:t>15</a:t>
            </a:r>
            <a:endParaRPr kumimoji="0" lang="zh-CN" altLang="en-US" sz="1200" b="0" i="0" u="none" strike="noStrike" kern="1200" cap="none" spc="0" normalizeH="0" baseline="0" noProof="0">
              <a:ln>
                <a:noFill/>
              </a:ln>
              <a:solidFill>
                <a:prstClr val="black"/>
              </a:solidFill>
              <a:effectLst/>
              <a:uLnTx/>
              <a:uFillTx/>
              <a:latin typeface="Calibri" pitchFamily="34" charset="0"/>
              <a:ea typeface="宋体" charset="-122"/>
              <a:cs typeface="+mn-cs"/>
            </a:endParaRPr>
          </a:p>
        </p:txBody>
      </p:sp>
    </p:spTree>
    <p:extLst>
      <p:ext uri="{BB962C8B-B14F-4D97-AF65-F5344CB8AC3E}">
        <p14:creationId xmlns="" xmlns:p14="http://schemas.microsoft.com/office/powerpoint/2010/main" val="26308186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prstClr val="black"/>
                </a:solidFill>
                <a:effectLst/>
                <a:uLnTx/>
                <a:uFillTx/>
                <a:latin typeface="Calibri" pitchFamily="34" charset="0"/>
                <a:ea typeface="宋体" charset="-122"/>
                <a:cs typeface="+mn-cs"/>
              </a:rPr>
              <a:t>10</a:t>
            </a:r>
            <a:endParaRPr kumimoji="0" lang="zh-CN" altLang="en-US" sz="1200" b="0" i="0" u="none" strike="noStrike" kern="1200" cap="none" spc="0" normalizeH="0" baseline="0" noProof="0">
              <a:ln>
                <a:noFill/>
              </a:ln>
              <a:solidFill>
                <a:prstClr val="black"/>
              </a:solidFill>
              <a:effectLst/>
              <a:uLnTx/>
              <a:uFillTx/>
              <a:latin typeface="Calibri" pitchFamily="34" charset="0"/>
              <a:ea typeface="宋体" charset="-122"/>
              <a:cs typeface="+mn-cs"/>
            </a:endParaRPr>
          </a:p>
        </p:txBody>
      </p:sp>
    </p:spTree>
    <p:extLst>
      <p:ext uri="{BB962C8B-B14F-4D97-AF65-F5344CB8AC3E}">
        <p14:creationId xmlns="" xmlns:p14="http://schemas.microsoft.com/office/powerpoint/2010/main" val="3413599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prstClr val="black"/>
                </a:solidFill>
                <a:effectLst/>
                <a:uLnTx/>
                <a:uFillTx/>
                <a:latin typeface="Calibri" pitchFamily="34" charset="0"/>
                <a:ea typeface="宋体" charset="-122"/>
                <a:cs typeface="+mn-cs"/>
              </a:rPr>
              <a:t>18</a:t>
            </a:r>
            <a:endParaRPr kumimoji="0" lang="zh-CN" altLang="en-US" sz="1200" b="0" i="0" u="none" strike="noStrike" kern="1200" cap="none" spc="0" normalizeH="0" baseline="0" noProof="0">
              <a:ln>
                <a:noFill/>
              </a:ln>
              <a:solidFill>
                <a:prstClr val="black"/>
              </a:solidFill>
              <a:effectLst/>
              <a:uLnTx/>
              <a:uFillTx/>
              <a:latin typeface="Calibri" pitchFamily="34" charset="0"/>
              <a:ea typeface="宋体" charset="-122"/>
              <a:cs typeface="+mn-cs"/>
            </a:endParaRPr>
          </a:p>
        </p:txBody>
      </p:sp>
    </p:spTree>
    <p:extLst>
      <p:ext uri="{BB962C8B-B14F-4D97-AF65-F5344CB8AC3E}">
        <p14:creationId xmlns="" xmlns:p14="http://schemas.microsoft.com/office/powerpoint/2010/main" val="22998106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prstClr val="black"/>
                </a:solidFill>
                <a:effectLst/>
                <a:uLnTx/>
                <a:uFillTx/>
                <a:latin typeface="Calibri" pitchFamily="34" charset="0"/>
                <a:ea typeface="宋体" charset="-122"/>
                <a:cs typeface="+mn-cs"/>
              </a:rPr>
              <a:t>18</a:t>
            </a:r>
            <a:endParaRPr kumimoji="0" lang="zh-CN" altLang="en-US" sz="1200" b="0" i="0" u="none" strike="noStrike" kern="1200" cap="none" spc="0" normalizeH="0" baseline="0" noProof="0">
              <a:ln>
                <a:noFill/>
              </a:ln>
              <a:solidFill>
                <a:prstClr val="black"/>
              </a:solidFill>
              <a:effectLst/>
              <a:uLnTx/>
              <a:uFillTx/>
              <a:latin typeface="Calibri" pitchFamily="34" charset="0"/>
              <a:ea typeface="宋体" charset="-122"/>
              <a:cs typeface="+mn-cs"/>
            </a:endParaRPr>
          </a:p>
        </p:txBody>
      </p:sp>
    </p:spTree>
    <p:extLst>
      <p:ext uri="{BB962C8B-B14F-4D97-AF65-F5344CB8AC3E}">
        <p14:creationId xmlns="" xmlns:p14="http://schemas.microsoft.com/office/powerpoint/2010/main" val="22998106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prstClr val="black"/>
                </a:solidFill>
                <a:effectLst/>
                <a:uLnTx/>
                <a:uFillTx/>
                <a:latin typeface="Calibri" pitchFamily="34" charset="0"/>
                <a:ea typeface="宋体" charset="-122"/>
                <a:cs typeface="+mn-cs"/>
              </a:rPr>
              <a:t>18</a:t>
            </a:r>
            <a:endParaRPr kumimoji="0" lang="zh-CN" altLang="en-US" sz="1200" b="0" i="0" u="none" strike="noStrike" kern="1200" cap="none" spc="0" normalizeH="0" baseline="0" noProof="0">
              <a:ln>
                <a:noFill/>
              </a:ln>
              <a:solidFill>
                <a:prstClr val="black"/>
              </a:solidFill>
              <a:effectLst/>
              <a:uLnTx/>
              <a:uFillTx/>
              <a:latin typeface="Calibri" pitchFamily="34" charset="0"/>
              <a:ea typeface="宋体" charset="-122"/>
              <a:cs typeface="+mn-cs"/>
            </a:endParaRPr>
          </a:p>
        </p:txBody>
      </p:sp>
    </p:spTree>
    <p:extLst>
      <p:ext uri="{BB962C8B-B14F-4D97-AF65-F5344CB8AC3E}">
        <p14:creationId xmlns="" xmlns:p14="http://schemas.microsoft.com/office/powerpoint/2010/main" val="22998106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prstClr val="black"/>
                </a:solidFill>
                <a:effectLst/>
                <a:uLnTx/>
                <a:uFillTx/>
                <a:latin typeface="Calibri" pitchFamily="34" charset="0"/>
                <a:ea typeface="宋体" charset="-122"/>
                <a:cs typeface="+mn-cs"/>
              </a:rPr>
              <a:t>18</a:t>
            </a:r>
            <a:endParaRPr kumimoji="0" lang="zh-CN" altLang="en-US" sz="1200" b="0" i="0" u="none" strike="noStrike" kern="1200" cap="none" spc="0" normalizeH="0" baseline="0" noProof="0">
              <a:ln>
                <a:noFill/>
              </a:ln>
              <a:solidFill>
                <a:prstClr val="black"/>
              </a:solidFill>
              <a:effectLst/>
              <a:uLnTx/>
              <a:uFillTx/>
              <a:latin typeface="Calibri" pitchFamily="34" charset="0"/>
              <a:ea typeface="宋体" charset="-122"/>
              <a:cs typeface="+mn-cs"/>
            </a:endParaRPr>
          </a:p>
        </p:txBody>
      </p:sp>
    </p:spTree>
    <p:extLst>
      <p:ext uri="{BB962C8B-B14F-4D97-AF65-F5344CB8AC3E}">
        <p14:creationId xmlns="" xmlns:p14="http://schemas.microsoft.com/office/powerpoint/2010/main" val="22998106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prstClr val="black"/>
                </a:solidFill>
                <a:effectLst/>
                <a:uLnTx/>
                <a:uFillTx/>
                <a:latin typeface="Calibri" pitchFamily="34" charset="0"/>
                <a:ea typeface="宋体" charset="-122"/>
                <a:cs typeface="+mn-cs"/>
              </a:rPr>
              <a:t>18</a:t>
            </a:r>
            <a:endParaRPr kumimoji="0" lang="zh-CN" altLang="en-US" sz="1200" b="0" i="0" u="none" strike="noStrike" kern="1200" cap="none" spc="0" normalizeH="0" baseline="0" noProof="0">
              <a:ln>
                <a:noFill/>
              </a:ln>
              <a:solidFill>
                <a:prstClr val="black"/>
              </a:solidFill>
              <a:effectLst/>
              <a:uLnTx/>
              <a:uFillTx/>
              <a:latin typeface="Calibri" pitchFamily="34" charset="0"/>
              <a:ea typeface="宋体" charset="-122"/>
              <a:cs typeface="+mn-cs"/>
            </a:endParaRPr>
          </a:p>
        </p:txBody>
      </p:sp>
    </p:spTree>
    <p:extLst>
      <p:ext uri="{BB962C8B-B14F-4D97-AF65-F5344CB8AC3E}">
        <p14:creationId xmlns="" xmlns:p14="http://schemas.microsoft.com/office/powerpoint/2010/main" val="22998106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prstClr val="black"/>
                </a:solidFill>
                <a:effectLst/>
                <a:uLnTx/>
                <a:uFillTx/>
                <a:latin typeface="Calibri" pitchFamily="34" charset="0"/>
                <a:ea typeface="宋体" charset="-122"/>
                <a:cs typeface="+mn-cs"/>
              </a:rPr>
              <a:t>18</a:t>
            </a:r>
            <a:endParaRPr kumimoji="0" lang="zh-CN" altLang="en-US" sz="1200" b="0" i="0" u="none" strike="noStrike" kern="1200" cap="none" spc="0" normalizeH="0" baseline="0" noProof="0">
              <a:ln>
                <a:noFill/>
              </a:ln>
              <a:solidFill>
                <a:prstClr val="black"/>
              </a:solidFill>
              <a:effectLst/>
              <a:uLnTx/>
              <a:uFillTx/>
              <a:latin typeface="Calibri" pitchFamily="34" charset="0"/>
              <a:ea typeface="宋体" charset="-122"/>
              <a:cs typeface="+mn-cs"/>
            </a:endParaRPr>
          </a:p>
        </p:txBody>
      </p:sp>
    </p:spTree>
    <p:extLst>
      <p:ext uri="{BB962C8B-B14F-4D97-AF65-F5344CB8AC3E}">
        <p14:creationId xmlns="" xmlns:p14="http://schemas.microsoft.com/office/powerpoint/2010/main" val="22998106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prstClr val="black"/>
                </a:solidFill>
                <a:effectLst/>
                <a:uLnTx/>
                <a:uFillTx/>
                <a:latin typeface="Calibri" pitchFamily="34" charset="0"/>
                <a:ea typeface="宋体" charset="-122"/>
                <a:cs typeface="+mn-cs"/>
              </a:rPr>
              <a:t>18</a:t>
            </a:r>
            <a:endParaRPr kumimoji="0" lang="zh-CN" altLang="en-US" sz="1200" b="0" i="0" u="none" strike="noStrike" kern="1200" cap="none" spc="0" normalizeH="0" baseline="0" noProof="0">
              <a:ln>
                <a:noFill/>
              </a:ln>
              <a:solidFill>
                <a:prstClr val="black"/>
              </a:solidFill>
              <a:effectLst/>
              <a:uLnTx/>
              <a:uFillTx/>
              <a:latin typeface="Calibri" pitchFamily="34" charset="0"/>
              <a:ea typeface="宋体" charset="-122"/>
              <a:cs typeface="+mn-cs"/>
            </a:endParaRPr>
          </a:p>
        </p:txBody>
      </p:sp>
    </p:spTree>
    <p:extLst>
      <p:ext uri="{BB962C8B-B14F-4D97-AF65-F5344CB8AC3E}">
        <p14:creationId xmlns="" xmlns:p14="http://schemas.microsoft.com/office/powerpoint/2010/main" val="22998106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prstClr val="black"/>
                </a:solidFill>
                <a:effectLst/>
                <a:uLnTx/>
                <a:uFillTx/>
                <a:latin typeface="Calibri" pitchFamily="34" charset="0"/>
                <a:ea typeface="宋体" charset="-122"/>
                <a:cs typeface="+mn-cs"/>
              </a:rPr>
              <a:t>18</a:t>
            </a:r>
            <a:endParaRPr kumimoji="0" lang="zh-CN" altLang="en-US" sz="1200" b="0" i="0" u="none" strike="noStrike" kern="1200" cap="none" spc="0" normalizeH="0" baseline="0" noProof="0">
              <a:ln>
                <a:noFill/>
              </a:ln>
              <a:solidFill>
                <a:prstClr val="black"/>
              </a:solidFill>
              <a:effectLst/>
              <a:uLnTx/>
              <a:uFillTx/>
              <a:latin typeface="Calibri" pitchFamily="34" charset="0"/>
              <a:ea typeface="宋体" charset="-122"/>
              <a:cs typeface="+mn-cs"/>
            </a:endParaRPr>
          </a:p>
        </p:txBody>
      </p:sp>
    </p:spTree>
    <p:extLst>
      <p:ext uri="{BB962C8B-B14F-4D97-AF65-F5344CB8AC3E}">
        <p14:creationId xmlns="" xmlns:p14="http://schemas.microsoft.com/office/powerpoint/2010/main" val="22998106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prstClr val="black"/>
                </a:solidFill>
                <a:effectLst/>
                <a:uLnTx/>
                <a:uFillTx/>
                <a:latin typeface="Calibri" pitchFamily="34" charset="0"/>
                <a:ea typeface="宋体" charset="-122"/>
                <a:cs typeface="+mn-cs"/>
              </a:rPr>
              <a:t>2</a:t>
            </a:r>
            <a:endParaRPr kumimoji="0" lang="zh-CN" altLang="en-US" sz="1200" b="0" i="0" u="none" strike="noStrike" kern="1200" cap="none" spc="0" normalizeH="0" baseline="0" noProof="0">
              <a:ln>
                <a:noFill/>
              </a:ln>
              <a:solidFill>
                <a:prstClr val="black"/>
              </a:solidFill>
              <a:effectLst/>
              <a:uLnTx/>
              <a:uFillTx/>
              <a:latin typeface="Calibri" pitchFamily="34" charset="0"/>
              <a:ea typeface="宋体" charset="-122"/>
              <a:cs typeface="+mn-cs"/>
            </a:endParaRPr>
          </a:p>
        </p:txBody>
      </p:sp>
    </p:spTree>
    <p:extLst>
      <p:ext uri="{BB962C8B-B14F-4D97-AF65-F5344CB8AC3E}">
        <p14:creationId xmlns="" xmlns:p14="http://schemas.microsoft.com/office/powerpoint/2010/main" val="12937331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prstClr val="black"/>
                </a:solidFill>
                <a:effectLst/>
                <a:uLnTx/>
                <a:uFillTx/>
                <a:latin typeface="Calibri" pitchFamily="34" charset="0"/>
                <a:ea typeface="宋体" charset="-122"/>
                <a:cs typeface="+mn-cs"/>
              </a:rPr>
              <a:t>18</a:t>
            </a:r>
            <a:endParaRPr kumimoji="0" lang="zh-CN" altLang="en-US" sz="1200" b="0" i="0" u="none" strike="noStrike" kern="1200" cap="none" spc="0" normalizeH="0" baseline="0" noProof="0">
              <a:ln>
                <a:noFill/>
              </a:ln>
              <a:solidFill>
                <a:prstClr val="black"/>
              </a:solidFill>
              <a:effectLst/>
              <a:uLnTx/>
              <a:uFillTx/>
              <a:latin typeface="Calibri" pitchFamily="34" charset="0"/>
              <a:ea typeface="宋体" charset="-122"/>
              <a:cs typeface="+mn-cs"/>
            </a:endParaRPr>
          </a:p>
        </p:txBody>
      </p:sp>
    </p:spTree>
    <p:extLst>
      <p:ext uri="{BB962C8B-B14F-4D97-AF65-F5344CB8AC3E}">
        <p14:creationId xmlns="" xmlns:p14="http://schemas.microsoft.com/office/powerpoint/2010/main" val="22998106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prstClr val="black"/>
                </a:solidFill>
                <a:effectLst/>
                <a:uLnTx/>
                <a:uFillTx/>
                <a:latin typeface="Calibri" pitchFamily="34" charset="0"/>
                <a:ea typeface="宋体" charset="-122"/>
                <a:cs typeface="+mn-cs"/>
              </a:rPr>
              <a:t>18</a:t>
            </a:r>
            <a:endParaRPr kumimoji="0" lang="zh-CN" altLang="en-US" sz="1200" b="0" i="0" u="none" strike="noStrike" kern="1200" cap="none" spc="0" normalizeH="0" baseline="0" noProof="0">
              <a:ln>
                <a:noFill/>
              </a:ln>
              <a:solidFill>
                <a:prstClr val="black"/>
              </a:solidFill>
              <a:effectLst/>
              <a:uLnTx/>
              <a:uFillTx/>
              <a:latin typeface="Calibri" pitchFamily="34" charset="0"/>
              <a:ea typeface="宋体" charset="-122"/>
              <a:cs typeface="+mn-cs"/>
            </a:endParaRPr>
          </a:p>
        </p:txBody>
      </p:sp>
    </p:spTree>
    <p:extLst>
      <p:ext uri="{BB962C8B-B14F-4D97-AF65-F5344CB8AC3E}">
        <p14:creationId xmlns="" xmlns:p14="http://schemas.microsoft.com/office/powerpoint/2010/main" val="22998106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prstClr val="black"/>
                </a:solidFill>
                <a:effectLst/>
                <a:uLnTx/>
                <a:uFillTx/>
                <a:latin typeface="Calibri" pitchFamily="34" charset="0"/>
                <a:ea typeface="宋体" charset="-122"/>
                <a:cs typeface="+mn-cs"/>
              </a:rPr>
              <a:t>18</a:t>
            </a:r>
            <a:endParaRPr kumimoji="0" lang="zh-CN" altLang="en-US" sz="1200" b="0" i="0" u="none" strike="noStrike" kern="1200" cap="none" spc="0" normalizeH="0" baseline="0" noProof="0">
              <a:ln>
                <a:noFill/>
              </a:ln>
              <a:solidFill>
                <a:prstClr val="black"/>
              </a:solidFill>
              <a:effectLst/>
              <a:uLnTx/>
              <a:uFillTx/>
              <a:latin typeface="Calibri" pitchFamily="34" charset="0"/>
              <a:ea typeface="宋体" charset="-122"/>
              <a:cs typeface="+mn-cs"/>
            </a:endParaRPr>
          </a:p>
        </p:txBody>
      </p:sp>
    </p:spTree>
    <p:extLst>
      <p:ext uri="{BB962C8B-B14F-4D97-AF65-F5344CB8AC3E}">
        <p14:creationId xmlns="" xmlns:p14="http://schemas.microsoft.com/office/powerpoint/2010/main" val="22998106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prstClr val="black"/>
                </a:solidFill>
                <a:effectLst/>
                <a:uLnTx/>
                <a:uFillTx/>
                <a:latin typeface="Calibri" pitchFamily="34" charset="0"/>
                <a:ea typeface="宋体" charset="-122"/>
                <a:cs typeface="+mn-cs"/>
              </a:rPr>
              <a:t>18</a:t>
            </a:r>
            <a:endParaRPr kumimoji="0" lang="zh-CN" altLang="en-US" sz="1200" b="0" i="0" u="none" strike="noStrike" kern="1200" cap="none" spc="0" normalizeH="0" baseline="0" noProof="0">
              <a:ln>
                <a:noFill/>
              </a:ln>
              <a:solidFill>
                <a:prstClr val="black"/>
              </a:solidFill>
              <a:effectLst/>
              <a:uLnTx/>
              <a:uFillTx/>
              <a:latin typeface="Calibri" pitchFamily="34" charset="0"/>
              <a:ea typeface="宋体" charset="-122"/>
              <a:cs typeface="+mn-cs"/>
            </a:endParaRPr>
          </a:p>
        </p:txBody>
      </p:sp>
    </p:spTree>
    <p:extLst>
      <p:ext uri="{BB962C8B-B14F-4D97-AF65-F5344CB8AC3E}">
        <p14:creationId xmlns="" xmlns:p14="http://schemas.microsoft.com/office/powerpoint/2010/main" val="22998106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prstClr val="black"/>
                </a:solidFill>
                <a:effectLst/>
                <a:uLnTx/>
                <a:uFillTx/>
                <a:latin typeface="Calibri" pitchFamily="34" charset="0"/>
                <a:ea typeface="宋体" charset="-122"/>
                <a:cs typeface="+mn-cs"/>
              </a:rPr>
              <a:t>18</a:t>
            </a:r>
            <a:endParaRPr kumimoji="0" lang="zh-CN" altLang="en-US" sz="1200" b="0" i="0" u="none" strike="noStrike" kern="1200" cap="none" spc="0" normalizeH="0" baseline="0" noProof="0">
              <a:ln>
                <a:noFill/>
              </a:ln>
              <a:solidFill>
                <a:prstClr val="black"/>
              </a:solidFill>
              <a:effectLst/>
              <a:uLnTx/>
              <a:uFillTx/>
              <a:latin typeface="Calibri" pitchFamily="34" charset="0"/>
              <a:ea typeface="宋体" charset="-122"/>
              <a:cs typeface="+mn-cs"/>
            </a:endParaRPr>
          </a:p>
        </p:txBody>
      </p:sp>
    </p:spTree>
    <p:extLst>
      <p:ext uri="{BB962C8B-B14F-4D97-AF65-F5344CB8AC3E}">
        <p14:creationId xmlns="" xmlns:p14="http://schemas.microsoft.com/office/powerpoint/2010/main" val="22998106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prstClr val="black"/>
                </a:solidFill>
                <a:effectLst/>
                <a:uLnTx/>
                <a:uFillTx/>
                <a:latin typeface="Calibri" pitchFamily="34" charset="0"/>
                <a:ea typeface="宋体" charset="-122"/>
                <a:cs typeface="+mn-cs"/>
              </a:rPr>
              <a:t>18</a:t>
            </a:r>
            <a:endParaRPr kumimoji="0" lang="zh-CN" altLang="en-US" sz="1200" b="0" i="0" u="none" strike="noStrike" kern="1200" cap="none" spc="0" normalizeH="0" baseline="0" noProof="0">
              <a:ln>
                <a:noFill/>
              </a:ln>
              <a:solidFill>
                <a:prstClr val="black"/>
              </a:solidFill>
              <a:effectLst/>
              <a:uLnTx/>
              <a:uFillTx/>
              <a:latin typeface="Calibri" pitchFamily="34" charset="0"/>
              <a:ea typeface="宋体" charset="-122"/>
              <a:cs typeface="+mn-cs"/>
            </a:endParaRPr>
          </a:p>
        </p:txBody>
      </p:sp>
    </p:spTree>
    <p:extLst>
      <p:ext uri="{BB962C8B-B14F-4D97-AF65-F5344CB8AC3E}">
        <p14:creationId xmlns="" xmlns:p14="http://schemas.microsoft.com/office/powerpoint/2010/main" val="22998106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prstClr val="black"/>
                </a:solidFill>
                <a:effectLst/>
                <a:uLnTx/>
                <a:uFillTx/>
                <a:latin typeface="Calibri" pitchFamily="34" charset="0"/>
                <a:ea typeface="宋体" charset="-122"/>
                <a:cs typeface="+mn-cs"/>
              </a:rPr>
              <a:t>18</a:t>
            </a:r>
            <a:endParaRPr kumimoji="0" lang="zh-CN" altLang="en-US" sz="1200" b="0" i="0" u="none" strike="noStrike" kern="1200" cap="none" spc="0" normalizeH="0" baseline="0" noProof="0">
              <a:ln>
                <a:noFill/>
              </a:ln>
              <a:solidFill>
                <a:prstClr val="black"/>
              </a:solidFill>
              <a:effectLst/>
              <a:uLnTx/>
              <a:uFillTx/>
              <a:latin typeface="Calibri" pitchFamily="34" charset="0"/>
              <a:ea typeface="宋体" charset="-122"/>
              <a:cs typeface="+mn-cs"/>
            </a:endParaRPr>
          </a:p>
        </p:txBody>
      </p:sp>
    </p:spTree>
    <p:extLst>
      <p:ext uri="{BB962C8B-B14F-4D97-AF65-F5344CB8AC3E}">
        <p14:creationId xmlns="" xmlns:p14="http://schemas.microsoft.com/office/powerpoint/2010/main" val="22998106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prstClr val="black"/>
                </a:solidFill>
                <a:effectLst/>
                <a:uLnTx/>
                <a:uFillTx/>
                <a:latin typeface="Calibri" pitchFamily="34" charset="0"/>
                <a:ea typeface="宋体" charset="-122"/>
                <a:cs typeface="+mn-cs"/>
              </a:rPr>
              <a:t>18</a:t>
            </a:r>
            <a:endParaRPr kumimoji="0" lang="zh-CN" altLang="en-US" sz="1200" b="0" i="0" u="none" strike="noStrike" kern="1200" cap="none" spc="0" normalizeH="0" baseline="0" noProof="0">
              <a:ln>
                <a:noFill/>
              </a:ln>
              <a:solidFill>
                <a:prstClr val="black"/>
              </a:solidFill>
              <a:effectLst/>
              <a:uLnTx/>
              <a:uFillTx/>
              <a:latin typeface="Calibri" pitchFamily="34" charset="0"/>
              <a:ea typeface="宋体" charset="-122"/>
              <a:cs typeface="+mn-cs"/>
            </a:endParaRPr>
          </a:p>
        </p:txBody>
      </p:sp>
    </p:spTree>
    <p:extLst>
      <p:ext uri="{BB962C8B-B14F-4D97-AF65-F5344CB8AC3E}">
        <p14:creationId xmlns="" xmlns:p14="http://schemas.microsoft.com/office/powerpoint/2010/main" val="22998106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prstClr val="black"/>
                </a:solidFill>
                <a:effectLst/>
                <a:uLnTx/>
                <a:uFillTx/>
                <a:latin typeface="Calibri" pitchFamily="34" charset="0"/>
                <a:ea typeface="宋体" charset="-122"/>
                <a:cs typeface="+mn-cs"/>
              </a:rPr>
              <a:t>21</a:t>
            </a:r>
            <a:endParaRPr kumimoji="0" lang="zh-CN" altLang="en-US" sz="1200" b="0" i="0" u="none" strike="noStrike" kern="1200" cap="none" spc="0" normalizeH="0" baseline="0" noProof="0">
              <a:ln>
                <a:noFill/>
              </a:ln>
              <a:solidFill>
                <a:prstClr val="black"/>
              </a:solidFill>
              <a:effectLst/>
              <a:uLnTx/>
              <a:uFillTx/>
              <a:latin typeface="Calibri" pitchFamily="34" charset="0"/>
              <a:ea typeface="宋体" charset="-122"/>
              <a:cs typeface="+mn-cs"/>
            </a:endParaRPr>
          </a:p>
        </p:txBody>
      </p:sp>
    </p:spTree>
    <p:extLst>
      <p:ext uri="{BB962C8B-B14F-4D97-AF65-F5344CB8AC3E}">
        <p14:creationId xmlns="" xmlns:p14="http://schemas.microsoft.com/office/powerpoint/2010/main" val="22528922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prstClr val="black"/>
                </a:solidFill>
                <a:effectLst/>
                <a:uLnTx/>
                <a:uFillTx/>
                <a:latin typeface="Calibri" pitchFamily="34" charset="0"/>
                <a:ea typeface="宋体" charset="-122"/>
                <a:cs typeface="+mn-cs"/>
              </a:rPr>
              <a:t>18</a:t>
            </a:r>
            <a:endParaRPr kumimoji="0" lang="zh-CN" altLang="en-US" sz="1200" b="0" i="0" u="none" strike="noStrike" kern="1200" cap="none" spc="0" normalizeH="0" baseline="0" noProof="0">
              <a:ln>
                <a:noFill/>
              </a:ln>
              <a:solidFill>
                <a:prstClr val="black"/>
              </a:solidFill>
              <a:effectLst/>
              <a:uLnTx/>
              <a:uFillTx/>
              <a:latin typeface="Calibri" pitchFamily="34" charset="0"/>
              <a:ea typeface="宋体" charset="-122"/>
              <a:cs typeface="+mn-cs"/>
            </a:endParaRPr>
          </a:p>
        </p:txBody>
      </p:sp>
    </p:spTree>
    <p:extLst>
      <p:ext uri="{BB962C8B-B14F-4D97-AF65-F5344CB8AC3E}">
        <p14:creationId xmlns="" xmlns:p14="http://schemas.microsoft.com/office/powerpoint/2010/main" val="22998106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prstClr val="black"/>
                </a:solidFill>
                <a:effectLst/>
                <a:uLnTx/>
                <a:uFillTx/>
                <a:latin typeface="Calibri" pitchFamily="34" charset="0"/>
                <a:ea typeface="宋体" charset="-122"/>
                <a:cs typeface="+mn-cs"/>
              </a:rPr>
              <a:t>3</a:t>
            </a:r>
            <a:endParaRPr kumimoji="0" lang="zh-CN" altLang="en-US" sz="1200" b="0" i="0" u="none" strike="noStrike" kern="1200" cap="none" spc="0" normalizeH="0" baseline="0" noProof="0">
              <a:ln>
                <a:noFill/>
              </a:ln>
              <a:solidFill>
                <a:prstClr val="black"/>
              </a:solidFill>
              <a:effectLst/>
              <a:uLnTx/>
              <a:uFillTx/>
              <a:latin typeface="Calibri" pitchFamily="34" charset="0"/>
              <a:ea typeface="宋体" charset="-122"/>
              <a:cs typeface="+mn-cs"/>
            </a:endParaRPr>
          </a:p>
        </p:txBody>
      </p:sp>
    </p:spTree>
    <p:extLst>
      <p:ext uri="{BB962C8B-B14F-4D97-AF65-F5344CB8AC3E}">
        <p14:creationId xmlns="" xmlns:p14="http://schemas.microsoft.com/office/powerpoint/2010/main" val="11033182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prstClr val="black"/>
                </a:solidFill>
                <a:effectLst/>
                <a:uLnTx/>
                <a:uFillTx/>
                <a:latin typeface="Calibri" pitchFamily="34" charset="0"/>
                <a:ea typeface="宋体" charset="-122"/>
                <a:cs typeface="+mn-cs"/>
              </a:rPr>
              <a:t>18</a:t>
            </a:r>
            <a:endParaRPr kumimoji="0" lang="zh-CN" altLang="en-US" sz="1200" b="0" i="0" u="none" strike="noStrike" kern="1200" cap="none" spc="0" normalizeH="0" baseline="0" noProof="0">
              <a:ln>
                <a:noFill/>
              </a:ln>
              <a:solidFill>
                <a:prstClr val="black"/>
              </a:solidFill>
              <a:effectLst/>
              <a:uLnTx/>
              <a:uFillTx/>
              <a:latin typeface="Calibri" pitchFamily="34" charset="0"/>
              <a:ea typeface="宋体" charset="-122"/>
              <a:cs typeface="+mn-cs"/>
            </a:endParaRPr>
          </a:p>
        </p:txBody>
      </p:sp>
    </p:spTree>
    <p:extLst>
      <p:ext uri="{BB962C8B-B14F-4D97-AF65-F5344CB8AC3E}">
        <p14:creationId xmlns="" xmlns:p14="http://schemas.microsoft.com/office/powerpoint/2010/main" val="229981068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prstClr val="black"/>
                </a:solidFill>
                <a:effectLst/>
                <a:uLnTx/>
                <a:uFillTx/>
                <a:latin typeface="Calibri" pitchFamily="34" charset="0"/>
                <a:ea typeface="宋体" charset="-122"/>
                <a:cs typeface="+mn-cs"/>
              </a:rPr>
              <a:t>18</a:t>
            </a:r>
            <a:endParaRPr kumimoji="0" lang="zh-CN" altLang="en-US" sz="1200" b="0" i="0" u="none" strike="noStrike" kern="1200" cap="none" spc="0" normalizeH="0" baseline="0" noProof="0">
              <a:ln>
                <a:noFill/>
              </a:ln>
              <a:solidFill>
                <a:prstClr val="black"/>
              </a:solidFill>
              <a:effectLst/>
              <a:uLnTx/>
              <a:uFillTx/>
              <a:latin typeface="Calibri" pitchFamily="34" charset="0"/>
              <a:ea typeface="宋体" charset="-122"/>
              <a:cs typeface="+mn-cs"/>
            </a:endParaRPr>
          </a:p>
        </p:txBody>
      </p:sp>
    </p:spTree>
    <p:extLst>
      <p:ext uri="{BB962C8B-B14F-4D97-AF65-F5344CB8AC3E}">
        <p14:creationId xmlns="" xmlns:p14="http://schemas.microsoft.com/office/powerpoint/2010/main" val="229981068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prstClr val="black"/>
                </a:solidFill>
                <a:effectLst/>
                <a:uLnTx/>
                <a:uFillTx/>
                <a:latin typeface="Calibri" pitchFamily="34" charset="0"/>
                <a:ea typeface="宋体" charset="-122"/>
                <a:cs typeface="+mn-cs"/>
              </a:rPr>
              <a:t>18</a:t>
            </a:r>
            <a:endParaRPr kumimoji="0" lang="zh-CN" altLang="en-US" sz="1200" b="0" i="0" u="none" strike="noStrike" kern="1200" cap="none" spc="0" normalizeH="0" baseline="0" noProof="0">
              <a:ln>
                <a:noFill/>
              </a:ln>
              <a:solidFill>
                <a:prstClr val="black"/>
              </a:solidFill>
              <a:effectLst/>
              <a:uLnTx/>
              <a:uFillTx/>
              <a:latin typeface="Calibri" pitchFamily="34" charset="0"/>
              <a:ea typeface="宋体" charset="-122"/>
              <a:cs typeface="+mn-cs"/>
            </a:endParaRPr>
          </a:p>
        </p:txBody>
      </p:sp>
    </p:spTree>
    <p:extLst>
      <p:ext uri="{BB962C8B-B14F-4D97-AF65-F5344CB8AC3E}">
        <p14:creationId xmlns="" xmlns:p14="http://schemas.microsoft.com/office/powerpoint/2010/main" val="229981068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r>
              <a:rPr lang="en-US" altLang="zh-CN"/>
              <a:t>27</a:t>
            </a:r>
            <a:endParaRPr lang="zh-CN" altLang="en-US"/>
          </a:p>
        </p:txBody>
      </p:sp>
    </p:spTree>
    <p:extLst>
      <p:ext uri="{BB962C8B-B14F-4D97-AF65-F5344CB8AC3E}">
        <p14:creationId xmlns="" xmlns:p14="http://schemas.microsoft.com/office/powerpoint/2010/main" val="5947532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prstClr val="black"/>
                </a:solidFill>
                <a:effectLst/>
                <a:uLnTx/>
                <a:uFillTx/>
                <a:latin typeface="Calibri" pitchFamily="34" charset="0"/>
                <a:ea typeface="宋体" charset="-122"/>
                <a:cs typeface="+mn-cs"/>
              </a:rPr>
              <a:t>3</a:t>
            </a:r>
            <a:endParaRPr kumimoji="0" lang="zh-CN" altLang="en-US" sz="1200" b="0" i="0" u="none" strike="noStrike" kern="1200" cap="none" spc="0" normalizeH="0" baseline="0" noProof="0">
              <a:ln>
                <a:noFill/>
              </a:ln>
              <a:solidFill>
                <a:prstClr val="black"/>
              </a:solidFill>
              <a:effectLst/>
              <a:uLnTx/>
              <a:uFillTx/>
              <a:latin typeface="Calibri" pitchFamily="34" charset="0"/>
              <a:ea typeface="宋体" charset="-122"/>
              <a:cs typeface="+mn-cs"/>
            </a:endParaRPr>
          </a:p>
        </p:txBody>
      </p:sp>
    </p:spTree>
    <p:extLst>
      <p:ext uri="{BB962C8B-B14F-4D97-AF65-F5344CB8AC3E}">
        <p14:creationId xmlns="" xmlns:p14="http://schemas.microsoft.com/office/powerpoint/2010/main" val="11033182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prstClr val="black"/>
                </a:solidFill>
                <a:effectLst/>
                <a:uLnTx/>
                <a:uFillTx/>
                <a:latin typeface="Calibri" pitchFamily="34" charset="0"/>
                <a:ea typeface="宋体" charset="-122"/>
                <a:cs typeface="+mn-cs"/>
              </a:rPr>
              <a:t>9</a:t>
            </a:r>
            <a:endParaRPr kumimoji="0" lang="zh-CN" altLang="en-US" sz="1200" b="0" i="0" u="none" strike="noStrike" kern="1200" cap="none" spc="0" normalizeH="0" baseline="0" noProof="0">
              <a:ln>
                <a:noFill/>
              </a:ln>
              <a:solidFill>
                <a:prstClr val="black"/>
              </a:solidFill>
              <a:effectLst/>
              <a:uLnTx/>
              <a:uFillTx/>
              <a:latin typeface="Calibri" pitchFamily="34" charset="0"/>
              <a:ea typeface="宋体" charset="-122"/>
              <a:cs typeface="+mn-cs"/>
            </a:endParaRPr>
          </a:p>
        </p:txBody>
      </p:sp>
    </p:spTree>
    <p:extLst>
      <p:ext uri="{BB962C8B-B14F-4D97-AF65-F5344CB8AC3E}">
        <p14:creationId xmlns="" xmlns:p14="http://schemas.microsoft.com/office/powerpoint/2010/main" val="14812354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prstClr val="black"/>
                </a:solidFill>
                <a:effectLst/>
                <a:uLnTx/>
                <a:uFillTx/>
                <a:latin typeface="Calibri" pitchFamily="34" charset="0"/>
                <a:ea typeface="宋体" charset="-122"/>
                <a:cs typeface="+mn-cs"/>
              </a:rPr>
              <a:t>4</a:t>
            </a:r>
            <a:endParaRPr kumimoji="0" lang="zh-CN" altLang="en-US" sz="1200" b="0" i="0" u="none" strike="noStrike" kern="1200" cap="none" spc="0" normalizeH="0" baseline="0" noProof="0">
              <a:ln>
                <a:noFill/>
              </a:ln>
              <a:solidFill>
                <a:prstClr val="black"/>
              </a:solidFill>
              <a:effectLst/>
              <a:uLnTx/>
              <a:uFillTx/>
              <a:latin typeface="Calibri" pitchFamily="34" charset="0"/>
              <a:ea typeface="宋体" charset="-122"/>
              <a:cs typeface="+mn-cs"/>
            </a:endParaRPr>
          </a:p>
        </p:txBody>
      </p:sp>
    </p:spTree>
    <p:extLst>
      <p:ext uri="{BB962C8B-B14F-4D97-AF65-F5344CB8AC3E}">
        <p14:creationId xmlns="" xmlns:p14="http://schemas.microsoft.com/office/powerpoint/2010/main" val="20975811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prstClr val="black"/>
                </a:solidFill>
                <a:effectLst/>
                <a:uLnTx/>
                <a:uFillTx/>
                <a:latin typeface="Calibri" pitchFamily="34" charset="0"/>
                <a:ea typeface="宋体" charset="-122"/>
                <a:cs typeface="+mn-cs"/>
              </a:rPr>
              <a:t>5</a:t>
            </a:r>
            <a:endParaRPr kumimoji="0" lang="zh-CN" altLang="en-US" sz="1200" b="0" i="0" u="none" strike="noStrike" kern="1200" cap="none" spc="0" normalizeH="0" baseline="0" noProof="0">
              <a:ln>
                <a:noFill/>
              </a:ln>
              <a:solidFill>
                <a:prstClr val="black"/>
              </a:solidFill>
              <a:effectLst/>
              <a:uLnTx/>
              <a:uFillTx/>
              <a:latin typeface="Calibri" pitchFamily="34" charset="0"/>
              <a:ea typeface="宋体" charset="-122"/>
              <a:cs typeface="+mn-cs"/>
            </a:endParaRPr>
          </a:p>
        </p:txBody>
      </p:sp>
    </p:spTree>
    <p:extLst>
      <p:ext uri="{BB962C8B-B14F-4D97-AF65-F5344CB8AC3E}">
        <p14:creationId xmlns="" xmlns:p14="http://schemas.microsoft.com/office/powerpoint/2010/main" val="35073705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prstClr val="black"/>
                </a:solidFill>
                <a:effectLst/>
                <a:uLnTx/>
                <a:uFillTx/>
                <a:latin typeface="Calibri" pitchFamily="34" charset="0"/>
                <a:ea typeface="宋体" charset="-122"/>
                <a:cs typeface="+mn-cs"/>
              </a:rPr>
              <a:t>6</a:t>
            </a:r>
            <a:endParaRPr kumimoji="0" lang="zh-CN" altLang="en-US" sz="1200" b="0" i="0" u="none" strike="noStrike" kern="1200" cap="none" spc="0" normalizeH="0" baseline="0" noProof="0">
              <a:ln>
                <a:noFill/>
              </a:ln>
              <a:solidFill>
                <a:prstClr val="black"/>
              </a:solidFill>
              <a:effectLst/>
              <a:uLnTx/>
              <a:uFillTx/>
              <a:latin typeface="Calibri" pitchFamily="34" charset="0"/>
              <a:ea typeface="宋体" charset="-122"/>
              <a:cs typeface="+mn-cs"/>
            </a:endParaRPr>
          </a:p>
        </p:txBody>
      </p:sp>
    </p:spTree>
    <p:extLst>
      <p:ext uri="{BB962C8B-B14F-4D97-AF65-F5344CB8AC3E}">
        <p14:creationId xmlns="" xmlns:p14="http://schemas.microsoft.com/office/powerpoint/2010/main" val="8566693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prstClr val="black"/>
                </a:solidFill>
                <a:effectLst/>
                <a:uLnTx/>
                <a:uFillTx/>
                <a:latin typeface="Calibri" pitchFamily="34" charset="0"/>
                <a:ea typeface="宋体" charset="-122"/>
                <a:cs typeface="+mn-cs"/>
              </a:rPr>
              <a:t>8</a:t>
            </a:r>
            <a:endParaRPr kumimoji="0" lang="zh-CN" altLang="en-US" sz="1200" b="0" i="0" u="none" strike="noStrike" kern="1200" cap="none" spc="0" normalizeH="0" baseline="0" noProof="0">
              <a:ln>
                <a:noFill/>
              </a:ln>
              <a:solidFill>
                <a:prstClr val="black"/>
              </a:solidFill>
              <a:effectLst/>
              <a:uLnTx/>
              <a:uFillTx/>
              <a:latin typeface="Calibri" pitchFamily="34" charset="0"/>
              <a:ea typeface="宋体" charset="-122"/>
              <a:cs typeface="+mn-cs"/>
            </a:endParaRPr>
          </a:p>
        </p:txBody>
      </p:sp>
    </p:spTree>
    <p:extLst>
      <p:ext uri="{BB962C8B-B14F-4D97-AF65-F5344CB8AC3E}">
        <p14:creationId xmlns="" xmlns:p14="http://schemas.microsoft.com/office/powerpoint/2010/main" val="400776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p>
        </p:txBody>
      </p:sp>
      <p:sp>
        <p:nvSpPr>
          <p:cNvPr id="3" name="副标题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单击以编辑母版副标题样式</a:t>
            </a:r>
          </a:p>
        </p:txBody>
      </p:sp>
      <p:sp>
        <p:nvSpPr>
          <p:cNvPr id="4" name="日期占位符 3"/>
          <p:cNvSpPr>
            <a:spLocks noGrp="1"/>
          </p:cNvSpPr>
          <p:nvPr>
            <p:ph type="dt" sz="half" idx="10"/>
          </p:nvPr>
        </p:nvSpPr>
        <p:spPr/>
        <p:txBody>
          <a:bodyPr/>
          <a:lstStyle/>
          <a:p>
            <a:fld id="{9CE5B826-6809-49B3-9B4B-177D412235B0}" type="datetimeFigureOut">
              <a:rPr lang="zh-CN" altLang="en-US" smtClean="0"/>
              <a:pPr/>
              <a:t>2022/7/21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1AD0B5-09AD-499F-88BC-01FCE55CDA76}" type="slidenum">
              <a:rPr lang="zh-CN" altLang="en-US" smtClean="0"/>
              <a:pPr/>
              <a:t>‹#›</a:t>
            </a:fld>
            <a:endParaRPr lang="zh-CN" altLang="en-US"/>
          </a:p>
        </p:txBody>
      </p:sp>
    </p:spTree>
    <p:extLst>
      <p:ext uri="{BB962C8B-B14F-4D97-AF65-F5344CB8AC3E}">
        <p14:creationId xmlns="" xmlns:p14="http://schemas.microsoft.com/office/powerpoint/2010/main" val="3418514425"/>
      </p:ext>
    </p:extLst>
  </p:cSld>
  <p:clrMapOvr>
    <a:masterClrMapping/>
  </p:clrMapOvr>
  <p:transition spd="slow" advClick="0" advTm="0">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CE5B826-6809-49B3-9B4B-177D412235B0}" type="datetimeFigureOut">
              <a:rPr lang="zh-CN" altLang="en-US" smtClean="0"/>
              <a:pPr/>
              <a:t>2022/7/21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1AD0B5-09AD-499F-88BC-01FCE55CDA76}" type="slidenum">
              <a:rPr lang="zh-CN" altLang="en-US" smtClean="0"/>
              <a:pPr/>
              <a:t>‹#›</a:t>
            </a:fld>
            <a:endParaRPr lang="zh-CN" altLang="en-US"/>
          </a:p>
        </p:txBody>
      </p:sp>
    </p:spTree>
    <p:extLst>
      <p:ext uri="{BB962C8B-B14F-4D97-AF65-F5344CB8AC3E}">
        <p14:creationId xmlns="" xmlns:p14="http://schemas.microsoft.com/office/powerpoint/2010/main" val="2718678549"/>
      </p:ext>
    </p:extLst>
  </p:cSld>
  <p:clrMapOvr>
    <a:masterClrMapping/>
  </p:clrMapOvr>
  <p:transition spd="slow" advClick="0" advTm="0">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3844"/>
            <a:ext cx="1971675" cy="4358879"/>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28650" y="273844"/>
            <a:ext cx="5800725" cy="435887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CE5B826-6809-49B3-9B4B-177D412235B0}" type="datetimeFigureOut">
              <a:rPr lang="zh-CN" altLang="en-US" smtClean="0"/>
              <a:pPr/>
              <a:t>2022/7/21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1AD0B5-09AD-499F-88BC-01FCE55CDA76}" type="slidenum">
              <a:rPr lang="zh-CN" altLang="en-US" smtClean="0"/>
              <a:pPr/>
              <a:t>‹#›</a:t>
            </a:fld>
            <a:endParaRPr lang="zh-CN" altLang="en-US"/>
          </a:p>
        </p:txBody>
      </p:sp>
    </p:spTree>
    <p:extLst>
      <p:ext uri="{BB962C8B-B14F-4D97-AF65-F5344CB8AC3E}">
        <p14:creationId xmlns="" xmlns:p14="http://schemas.microsoft.com/office/powerpoint/2010/main" val="310227679"/>
      </p:ext>
    </p:extLst>
  </p:cSld>
  <p:clrMapOvr>
    <a:masterClrMapping/>
  </p:clrMapOvr>
  <p:transition spd="slow" advClick="0" advTm="0">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a:t>单击此处编辑母版标题样式</a:t>
            </a:r>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1DF8838-2596-481A-81BD-BA549497E720}" type="datetimeFigureOut">
              <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2022/7/21</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5" name="页脚占位符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F7507C5-9851-4EF6-82C9-5647805156C3}" type="slidenum">
              <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Tree>
    <p:extLst>
      <p:ext uri="{BB962C8B-B14F-4D97-AF65-F5344CB8AC3E}">
        <p14:creationId xmlns="" xmlns:p14="http://schemas.microsoft.com/office/powerpoint/2010/main" val="3694198771"/>
      </p:ext>
    </p:extLst>
  </p:cSld>
  <p:clrMapOvr>
    <a:masterClrMapping/>
  </p:clrMapOvr>
  <p:transition spd="slow" advClick="0" advTm="0">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标题和内容">
    <p:bg>
      <p:bgPr>
        <a:gradFill flip="none" rotWithShape="1">
          <a:gsLst>
            <a:gs pos="26000">
              <a:srgbClr val="EBECF0"/>
            </a:gs>
            <a:gs pos="0">
              <a:srgbClr val="D7D9E1"/>
            </a:gs>
            <a:gs pos="100000">
              <a:schemeClr val="bg1"/>
            </a:gs>
          </a:gsLst>
          <a:lin ang="5400000" scaled="1"/>
          <a:tileRect/>
        </a:gradFill>
        <a:effectLst/>
      </p:bgPr>
    </p:bg>
    <p:spTree>
      <p:nvGrpSpPr>
        <p:cNvPr id="1" name=""/>
        <p:cNvGrpSpPr/>
        <p:nvPr/>
      </p:nvGrpSpPr>
      <p:grpSpPr>
        <a:xfrm>
          <a:off x="0" y="0"/>
          <a:ext cx="0" cy="0"/>
          <a:chOff x="0" y="0"/>
          <a:chExt cx="0" cy="0"/>
        </a:xfrm>
      </p:grpSpPr>
      <p:pic>
        <p:nvPicPr>
          <p:cNvPr id="6" name="图片 3"/>
          <p:cNvPicPr>
            <a:picLocks noChangeAspect="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标题 1"/>
          <p:cNvSpPr>
            <a:spLocks noGrp="1"/>
          </p:cNvSpPr>
          <p:nvPr>
            <p:ph type="title" hasCustomPrompt="1"/>
          </p:nvPr>
        </p:nvSpPr>
        <p:spPr>
          <a:xfrm>
            <a:off x="606008" y="123478"/>
            <a:ext cx="2741856" cy="277143"/>
          </a:xfrm>
        </p:spPr>
        <p:txBody>
          <a:bodyPr/>
          <a:lstStyle>
            <a:lvl1pPr algn="l">
              <a:defRPr sz="1600" b="0">
                <a:solidFill>
                  <a:schemeClr val="accent1">
                    <a:lumMod val="75000"/>
                  </a:schemeClr>
                </a:solidFill>
                <a:latin typeface="微软雅黑" pitchFamily="34" charset="-122"/>
                <a:ea typeface="微软雅黑" pitchFamily="34" charset="-122"/>
              </a:defRPr>
            </a:lvl1pPr>
          </a:lstStyle>
          <a:p>
            <a:r>
              <a:rPr lang="zh-CN" altLang="en-US" dirty="0"/>
              <a:t>单击此处添加文字标题</a:t>
            </a:r>
          </a:p>
        </p:txBody>
      </p:sp>
      <p:sp>
        <p:nvSpPr>
          <p:cNvPr id="21" name="流程图: 离页连接符 20"/>
          <p:cNvSpPr/>
          <p:nvPr userDrawn="1"/>
        </p:nvSpPr>
        <p:spPr>
          <a:xfrm>
            <a:off x="213424" y="-1"/>
            <a:ext cx="381569" cy="561975"/>
          </a:xfrm>
          <a:prstGeom prst="flowChartOffpageConnec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Tree>
    <p:extLst>
      <p:ext uri="{BB962C8B-B14F-4D97-AF65-F5344CB8AC3E}">
        <p14:creationId xmlns="" xmlns:p14="http://schemas.microsoft.com/office/powerpoint/2010/main" val="486520440"/>
      </p:ext>
    </p:extLst>
  </p:cSld>
  <p:clrMapOvr>
    <a:masterClrMapping/>
  </p:clrMapOvr>
  <p:transition spd="slow" advClick="0" advTm="0">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AF102D13-023C-493B-946F-6334B1550202}" type="datetimeFigureOut">
              <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2022/7/21</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5" name="页脚占位符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B027665-4685-4CFB-A4DF-574C5BBB6387}" type="slidenum">
              <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Tree>
    <p:extLst>
      <p:ext uri="{BB962C8B-B14F-4D97-AF65-F5344CB8AC3E}">
        <p14:creationId xmlns="" xmlns:p14="http://schemas.microsoft.com/office/powerpoint/2010/main" val="1519620779"/>
      </p:ext>
    </p:extLst>
  </p:cSld>
  <p:clrMapOvr>
    <a:masterClrMapping/>
  </p:clrMapOvr>
  <p:transition spd="slow" advClick="0" advTm="0">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170EC45-3C31-4C3D-8B77-22FF0C9AAD4A}" type="datetimeFigureOut">
              <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2022/7/21</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6" name="页脚占位符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7" name="灯片编号占位符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D4074A8-D729-49BB-A7BC-DB2359C77DB8}" type="slidenum">
              <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Tree>
    <p:extLst>
      <p:ext uri="{BB962C8B-B14F-4D97-AF65-F5344CB8AC3E}">
        <p14:creationId xmlns="" xmlns:p14="http://schemas.microsoft.com/office/powerpoint/2010/main" val="3763214033"/>
      </p:ext>
    </p:extLst>
  </p:cSld>
  <p:clrMapOvr>
    <a:masterClrMapping/>
  </p:clrMapOvr>
  <p:transition spd="slow" advClick="0" advTm="0">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6DE339D-55A7-444C-B9D1-1957295915E5}" type="datetimeFigureOut">
              <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2022/7/21</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8" name="页脚占位符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9" name="灯片编号占位符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CB3A32D-1FCD-4730-805F-780D3DD87911}" type="slidenum">
              <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Tree>
    <p:extLst>
      <p:ext uri="{BB962C8B-B14F-4D97-AF65-F5344CB8AC3E}">
        <p14:creationId xmlns="" xmlns:p14="http://schemas.microsoft.com/office/powerpoint/2010/main" val="2152461317"/>
      </p:ext>
    </p:extLst>
  </p:cSld>
  <p:clrMapOvr>
    <a:masterClrMapping/>
  </p:clrMapOvr>
  <p:transition spd="slow" advClick="0" advTm="0">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942A674-53CD-422B-9892-C4EF0827967E}" type="datetimeFigureOut">
              <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2022/7/21</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4" name="页脚占位符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5" name="灯片编号占位符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AB350D4-CBC2-4A07-BB4A-B4CC231CE9C3}" type="slidenum">
              <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Tree>
    <p:extLst>
      <p:ext uri="{BB962C8B-B14F-4D97-AF65-F5344CB8AC3E}">
        <p14:creationId xmlns="" xmlns:p14="http://schemas.microsoft.com/office/powerpoint/2010/main" val="4113327601"/>
      </p:ext>
    </p:extLst>
  </p:cSld>
  <p:clrMapOvr>
    <a:masterClrMapping/>
  </p:clrMapOvr>
  <p:transition spd="slow" advClick="0" advTm="0">
    <p:push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bg>
      <p:bgPr>
        <a:gradFill>
          <a:gsLst>
            <a:gs pos="50000">
              <a:srgbClr val="ECECEC"/>
            </a:gs>
            <a:gs pos="0">
              <a:srgbClr val="E2E2E2"/>
            </a:gs>
            <a:gs pos="100000">
              <a:schemeClr val="bg1"/>
            </a:gs>
          </a:gsLst>
          <a:lin ang="18900000" scaled="1"/>
        </a:gradFill>
        <a:effectLst/>
      </p:bgPr>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844017106"/>
      </p:ext>
    </p:extLst>
  </p:cSld>
  <p:clrMapOvr>
    <a:masterClrMapping/>
  </p:clrMapOvr>
  <p:transition spd="slow" advClick="0" advTm="0">
    <p:push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73165C5-19AB-4D7E-BF4E-8030D4BC8E07}" type="datetimeFigureOut">
              <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2022/7/21</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6" name="页脚占位符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7" name="灯片编号占位符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0C2AC4E-50CB-4334-996F-7EE8464BD267}" type="slidenum">
              <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Tree>
    <p:extLst>
      <p:ext uri="{BB962C8B-B14F-4D97-AF65-F5344CB8AC3E}">
        <p14:creationId xmlns="" xmlns:p14="http://schemas.microsoft.com/office/powerpoint/2010/main" val="252469202"/>
      </p:ext>
    </p:extLst>
  </p:cSld>
  <p:clrMapOvr>
    <a:masterClrMapping/>
  </p:clrMapOvr>
  <p:transition spd="slow" advClick="0" advTm="0">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CE5B826-6809-49B3-9B4B-177D412235B0}" type="datetimeFigureOut">
              <a:rPr lang="zh-CN" altLang="en-US" smtClean="0"/>
              <a:pPr/>
              <a:t>2022/7/21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1AD0B5-09AD-499F-88BC-01FCE55CDA76}" type="slidenum">
              <a:rPr lang="zh-CN" altLang="en-US" smtClean="0"/>
              <a:pPr/>
              <a:t>‹#›</a:t>
            </a:fld>
            <a:endParaRPr lang="zh-CN" altLang="en-US"/>
          </a:p>
        </p:txBody>
      </p:sp>
    </p:spTree>
    <p:extLst>
      <p:ext uri="{BB962C8B-B14F-4D97-AF65-F5344CB8AC3E}">
        <p14:creationId xmlns="" xmlns:p14="http://schemas.microsoft.com/office/powerpoint/2010/main" val="3279149237"/>
      </p:ext>
    </p:extLst>
  </p:cSld>
  <p:clrMapOvr>
    <a:masterClrMapping/>
  </p:clrMapOvr>
  <p:transition spd="slow" advClick="0" advTm="0">
    <p:push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6C6AEFD-D42C-445E-A078-69D256A721CC}" type="datetimeFigureOut">
              <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2022/7/21</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6" name="页脚占位符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7" name="灯片编号占位符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3B7A587-D83B-45BF-80B0-EB01029C5564}" type="slidenum">
              <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Tree>
    <p:extLst>
      <p:ext uri="{BB962C8B-B14F-4D97-AF65-F5344CB8AC3E}">
        <p14:creationId xmlns="" xmlns:p14="http://schemas.microsoft.com/office/powerpoint/2010/main" val="3020994945"/>
      </p:ext>
    </p:extLst>
  </p:cSld>
  <p:clrMapOvr>
    <a:masterClrMapping/>
  </p:clrMapOvr>
  <p:transition spd="slow" advClick="0" advTm="0">
    <p:push di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F3F2B87-989E-4F4D-A3D6-9B10DAD785BB}" type="datetimeFigureOut">
              <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2022/7/21</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5" name="页脚占位符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8954EB6-7BED-43FD-8483-DCA0766CC830}" type="slidenum">
              <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Tree>
    <p:extLst>
      <p:ext uri="{BB962C8B-B14F-4D97-AF65-F5344CB8AC3E}">
        <p14:creationId xmlns="" xmlns:p14="http://schemas.microsoft.com/office/powerpoint/2010/main" val="3153213224"/>
      </p:ext>
    </p:extLst>
  </p:cSld>
  <p:clrMapOvr>
    <a:masterClrMapping/>
  </p:clrMapOvr>
  <p:transition spd="slow" advClick="0" advTm="0">
    <p:push di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54781"/>
            <a:ext cx="2057400" cy="329088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154781"/>
            <a:ext cx="6019800" cy="329088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ADDB09A5-729D-4B62-9A05-E166FB412201}" type="datetimeFigureOut">
              <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2022/7/21</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5" name="页脚占位符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2A21541-2C8E-4FE7-AD01-6AECC40AD2EC}" type="slidenum">
              <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Tree>
    <p:extLst>
      <p:ext uri="{BB962C8B-B14F-4D97-AF65-F5344CB8AC3E}">
        <p14:creationId xmlns="" xmlns:p14="http://schemas.microsoft.com/office/powerpoint/2010/main" val="2392321800"/>
      </p:ext>
    </p:extLst>
  </p:cSld>
  <p:clrMapOvr>
    <a:masterClrMapping/>
  </p:clrMapOvr>
  <p:transition spd="slow" advClick="0" advTm="0">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p>
        </p:txBody>
      </p:sp>
      <p:sp>
        <p:nvSpPr>
          <p:cNvPr id="3" name="文本占位符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9CE5B826-6809-49B3-9B4B-177D412235B0}" type="datetimeFigureOut">
              <a:rPr lang="zh-CN" altLang="en-US" smtClean="0"/>
              <a:pPr/>
              <a:t>2022/7/21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1AD0B5-09AD-499F-88BC-01FCE55CDA76}" type="slidenum">
              <a:rPr lang="zh-CN" altLang="en-US" smtClean="0"/>
              <a:pPr/>
              <a:t>‹#›</a:t>
            </a:fld>
            <a:endParaRPr lang="zh-CN" altLang="en-US"/>
          </a:p>
        </p:txBody>
      </p:sp>
    </p:spTree>
    <p:extLst>
      <p:ext uri="{BB962C8B-B14F-4D97-AF65-F5344CB8AC3E}">
        <p14:creationId xmlns="" xmlns:p14="http://schemas.microsoft.com/office/powerpoint/2010/main" val="2142134983"/>
      </p:ext>
    </p:extLst>
  </p:cSld>
  <p:clrMapOvr>
    <a:masterClrMapping/>
  </p:clrMapOvr>
  <p:transition spd="slow" advClick="0" advTm="0">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286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291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9CE5B826-6809-49B3-9B4B-177D412235B0}" type="datetimeFigureOut">
              <a:rPr lang="zh-CN" altLang="en-US" smtClean="0"/>
              <a:pPr/>
              <a:t>2022/7/21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01AD0B5-09AD-499F-88BC-01FCE55CDA76}" type="slidenum">
              <a:rPr lang="zh-CN" altLang="en-US" smtClean="0"/>
              <a:pPr/>
              <a:t>‹#›</a:t>
            </a:fld>
            <a:endParaRPr lang="zh-CN" altLang="en-US"/>
          </a:p>
        </p:txBody>
      </p:sp>
    </p:spTree>
    <p:extLst>
      <p:ext uri="{BB962C8B-B14F-4D97-AF65-F5344CB8AC3E}">
        <p14:creationId xmlns="" xmlns:p14="http://schemas.microsoft.com/office/powerpoint/2010/main" val="983261952"/>
      </p:ext>
    </p:extLst>
  </p:cSld>
  <p:clrMapOvr>
    <a:masterClrMapping/>
  </p:clrMapOvr>
  <p:transition spd="slow" advClick="0" advTm="0">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4"/>
            <a:ext cx="7886700" cy="994172"/>
          </a:xfrm>
        </p:spPr>
        <p:txBody>
          <a:bodyPr/>
          <a:lstStyle/>
          <a:p>
            <a:r>
              <a:rPr lang="zh-CN" altLang="en-US"/>
              <a:t>单击此处编辑母版标题样式</a:t>
            </a:r>
          </a:p>
        </p:txBody>
      </p:sp>
      <p:sp>
        <p:nvSpPr>
          <p:cNvPr id="3" name="文本占位符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内容占位符 3"/>
          <p:cNvSpPr>
            <a:spLocks noGrp="1"/>
          </p:cNvSpPr>
          <p:nvPr>
            <p:ph sz="half" idx="2"/>
          </p:nvPr>
        </p:nvSpPr>
        <p:spPr>
          <a:xfrm>
            <a:off x="629842" y="1878806"/>
            <a:ext cx="3868340"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内容占位符 5"/>
          <p:cNvSpPr>
            <a:spLocks noGrp="1"/>
          </p:cNvSpPr>
          <p:nvPr>
            <p:ph sz="quarter" idx="4"/>
          </p:nvPr>
        </p:nvSpPr>
        <p:spPr>
          <a:xfrm>
            <a:off x="4629150" y="1878806"/>
            <a:ext cx="3887391"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9CE5B826-6809-49B3-9B4B-177D412235B0}" type="datetimeFigureOut">
              <a:rPr lang="zh-CN" altLang="en-US" smtClean="0"/>
              <a:pPr/>
              <a:t>2022/7/21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601AD0B5-09AD-499F-88BC-01FCE55CDA76}" type="slidenum">
              <a:rPr lang="zh-CN" altLang="en-US" smtClean="0"/>
              <a:pPr/>
              <a:t>‹#›</a:t>
            </a:fld>
            <a:endParaRPr lang="zh-CN" altLang="en-US"/>
          </a:p>
        </p:txBody>
      </p:sp>
    </p:spTree>
    <p:extLst>
      <p:ext uri="{BB962C8B-B14F-4D97-AF65-F5344CB8AC3E}">
        <p14:creationId xmlns="" xmlns:p14="http://schemas.microsoft.com/office/powerpoint/2010/main" val="1579557760"/>
      </p:ext>
    </p:extLst>
  </p:cSld>
  <p:clrMapOvr>
    <a:masterClrMapping/>
  </p:clrMapOvr>
  <p:transition spd="slow" advClick="0" advTm="0">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9CE5B826-6809-49B3-9B4B-177D412235B0}" type="datetimeFigureOut">
              <a:rPr lang="zh-CN" altLang="en-US" smtClean="0"/>
              <a:pPr/>
              <a:t>2022/7/21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01AD0B5-09AD-499F-88BC-01FCE55CDA76}" type="slidenum">
              <a:rPr lang="zh-CN" altLang="en-US" smtClean="0"/>
              <a:pPr/>
              <a:t>‹#›</a:t>
            </a:fld>
            <a:endParaRPr lang="zh-CN" altLang="en-US"/>
          </a:p>
        </p:txBody>
      </p:sp>
    </p:spTree>
    <p:extLst>
      <p:ext uri="{BB962C8B-B14F-4D97-AF65-F5344CB8AC3E}">
        <p14:creationId xmlns="" xmlns:p14="http://schemas.microsoft.com/office/powerpoint/2010/main" val="4190927272"/>
      </p:ext>
    </p:extLst>
  </p:cSld>
  <p:clrMapOvr>
    <a:masterClrMapping/>
  </p:clrMapOvr>
  <p:transition spd="slow" advClick="0" advTm="0">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CE5B826-6809-49B3-9B4B-177D412235B0}" type="datetimeFigureOut">
              <a:rPr lang="zh-CN" altLang="en-US" smtClean="0"/>
              <a:pPr/>
              <a:t>2022/7/21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601AD0B5-09AD-499F-88BC-01FCE55CDA76}" type="slidenum">
              <a:rPr lang="zh-CN" altLang="en-US" smtClean="0"/>
              <a:pPr/>
              <a:t>‹#›</a:t>
            </a:fld>
            <a:endParaRPr lang="zh-CN" altLang="en-US"/>
          </a:p>
        </p:txBody>
      </p:sp>
    </p:spTree>
    <p:extLst>
      <p:ext uri="{BB962C8B-B14F-4D97-AF65-F5344CB8AC3E}">
        <p14:creationId xmlns="" xmlns:p14="http://schemas.microsoft.com/office/powerpoint/2010/main" val="96147258"/>
      </p:ext>
    </p:extLst>
  </p:cSld>
  <p:clrMapOvr>
    <a:masterClrMapping/>
  </p:clrMapOvr>
  <p:transition spd="slow" advClick="0" advTm="0">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p>
        </p:txBody>
      </p:sp>
      <p:sp>
        <p:nvSpPr>
          <p:cNvPr id="3" name="内容占位符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日期占位符 4"/>
          <p:cNvSpPr>
            <a:spLocks noGrp="1"/>
          </p:cNvSpPr>
          <p:nvPr>
            <p:ph type="dt" sz="half" idx="10"/>
          </p:nvPr>
        </p:nvSpPr>
        <p:spPr/>
        <p:txBody>
          <a:bodyPr/>
          <a:lstStyle/>
          <a:p>
            <a:fld id="{9CE5B826-6809-49B3-9B4B-177D412235B0}" type="datetimeFigureOut">
              <a:rPr lang="zh-CN" altLang="en-US" smtClean="0"/>
              <a:pPr/>
              <a:t>2022/7/21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01AD0B5-09AD-499F-88BC-01FCE55CDA76}" type="slidenum">
              <a:rPr lang="zh-CN" altLang="en-US" smtClean="0"/>
              <a:pPr/>
              <a:t>‹#›</a:t>
            </a:fld>
            <a:endParaRPr lang="zh-CN" altLang="en-US"/>
          </a:p>
        </p:txBody>
      </p:sp>
    </p:spTree>
    <p:extLst>
      <p:ext uri="{BB962C8B-B14F-4D97-AF65-F5344CB8AC3E}">
        <p14:creationId xmlns="" xmlns:p14="http://schemas.microsoft.com/office/powerpoint/2010/main" val="244105539"/>
      </p:ext>
    </p:extLst>
  </p:cSld>
  <p:clrMapOvr>
    <a:masterClrMapping/>
  </p:clrMapOvr>
  <p:transition spd="slow" advClick="0" advTm="0">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p>
        </p:txBody>
      </p:sp>
      <p:sp>
        <p:nvSpPr>
          <p:cNvPr id="3" name="图片占位符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日期占位符 4"/>
          <p:cNvSpPr>
            <a:spLocks noGrp="1"/>
          </p:cNvSpPr>
          <p:nvPr>
            <p:ph type="dt" sz="half" idx="10"/>
          </p:nvPr>
        </p:nvSpPr>
        <p:spPr/>
        <p:txBody>
          <a:bodyPr/>
          <a:lstStyle/>
          <a:p>
            <a:fld id="{9CE5B826-6809-49B3-9B4B-177D412235B0}" type="datetimeFigureOut">
              <a:rPr lang="zh-CN" altLang="en-US" smtClean="0"/>
              <a:pPr/>
              <a:t>2022/7/21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01AD0B5-09AD-499F-88BC-01FCE55CDA76}" type="slidenum">
              <a:rPr lang="zh-CN" altLang="en-US" smtClean="0"/>
              <a:pPr/>
              <a:t>‹#›</a:t>
            </a:fld>
            <a:endParaRPr lang="zh-CN" altLang="en-US"/>
          </a:p>
        </p:txBody>
      </p:sp>
    </p:spTree>
    <p:extLst>
      <p:ext uri="{BB962C8B-B14F-4D97-AF65-F5344CB8AC3E}">
        <p14:creationId xmlns="" xmlns:p14="http://schemas.microsoft.com/office/powerpoint/2010/main" val="2392944547"/>
      </p:ext>
    </p:extLst>
  </p:cSld>
  <p:clrMapOvr>
    <a:masterClrMapping/>
  </p:clrMapOvr>
  <p:transition spd="slow" advClick="0" advTm="0">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编辑母版文本样式</a:t>
            </a:r>
          </a:p>
          <a:p>
            <a:pPr lvl="0"/>
            <a:r>
              <a:rPr lang="zh-CN" altLang="en-US"/>
              <a:t>第二级</a:t>
            </a:r>
          </a:p>
          <a:p>
            <a:pPr lvl="0"/>
            <a:r>
              <a:rPr lang="zh-CN" altLang="en-US"/>
              <a:t>第三级</a:t>
            </a:r>
          </a:p>
          <a:p>
            <a:pPr lvl="0"/>
            <a:r>
              <a:rPr lang="zh-CN" altLang="en-US"/>
              <a:t>第四级</a:t>
            </a:r>
          </a:p>
          <a:p>
            <a:pPr lvl="0"/>
            <a:r>
              <a:rPr lang="zh-CN" altLang="en-US"/>
              <a:t>第五级</a:t>
            </a:r>
          </a:p>
        </p:txBody>
      </p:sp>
      <p:sp>
        <p:nvSpPr>
          <p:cNvPr id="4" name="日期占位符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altLang="zh-CN"/>
              <a:t>202X/12/21</a:t>
            </a:r>
            <a:endParaRPr lang="zh-CN" altLang="en-US"/>
          </a:p>
        </p:txBody>
      </p:sp>
      <p:sp>
        <p:nvSpPr>
          <p:cNvPr id="5" name="页脚占位符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r>
              <a:rPr lang="en-US" altLang="zh-CN"/>
              <a:t>‹#›</a:t>
            </a:r>
            <a:endParaRPr lang="zh-CN" altLang="en-US"/>
          </a:p>
        </p:txBody>
      </p:sp>
    </p:spTree>
    <p:extLst>
      <p:ext uri="{BB962C8B-B14F-4D97-AF65-F5344CB8AC3E}">
        <p14:creationId xmlns="" xmlns:p14="http://schemas.microsoft.com/office/powerpoint/2010/main" val="17127944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advClick="0" advTm="0">
    <p:push dir="u"/>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457200" y="206375"/>
            <a:ext cx="8229600" cy="857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1027" name="文本占位符 2"/>
          <p:cNvSpPr>
            <a:spLocks noGrp="1"/>
          </p:cNvSpPr>
          <p:nvPr>
            <p:ph type="body" idx="1"/>
          </p:nvPr>
        </p:nvSpPr>
        <p:spPr bwMode="auto">
          <a:xfrm>
            <a:off x="457200" y="1200150"/>
            <a:ext cx="8229600" cy="3394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0"/>
            <a:r>
              <a:rPr lang="zh-CN" altLang="en-US"/>
              <a:t>第二级</a:t>
            </a:r>
          </a:p>
          <a:p>
            <a:pPr lvl="0"/>
            <a:r>
              <a:rPr lang="zh-CN" altLang="en-US"/>
              <a:t>第三级</a:t>
            </a:r>
          </a:p>
          <a:p>
            <a:pPr lvl="0"/>
            <a:r>
              <a:rPr lang="zh-CN" altLang="en-US"/>
              <a:t>第四级</a:t>
            </a:r>
          </a:p>
          <a:p>
            <a:pPr lvl="0"/>
            <a:r>
              <a:rPr lang="zh-CN" altLang="en-US"/>
              <a:t>第五级</a:t>
            </a:r>
          </a:p>
        </p:txBody>
      </p:sp>
      <p:sp>
        <p:nvSpPr>
          <p:cNvPr id="4" name="日期占位符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rPr>
              <a:t>202X/12/21</a:t>
            </a: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5" name="页脚占位符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ea typeface="+mn-ea"/>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6" name="灯片编号占位符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rPr>
              <a:t>‹#›</a:t>
            </a: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Tree>
    <p:extLst>
      <p:ext uri="{BB962C8B-B14F-4D97-AF65-F5344CB8AC3E}">
        <p14:creationId xmlns="" xmlns:p14="http://schemas.microsoft.com/office/powerpoint/2010/main" val="32074852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advTm="0">
    <p:push dir="u"/>
  </p:transition>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ea typeface="宋体" charset="-122"/>
        </a:defRPr>
      </a:lvl2pPr>
      <a:lvl3pPr algn="ctr" rtl="0" fontAlgn="base">
        <a:spcBef>
          <a:spcPct val="0"/>
        </a:spcBef>
        <a:spcAft>
          <a:spcPct val="0"/>
        </a:spcAft>
        <a:defRPr sz="4400">
          <a:solidFill>
            <a:schemeClr val="tx1"/>
          </a:solidFill>
          <a:latin typeface="Calibri" pitchFamily="34" charset="0"/>
          <a:ea typeface="宋体" charset="-122"/>
        </a:defRPr>
      </a:lvl3pPr>
      <a:lvl4pPr algn="ctr" rtl="0" fontAlgn="base">
        <a:spcBef>
          <a:spcPct val="0"/>
        </a:spcBef>
        <a:spcAft>
          <a:spcPct val="0"/>
        </a:spcAft>
        <a:defRPr sz="4400">
          <a:solidFill>
            <a:schemeClr val="tx1"/>
          </a:solidFill>
          <a:latin typeface="Calibri" pitchFamily="34" charset="0"/>
          <a:ea typeface="宋体" charset="-122"/>
        </a:defRPr>
      </a:lvl4pPr>
      <a:lvl5pPr algn="ctr" rtl="0" fontAlgn="base">
        <a:spcBef>
          <a:spcPct val="0"/>
        </a:spcBef>
        <a:spcAft>
          <a:spcPct val="0"/>
        </a:spcAft>
        <a:defRPr sz="4400">
          <a:solidFill>
            <a:schemeClr val="tx1"/>
          </a:solidFill>
          <a:latin typeface="Calibri" pitchFamily="34" charset="0"/>
          <a:ea typeface="宋体" charset="-122"/>
        </a:defRPr>
      </a:lvl5pPr>
      <a:lvl6pPr marL="457200" algn="ctr" rtl="0" fontAlgn="base">
        <a:spcBef>
          <a:spcPct val="0"/>
        </a:spcBef>
        <a:spcAft>
          <a:spcPct val="0"/>
        </a:spcAft>
        <a:defRPr sz="4400">
          <a:solidFill>
            <a:schemeClr val="tx1"/>
          </a:solidFill>
          <a:latin typeface="Calibri" pitchFamily="34" charset="0"/>
          <a:ea typeface="宋体" charset="-122"/>
        </a:defRPr>
      </a:lvl6pPr>
      <a:lvl7pPr marL="914400" algn="ctr" rtl="0" fontAlgn="base">
        <a:spcBef>
          <a:spcPct val="0"/>
        </a:spcBef>
        <a:spcAft>
          <a:spcPct val="0"/>
        </a:spcAft>
        <a:defRPr sz="4400">
          <a:solidFill>
            <a:schemeClr val="tx1"/>
          </a:solidFill>
          <a:latin typeface="Calibri" pitchFamily="34" charset="0"/>
          <a:ea typeface="宋体" charset="-122"/>
        </a:defRPr>
      </a:lvl7pPr>
      <a:lvl8pPr marL="1371600" algn="ctr" rtl="0" fontAlgn="base">
        <a:spcBef>
          <a:spcPct val="0"/>
        </a:spcBef>
        <a:spcAft>
          <a:spcPct val="0"/>
        </a:spcAft>
        <a:defRPr sz="4400">
          <a:solidFill>
            <a:schemeClr val="tx1"/>
          </a:solidFill>
          <a:latin typeface="Calibri" pitchFamily="34" charset="0"/>
          <a:ea typeface="宋体" charset="-122"/>
        </a:defRPr>
      </a:lvl8pPr>
      <a:lvl9pPr marL="1828800" algn="ctr" rtl="0" fontAlgn="base">
        <a:spcBef>
          <a:spcPct val="0"/>
        </a:spcBef>
        <a:spcAft>
          <a:spcPct val="0"/>
        </a:spcAft>
        <a:defRPr sz="4400">
          <a:solidFill>
            <a:schemeClr val="tx1"/>
          </a:solidFill>
          <a:latin typeface="Calibri" pitchFamily="34" charset="0"/>
          <a:ea typeface="宋体" charset="-122"/>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8.xml"/><Relationship Id="rId5" Type="http://schemas.openxmlformats.org/officeDocument/2006/relationships/image" Target="../media/image4.jpeg"/><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18.xml"/><Relationship Id="rId4" Type="http://schemas.openxmlformats.org/officeDocument/2006/relationships/image" Target="../media/image5.jpeg"/></Relationships>
</file>

<file path=ppt/slides/_rels/slide2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8.xml"/><Relationship Id="rId5" Type="http://schemas.openxmlformats.org/officeDocument/2006/relationships/image" Target="../media/image4.jpeg"/><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12.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8.xml"/><Relationship Id="rId1" Type="http://schemas.openxmlformats.org/officeDocument/2006/relationships/video" Target="file:///D:\&#19994;&#21153;\PPT\&#21016;&#22992;202207&#35762;&#35838;\&#12298;&#27665;&#20107;&#24378;&#21046;&#25191;&#34892;&#27861;&#65288;&#33609;&#26696;&#65289;&#12299;&#35828;&#26126;.mp4" TargetMode="External"/><Relationship Id="rId5" Type="http://schemas.openxmlformats.org/officeDocument/2006/relationships/image" Target="../media/image6.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8.xml"/><Relationship Id="rId5" Type="http://schemas.openxmlformats.org/officeDocument/2006/relationships/image" Target="../media/image4.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3"/>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 name="图片 1"/>
          <p:cNvPicPr>
            <a:picLocks noChangeAspect="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 y="2779776"/>
            <a:ext cx="3452064" cy="23637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文本框 3"/>
          <p:cNvSpPr txBox="1"/>
          <p:nvPr/>
        </p:nvSpPr>
        <p:spPr>
          <a:xfrm>
            <a:off x="1237697" y="979859"/>
            <a:ext cx="6340197" cy="584775"/>
          </a:xfrm>
          <a:prstGeom prst="rect">
            <a:avLst/>
          </a:prstGeom>
          <a:noFill/>
        </p:spPr>
        <p:txBody>
          <a:bodyPr wrap="none" rtlCol="0">
            <a:spAutoFit/>
          </a:bodyPr>
          <a:lstStyle/>
          <a:p>
            <a:r>
              <a:rPr lang="en-US" altLang="zh-CN" sz="3200" b="1" dirty="0" smtClean="0">
                <a:latin typeface="+mj-ea"/>
                <a:ea typeface="+mj-ea"/>
              </a:rPr>
              <a:t>《</a:t>
            </a:r>
            <a:r>
              <a:rPr lang="zh-CN" altLang="en-US" sz="3200" b="1" dirty="0" smtClean="0">
                <a:latin typeface="+mj-ea"/>
                <a:ea typeface="+mj-ea"/>
              </a:rPr>
              <a:t>民事强制执行法（草案）</a:t>
            </a:r>
            <a:r>
              <a:rPr lang="en-US" altLang="zh-CN" sz="3200" b="1" dirty="0" smtClean="0">
                <a:latin typeface="+mj-ea"/>
                <a:ea typeface="+mj-ea"/>
              </a:rPr>
              <a:t>》</a:t>
            </a:r>
            <a:r>
              <a:rPr lang="zh-CN" altLang="en-US" sz="3200" b="1" dirty="0" smtClean="0">
                <a:latin typeface="+mj-ea"/>
                <a:ea typeface="+mj-ea"/>
              </a:rPr>
              <a:t>学习</a:t>
            </a:r>
            <a:endParaRPr lang="zh-CN" altLang="en-US" sz="3200" b="1" dirty="0">
              <a:latin typeface="+mj-ea"/>
              <a:ea typeface="+mj-ea"/>
            </a:endParaRPr>
          </a:p>
        </p:txBody>
      </p:sp>
      <p:sp>
        <p:nvSpPr>
          <p:cNvPr id="17" name="文本框 16"/>
          <p:cNvSpPr txBox="1"/>
          <p:nvPr/>
        </p:nvSpPr>
        <p:spPr>
          <a:xfrm>
            <a:off x="2482622" y="1576729"/>
            <a:ext cx="4224234" cy="369332"/>
          </a:xfrm>
          <a:prstGeom prst="rect">
            <a:avLst/>
          </a:prstGeom>
          <a:noFill/>
        </p:spPr>
        <p:txBody>
          <a:bodyPr wrap="none" rtlCol="0">
            <a:spAutoFit/>
          </a:bodyPr>
          <a:lstStyle/>
          <a:p>
            <a:pPr algn="ctr"/>
            <a:r>
              <a:rPr lang="zh-CN" altLang="en-US" sz="1800" b="1" dirty="0">
                <a:latin typeface="幼圆" pitchFamily="49" charset="-122"/>
                <a:ea typeface="幼圆" pitchFamily="49" charset="-122"/>
              </a:rPr>
              <a:t>汇报人</a:t>
            </a:r>
            <a:r>
              <a:rPr lang="zh-CN" altLang="en-US" sz="1800" b="1" dirty="0" smtClean="0">
                <a:latin typeface="幼圆" pitchFamily="49" charset="-122"/>
                <a:ea typeface="幼圆" pitchFamily="49" charset="-122"/>
              </a:rPr>
              <a:t>：刘岩    </a:t>
            </a:r>
            <a:r>
              <a:rPr lang="zh-CN" altLang="en-US" sz="1800" b="1" dirty="0">
                <a:latin typeface="幼圆" pitchFamily="49" charset="-122"/>
                <a:ea typeface="幼圆" pitchFamily="49" charset="-122"/>
              </a:rPr>
              <a:t>时间</a:t>
            </a:r>
            <a:r>
              <a:rPr lang="zh-CN" altLang="en-US" sz="1800" b="1" dirty="0" smtClean="0">
                <a:latin typeface="幼圆" pitchFamily="49" charset="-122"/>
                <a:ea typeface="幼圆" pitchFamily="49" charset="-122"/>
              </a:rPr>
              <a:t>：</a:t>
            </a:r>
            <a:r>
              <a:rPr lang="en-US" altLang="zh-CN" sz="1800" b="1" dirty="0" smtClean="0">
                <a:latin typeface="幼圆" pitchFamily="49" charset="-122"/>
                <a:ea typeface="幼圆" pitchFamily="49" charset="-122"/>
              </a:rPr>
              <a:t>2022</a:t>
            </a:r>
            <a:r>
              <a:rPr lang="zh-CN" altLang="en-US" sz="1800" b="1" dirty="0" smtClean="0">
                <a:latin typeface="幼圆" pitchFamily="49" charset="-122"/>
                <a:ea typeface="幼圆" pitchFamily="49" charset="-122"/>
              </a:rPr>
              <a:t>年</a:t>
            </a:r>
            <a:r>
              <a:rPr lang="en-US" altLang="zh-CN" sz="1800" b="1" dirty="0" smtClean="0">
                <a:latin typeface="幼圆" pitchFamily="49" charset="-122"/>
                <a:ea typeface="幼圆" pitchFamily="49" charset="-122"/>
              </a:rPr>
              <a:t>7</a:t>
            </a:r>
            <a:r>
              <a:rPr lang="zh-CN" altLang="en-US" sz="1800" b="1" dirty="0" smtClean="0">
                <a:latin typeface="幼圆" pitchFamily="49" charset="-122"/>
                <a:ea typeface="幼圆" pitchFamily="49" charset="-122"/>
              </a:rPr>
              <a:t>月</a:t>
            </a:r>
            <a:r>
              <a:rPr lang="en-US" altLang="zh-CN" sz="1800" b="1" dirty="0" smtClean="0">
                <a:latin typeface="幼圆" pitchFamily="49" charset="-122"/>
                <a:ea typeface="幼圆" pitchFamily="49" charset="-122"/>
              </a:rPr>
              <a:t>22</a:t>
            </a:r>
            <a:r>
              <a:rPr lang="zh-CN" altLang="en-US" sz="1800" b="1" dirty="0" smtClean="0">
                <a:latin typeface="幼圆" pitchFamily="49" charset="-122"/>
                <a:ea typeface="幼圆" pitchFamily="49" charset="-122"/>
              </a:rPr>
              <a:t>日</a:t>
            </a:r>
            <a:endParaRPr lang="zh-CN" altLang="en-US" sz="1800" b="1" dirty="0">
              <a:latin typeface="幼圆" pitchFamily="49" charset="-122"/>
              <a:ea typeface="幼圆" pitchFamily="49" charset="-122"/>
            </a:endParaRPr>
          </a:p>
        </p:txBody>
      </p:sp>
      <p:pic>
        <p:nvPicPr>
          <p:cNvPr id="6" name="图片 5"/>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3398258" y="2202877"/>
            <a:ext cx="5745741" cy="3369254"/>
          </a:xfrm>
          <a:prstGeom prst="rect">
            <a:avLst/>
          </a:prstGeom>
        </p:spPr>
      </p:pic>
      <p:pic>
        <p:nvPicPr>
          <p:cNvPr id="10" name="图片 9" descr="1.jpg"/>
          <p:cNvPicPr>
            <a:picLocks noChangeAspect="1"/>
          </p:cNvPicPr>
          <p:nvPr/>
        </p:nvPicPr>
        <p:blipFill>
          <a:blip r:embed="rId6"/>
          <a:stretch>
            <a:fillRect/>
          </a:stretch>
        </p:blipFill>
        <p:spPr>
          <a:xfrm>
            <a:off x="-1" y="0"/>
            <a:ext cx="2344189" cy="548640"/>
          </a:xfrm>
          <a:prstGeom prst="rect">
            <a:avLst/>
          </a:prstGeom>
        </p:spPr>
      </p:pic>
    </p:spTree>
    <p:extLst>
      <p:ext uri="{BB962C8B-B14F-4D97-AF65-F5344CB8AC3E}">
        <p14:creationId xmlns="" xmlns:p14="http://schemas.microsoft.com/office/powerpoint/2010/main" val="2968376374"/>
      </p:ext>
    </p:extLst>
  </p:cSld>
  <p:clrMapOvr>
    <a:masterClrMapping/>
  </p:clrMapOvr>
  <p:transition spd="slow" advTm="0">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3"/>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矩形 5"/>
          <p:cNvSpPr/>
          <p:nvPr/>
        </p:nvSpPr>
        <p:spPr>
          <a:xfrm>
            <a:off x="784" y="2211710"/>
            <a:ext cx="9144000" cy="2931790"/>
          </a:xfrm>
          <a:custGeom>
            <a:avLst/>
            <a:gdLst/>
            <a:ahLst/>
            <a:cxnLst/>
            <a:rect l="l" t="t" r="r" b="b"/>
            <a:pathLst>
              <a:path w="9144000" h="2931790">
                <a:moveTo>
                  <a:pt x="0" y="0"/>
                </a:moveTo>
                <a:lnTo>
                  <a:pt x="3824456" y="0"/>
                </a:lnTo>
                <a:cubicBezTo>
                  <a:pt x="3824456" y="26976"/>
                  <a:pt x="3831542" y="51749"/>
                  <a:pt x="3844079" y="73220"/>
                </a:cubicBezTo>
                <a:lnTo>
                  <a:pt x="4145508" y="600620"/>
                </a:lnTo>
                <a:cubicBezTo>
                  <a:pt x="4157500" y="622091"/>
                  <a:pt x="4175488" y="640258"/>
                  <a:pt x="4197836" y="653470"/>
                </a:cubicBezTo>
                <a:cubicBezTo>
                  <a:pt x="4220185" y="666683"/>
                  <a:pt x="4245258" y="672739"/>
                  <a:pt x="4269242" y="672739"/>
                </a:cubicBezTo>
                <a:lnTo>
                  <a:pt x="4869920" y="672739"/>
                </a:lnTo>
                <a:cubicBezTo>
                  <a:pt x="4895539" y="673289"/>
                  <a:pt x="4921158" y="667233"/>
                  <a:pt x="4944596" y="653470"/>
                </a:cubicBezTo>
                <a:cubicBezTo>
                  <a:pt x="4966945" y="640258"/>
                  <a:pt x="4984387" y="622091"/>
                  <a:pt x="4996924" y="601171"/>
                </a:cubicBezTo>
                <a:lnTo>
                  <a:pt x="5296718" y="75972"/>
                </a:lnTo>
                <a:cubicBezTo>
                  <a:pt x="5310345" y="53951"/>
                  <a:pt x="5317976" y="28077"/>
                  <a:pt x="5317976" y="0"/>
                </a:cubicBezTo>
                <a:lnTo>
                  <a:pt x="9144000" y="0"/>
                </a:lnTo>
                <a:lnTo>
                  <a:pt x="9144000" y="2931790"/>
                </a:lnTo>
                <a:lnTo>
                  <a:pt x="0" y="2931790"/>
                </a:lnTo>
                <a:close/>
              </a:path>
            </a:pathLst>
          </a:custGeom>
          <a:blipFill dpi="0" rotWithShape="1">
            <a:blip r:embed="rId4" cstate="print"/>
            <a:srcRect/>
            <a:stretch>
              <a:fillRect t="-54708" b="-2073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2" name="文本框 9"/>
          <p:cNvSpPr txBox="1"/>
          <p:nvPr/>
        </p:nvSpPr>
        <p:spPr>
          <a:xfrm>
            <a:off x="2491740" y="2989838"/>
            <a:ext cx="4264660" cy="623248"/>
          </a:xfrm>
          <a:prstGeom prst="rect">
            <a:avLst/>
          </a:prstGeom>
          <a:noFill/>
        </p:spPr>
        <p:txBody>
          <a:bodyPr wrap="square" lIns="68580" tIns="34290" rIns="68580" bIns="34290" rtlCol="0">
            <a:spAutoFit/>
          </a:bodyPr>
          <a:lstStyle/>
          <a:p>
            <a:pPr marL="0" marR="0" lvl="1" indent="0" algn="ctr" defTabSz="914400" rtl="0" eaLnBrk="1" fontAlgn="base" latinLnBrk="0" hangingPunct="1">
              <a:lnSpc>
                <a:spcPct val="100000"/>
              </a:lnSpc>
              <a:spcBef>
                <a:spcPct val="0"/>
              </a:spcBef>
              <a:spcAft>
                <a:spcPct val="0"/>
              </a:spcAft>
              <a:buClrTx/>
              <a:buSzTx/>
              <a:buFontTx/>
              <a:buNone/>
              <a:tabLst/>
              <a:defRPr/>
            </a:pPr>
            <a:r>
              <a:rPr kumimoji="0" lang="zh-CN" altLang="en-US" sz="3600" b="1" i="0" u="none" strike="noStrike" kern="1200" cap="none" spc="300" normalizeH="0" baseline="0" noProof="0" dirty="0" smtClean="0">
                <a:ln>
                  <a:noFill/>
                </a:ln>
                <a:solidFill>
                  <a:prstClr val="black"/>
                </a:solidFill>
                <a:effectLst/>
                <a:uLnTx/>
                <a:uFillTx/>
                <a:latin typeface="微软雅黑" pitchFamily="34" charset="-122"/>
                <a:ea typeface="微软雅黑" pitchFamily="34" charset="-122"/>
                <a:cs typeface="+mn-cs"/>
              </a:rPr>
              <a:t>草案亮点</a:t>
            </a:r>
            <a:endParaRPr kumimoji="0" lang="zh-CN" altLang="en-US" sz="3600" b="1" i="0" u="none" strike="noStrike" kern="1200" cap="none" spc="300" normalizeH="0" baseline="0" noProof="0" dirty="0">
              <a:ln>
                <a:noFill/>
              </a:ln>
              <a:solidFill>
                <a:prstClr val="black"/>
              </a:solidFill>
              <a:effectLst/>
              <a:uLnTx/>
              <a:uFillTx/>
              <a:latin typeface="微软雅黑" pitchFamily="34" charset="-122"/>
              <a:ea typeface="微软雅黑" pitchFamily="34" charset="-122"/>
              <a:cs typeface="+mn-cs"/>
            </a:endParaRPr>
          </a:p>
        </p:txBody>
      </p:sp>
      <p:sp>
        <p:nvSpPr>
          <p:cNvPr id="13" name="Freeform 5"/>
          <p:cNvSpPr>
            <a:spLocks/>
          </p:cNvSpPr>
          <p:nvPr/>
        </p:nvSpPr>
        <p:spPr bwMode="auto">
          <a:xfrm>
            <a:off x="3901440" y="1607124"/>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3"/>
          </a:solidFill>
          <a:ln w="9525" cap="flat">
            <a:noFill/>
            <a:prstDash val="solid"/>
            <a:miter lim="800000"/>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itchFamily="34" charset="0"/>
              <a:ea typeface="宋体" charset="-122"/>
              <a:cs typeface="+mn-cs"/>
            </a:endParaRPr>
          </a:p>
        </p:txBody>
      </p:sp>
      <p:sp>
        <p:nvSpPr>
          <p:cNvPr id="18" name="TextBox 7"/>
          <p:cNvSpPr>
            <a:spLocks noChangeArrowheads="1"/>
          </p:cNvSpPr>
          <p:nvPr/>
        </p:nvSpPr>
        <p:spPr bwMode="auto">
          <a:xfrm>
            <a:off x="2491740" y="607789"/>
            <a:ext cx="4160520"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000" b="0" i="0" u="none" strike="noStrike" kern="1200" cap="none" spc="0" normalizeH="0" baseline="0" noProof="0">
                <a:ln>
                  <a:noFill/>
                </a:ln>
                <a:solidFill>
                  <a:srgbClr val="DBB061">
                    <a:lumMod val="20000"/>
                    <a:lumOff val="80000"/>
                  </a:srgbClr>
                </a:solidFill>
                <a:effectLst/>
                <a:uLnTx/>
                <a:uFillTx/>
                <a:latin typeface="Swis721 Th BT" pitchFamily="34" charset="0"/>
                <a:ea typeface="微软雅黑" pitchFamily="34" charset="-122"/>
                <a:cs typeface="LilyUPC" pitchFamily="34" charset="-34"/>
                <a:sym typeface="微软雅黑" pitchFamily="34" charset="-122"/>
              </a:rPr>
              <a:t>THE BUSENESS PLAN</a:t>
            </a:r>
            <a:endParaRPr kumimoji="0" lang="zh-CN" altLang="en-US" sz="2000" b="0" i="0" u="none" strike="noStrike" kern="1200" cap="none" spc="0" normalizeH="0" baseline="0" noProof="0" dirty="0">
              <a:ln>
                <a:noFill/>
              </a:ln>
              <a:solidFill>
                <a:srgbClr val="DBB061">
                  <a:lumMod val="20000"/>
                  <a:lumOff val="80000"/>
                </a:srgbClr>
              </a:solidFill>
              <a:effectLst/>
              <a:uLnTx/>
              <a:uFillTx/>
              <a:latin typeface="Swis721 Th BT" pitchFamily="34" charset="0"/>
              <a:ea typeface="微软雅黑" pitchFamily="34" charset="-122"/>
              <a:cs typeface="LilyUPC" pitchFamily="34" charset="-34"/>
              <a:sym typeface="微软雅黑" pitchFamily="34" charset="-122"/>
            </a:endParaRPr>
          </a:p>
        </p:txBody>
      </p:sp>
      <p:sp>
        <p:nvSpPr>
          <p:cNvPr id="16" name="TextBox 20"/>
          <p:cNvSpPr txBox="1"/>
          <p:nvPr/>
        </p:nvSpPr>
        <p:spPr>
          <a:xfrm>
            <a:off x="4048684" y="793673"/>
            <a:ext cx="1046633" cy="276999"/>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1200" b="1" i="0" u="none" strike="noStrike" kern="1200" cap="none" spc="0" normalizeH="0" baseline="0" noProof="0">
                <a:ln>
                  <a:noFill/>
                </a:ln>
                <a:effectLst/>
                <a:uLnTx/>
                <a:uFillTx/>
                <a:latin typeface="微软雅黑" pitchFamily="34" charset="-122"/>
                <a:ea typeface="微软雅黑" pitchFamily="34" charset="-122"/>
                <a:cs typeface="+mn-cs"/>
              </a:rPr>
              <a:t>CONTENTS</a:t>
            </a:r>
            <a:endParaRPr kumimoji="0" lang="zh-CN" altLang="en-US" sz="1200" b="1" i="0" u="none" strike="noStrike" kern="1200" cap="none" spc="0" normalizeH="0" baseline="0" noProof="0" dirty="0">
              <a:ln>
                <a:noFill/>
              </a:ln>
              <a:effectLst/>
              <a:uLnTx/>
              <a:uFillTx/>
              <a:latin typeface="微软雅黑" pitchFamily="34" charset="-122"/>
              <a:ea typeface="微软雅黑" pitchFamily="34" charset="-122"/>
              <a:cs typeface="+mn-cs"/>
            </a:endParaRPr>
          </a:p>
        </p:txBody>
      </p:sp>
      <p:sp>
        <p:nvSpPr>
          <p:cNvPr id="17" name="Freeform 5"/>
          <p:cNvSpPr>
            <a:spLocks/>
          </p:cNvSpPr>
          <p:nvPr/>
        </p:nvSpPr>
        <p:spPr bwMode="auto">
          <a:xfrm>
            <a:off x="3637930" y="0"/>
            <a:ext cx="1870372" cy="791722"/>
          </a:xfrm>
          <a:custGeom>
            <a:avLst/>
            <a:gdLst/>
            <a:ahLst/>
            <a:cxnLst/>
            <a:rect l="l" t="t" r="r" b="b"/>
            <a:pathLst>
              <a:path w="1212931" h="513429">
                <a:moveTo>
                  <a:pt x="0" y="0"/>
                </a:moveTo>
                <a:lnTo>
                  <a:pt x="1212931" y="0"/>
                </a:lnTo>
                <a:cubicBezTo>
                  <a:pt x="1210875" y="8189"/>
                  <a:pt x="1207259" y="15721"/>
                  <a:pt x="1202896" y="22772"/>
                </a:cubicBezTo>
                <a:lnTo>
                  <a:pt x="956422" y="454561"/>
                </a:lnTo>
                <a:cubicBezTo>
                  <a:pt x="946115" y="471761"/>
                  <a:pt x="931774" y="486697"/>
                  <a:pt x="913401" y="497559"/>
                </a:cubicBezTo>
                <a:cubicBezTo>
                  <a:pt x="894131" y="508874"/>
                  <a:pt x="873069" y="513853"/>
                  <a:pt x="852006" y="513401"/>
                </a:cubicBezTo>
                <a:lnTo>
                  <a:pt x="358161" y="513401"/>
                </a:lnTo>
                <a:cubicBezTo>
                  <a:pt x="338443" y="513401"/>
                  <a:pt x="317829" y="508422"/>
                  <a:pt x="299456" y="497559"/>
                </a:cubicBezTo>
                <a:cubicBezTo>
                  <a:pt x="281082" y="486697"/>
                  <a:pt x="266294" y="471761"/>
                  <a:pt x="256435" y="454109"/>
                </a:cubicBezTo>
                <a:lnTo>
                  <a:pt x="8616" y="20509"/>
                </a:lnTo>
                <a:close/>
              </a:path>
            </a:pathLst>
          </a:custGeom>
          <a:solidFill>
            <a:schemeClr val="accent3"/>
          </a:solidFill>
          <a:ln w="9525" cap="flat">
            <a:noFill/>
            <a:prstDash val="solid"/>
            <a:miter lim="800000"/>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itchFamily="34" charset="0"/>
              <a:ea typeface="宋体" charset="-122"/>
              <a:cs typeface="+mn-cs"/>
            </a:endParaRPr>
          </a:p>
        </p:txBody>
      </p:sp>
      <p:sp>
        <p:nvSpPr>
          <p:cNvPr id="19" name="TextBox 19"/>
          <p:cNvSpPr txBox="1"/>
          <p:nvPr/>
        </p:nvSpPr>
        <p:spPr>
          <a:xfrm>
            <a:off x="4070415" y="189612"/>
            <a:ext cx="1005403" cy="584775"/>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3200" b="1" i="0" u="none" strike="noStrike" kern="1200" cap="none" spc="0" normalizeH="0" baseline="0" noProof="0">
                <a:ln>
                  <a:noFill/>
                </a:ln>
                <a:solidFill>
                  <a:prstClr val="white"/>
                </a:solidFill>
                <a:effectLst/>
                <a:uLnTx/>
                <a:uFillTx/>
                <a:latin typeface="微软雅黑" pitchFamily="34" charset="-122"/>
                <a:ea typeface="微软雅黑" pitchFamily="34" charset="-122"/>
                <a:cs typeface="+mn-cs"/>
              </a:rPr>
              <a:t>目录</a:t>
            </a:r>
            <a:endParaRPr kumimoji="0" lang="zh-CN" altLang="en-US" sz="3200" b="1" i="0" u="none" strike="noStrike" kern="1200" cap="none" spc="0" normalizeH="0" baseline="0" noProof="0" dirty="0">
              <a:ln>
                <a:noFill/>
              </a:ln>
              <a:solidFill>
                <a:prstClr val="white"/>
              </a:solidFill>
              <a:effectLst/>
              <a:uLnTx/>
              <a:uFillTx/>
              <a:latin typeface="微软雅黑" pitchFamily="34" charset="-122"/>
              <a:ea typeface="微软雅黑" pitchFamily="34" charset="-122"/>
              <a:cs typeface="+mn-cs"/>
            </a:endParaRPr>
          </a:p>
        </p:txBody>
      </p:sp>
      <p:sp>
        <p:nvSpPr>
          <p:cNvPr id="2" name="文本框 1"/>
          <p:cNvSpPr txBox="1"/>
          <p:nvPr/>
        </p:nvSpPr>
        <p:spPr>
          <a:xfrm>
            <a:off x="4192088" y="1878705"/>
            <a:ext cx="759823" cy="738664"/>
          </a:xfrm>
          <a:prstGeom prst="rect">
            <a:avLst/>
          </a:prstGeom>
          <a:noFill/>
        </p:spPr>
        <p:txBody>
          <a:bodyPr wrap="none" lIns="0" tIns="0" rIns="0" bIns="0" rtlCol="0">
            <a:spAutoFit/>
          </a:bodyPr>
          <a:lstStyle/>
          <a:p>
            <a:r>
              <a:rPr lang="en-US" altLang="zh-CN" sz="4800" b="1" dirty="0">
                <a:solidFill>
                  <a:schemeClr val="bg1"/>
                </a:solidFill>
                <a:latin typeface="微软雅黑" pitchFamily="34" charset="-122"/>
                <a:ea typeface="微软雅黑" pitchFamily="34" charset="-122"/>
              </a:rPr>
              <a:t>03</a:t>
            </a:r>
            <a:endParaRPr lang="zh-CN" altLang="en-US" sz="4800" b="1" dirty="0">
              <a:solidFill>
                <a:schemeClr val="bg1"/>
              </a:solidFill>
              <a:latin typeface="微软雅黑" pitchFamily="34" charset="-122"/>
              <a:ea typeface="微软雅黑" pitchFamily="34" charset="-122"/>
            </a:endParaRPr>
          </a:p>
        </p:txBody>
      </p:sp>
      <p:pic>
        <p:nvPicPr>
          <p:cNvPr id="21" name="图片 20" descr="1.jpg"/>
          <p:cNvPicPr>
            <a:picLocks noChangeAspect="1"/>
          </p:cNvPicPr>
          <p:nvPr/>
        </p:nvPicPr>
        <p:blipFill>
          <a:blip r:embed="rId5"/>
          <a:stretch>
            <a:fillRect/>
          </a:stretch>
        </p:blipFill>
        <p:spPr>
          <a:xfrm>
            <a:off x="-1" y="0"/>
            <a:ext cx="2344189" cy="548640"/>
          </a:xfrm>
          <a:prstGeom prst="rect">
            <a:avLst/>
          </a:prstGeom>
        </p:spPr>
      </p:pic>
    </p:spTree>
    <p:extLst>
      <p:ext uri="{BB962C8B-B14F-4D97-AF65-F5344CB8AC3E}">
        <p14:creationId xmlns="" xmlns:p14="http://schemas.microsoft.com/office/powerpoint/2010/main" val="564889216"/>
      </p:ext>
    </p:extLst>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withEffect">
                                  <p:stCondLst>
                                    <p:cond delay="60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anim calcmode="lin" valueType="num">
                                      <p:cBhvr>
                                        <p:cTn id="10" dur="500" fill="hold"/>
                                        <p:tgtEl>
                                          <p:spTgt spid="13"/>
                                        </p:tgtEl>
                                        <p:attrNameLst>
                                          <p:attrName>ppt_x</p:attrName>
                                        </p:attrNameLst>
                                      </p:cBhvr>
                                      <p:tavLst>
                                        <p:tav tm="0">
                                          <p:val>
                                            <p:fltVal val="0.5"/>
                                          </p:val>
                                        </p:tav>
                                        <p:tav tm="100000">
                                          <p:val>
                                            <p:strVal val="#ppt_x"/>
                                          </p:val>
                                        </p:tav>
                                      </p:tavLst>
                                    </p:anim>
                                    <p:anim calcmode="lin" valueType="num">
                                      <p:cBhvr>
                                        <p:cTn id="11" dur="500" fill="hold"/>
                                        <p:tgtEl>
                                          <p:spTgt spid="13"/>
                                        </p:tgtEl>
                                        <p:attrNameLst>
                                          <p:attrName>ppt_y</p:attrName>
                                        </p:attrNameLst>
                                      </p:cBhvr>
                                      <p:tavLst>
                                        <p:tav tm="0">
                                          <p:val>
                                            <p:fltVal val="0.5"/>
                                          </p:val>
                                        </p:tav>
                                        <p:tav tm="100000">
                                          <p:val>
                                            <p:strVal val="#ppt_y"/>
                                          </p:val>
                                        </p:tav>
                                      </p:tavLst>
                                    </p:anim>
                                  </p:childTnLst>
                                </p:cTn>
                              </p:par>
                            </p:childTnLst>
                          </p:cTn>
                        </p:par>
                        <p:par>
                          <p:cTn id="12" fill="hold">
                            <p:stCondLst>
                              <p:cond delay="1100"/>
                            </p:stCondLst>
                            <p:childTnLst>
                              <p:par>
                                <p:cTn id="13" presetID="22" presetClass="entr" presetSubtype="1"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up)">
                                      <p:cBhvr>
                                        <p:cTn id="15" dur="500"/>
                                        <p:tgtEl>
                                          <p:spTgt spid="6"/>
                                        </p:tgtEl>
                                      </p:cBhvr>
                                    </p:animEffect>
                                  </p:childTnLst>
                                </p:cTn>
                              </p:par>
                            </p:childTnLst>
                          </p:cTn>
                        </p:par>
                        <p:par>
                          <p:cTn id="16" fill="hold">
                            <p:stCondLst>
                              <p:cond delay="1600"/>
                            </p:stCondLst>
                            <p:childTnLst>
                              <p:par>
                                <p:cTn id="17" presetID="53" presetClass="entr" presetSubtype="528"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animEffect transition="in" filter="fade">
                                      <p:cBhvr>
                                        <p:cTn id="21" dur="500"/>
                                        <p:tgtEl>
                                          <p:spTgt spid="2"/>
                                        </p:tgtEl>
                                      </p:cBhvr>
                                    </p:animEffect>
                                    <p:anim calcmode="lin" valueType="num">
                                      <p:cBhvr>
                                        <p:cTn id="22" dur="500" fill="hold"/>
                                        <p:tgtEl>
                                          <p:spTgt spid="2"/>
                                        </p:tgtEl>
                                        <p:attrNameLst>
                                          <p:attrName>ppt_x</p:attrName>
                                        </p:attrNameLst>
                                      </p:cBhvr>
                                      <p:tavLst>
                                        <p:tav tm="0">
                                          <p:val>
                                            <p:fltVal val="0.5"/>
                                          </p:val>
                                        </p:tav>
                                        <p:tav tm="100000">
                                          <p:val>
                                            <p:strVal val="#ppt_x"/>
                                          </p:val>
                                        </p:tav>
                                      </p:tavLst>
                                    </p:anim>
                                    <p:anim calcmode="lin" valueType="num">
                                      <p:cBhvr>
                                        <p:cTn id="23" dur="500" fill="hold"/>
                                        <p:tgtEl>
                                          <p:spTgt spid="2"/>
                                        </p:tgtEl>
                                        <p:attrNameLst>
                                          <p:attrName>ppt_y</p:attrName>
                                        </p:attrNameLst>
                                      </p:cBhvr>
                                      <p:tavLst>
                                        <p:tav tm="0">
                                          <p:val>
                                            <p:fltVal val="0.5"/>
                                          </p:val>
                                        </p:tav>
                                        <p:tav tm="100000">
                                          <p:val>
                                            <p:strVal val="#ppt_y"/>
                                          </p:val>
                                        </p:tav>
                                      </p:tavLst>
                                    </p:anim>
                                  </p:childTnLst>
                                </p:cTn>
                              </p:par>
                            </p:childTnLst>
                          </p:cTn>
                        </p:par>
                        <p:par>
                          <p:cTn id="24" fill="hold">
                            <p:stCondLst>
                              <p:cond delay="2100"/>
                            </p:stCondLst>
                            <p:childTnLst>
                              <p:par>
                                <p:cTn id="25" presetID="16" presetClass="entr" presetSubtype="21"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arn(inVertical)">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p:bldP spid="13" grpId="0" animBg="1"/>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5"/>
          <p:cNvSpPr>
            <a:spLocks/>
          </p:cNvSpPr>
          <p:nvPr/>
        </p:nvSpPr>
        <p:spPr bwMode="auto">
          <a:xfrm>
            <a:off x="3831275" y="982663"/>
            <a:ext cx="1536700" cy="3668713"/>
          </a:xfrm>
          <a:custGeom>
            <a:avLst/>
            <a:gdLst/>
            <a:ahLst/>
            <a:cxnLst/>
            <a:rect l="l" t="t" r="r" b="b"/>
            <a:pathLst>
              <a:path w="1536700" h="3668713">
                <a:moveTo>
                  <a:pt x="196789" y="0"/>
                </a:moveTo>
                <a:lnTo>
                  <a:pt x="978699" y="0"/>
                </a:lnTo>
                <a:lnTo>
                  <a:pt x="982663" y="0"/>
                </a:lnTo>
                <a:lnTo>
                  <a:pt x="982663" y="401"/>
                </a:lnTo>
                <a:cubicBezTo>
                  <a:pt x="1135160" y="1079"/>
                  <a:pt x="1273070" y="63504"/>
                  <a:pt x="1373318" y="163655"/>
                </a:cubicBezTo>
                <a:cubicBezTo>
                  <a:pt x="1474168" y="264940"/>
                  <a:pt x="1536700" y="404607"/>
                  <a:pt x="1536700" y="558933"/>
                </a:cubicBezTo>
                <a:cubicBezTo>
                  <a:pt x="1536700" y="712993"/>
                  <a:pt x="1474168" y="852926"/>
                  <a:pt x="1373318" y="953945"/>
                </a:cubicBezTo>
                <a:cubicBezTo>
                  <a:pt x="1272202" y="1054963"/>
                  <a:pt x="1132768" y="1117600"/>
                  <a:pt x="978699" y="1117600"/>
                </a:cubicBezTo>
                <a:lnTo>
                  <a:pt x="977900" y="1117600"/>
                </a:lnTo>
                <a:lnTo>
                  <a:pt x="556679" y="1117600"/>
                </a:lnTo>
                <a:cubicBezTo>
                  <a:pt x="476645" y="1117871"/>
                  <a:pt x="404309" y="1150571"/>
                  <a:pt x="351679" y="1202999"/>
                </a:cubicBezTo>
                <a:cubicBezTo>
                  <a:pt x="298967" y="1256040"/>
                  <a:pt x="266222" y="1329072"/>
                  <a:pt x="266222" y="1409833"/>
                </a:cubicBezTo>
                <a:cubicBezTo>
                  <a:pt x="266222" y="1490595"/>
                  <a:pt x="298967" y="1563627"/>
                  <a:pt x="351679" y="1616401"/>
                </a:cubicBezTo>
                <a:cubicBezTo>
                  <a:pt x="404427" y="1669212"/>
                  <a:pt x="476967" y="1701677"/>
                  <a:pt x="557213" y="1701855"/>
                </a:cubicBezTo>
                <a:lnTo>
                  <a:pt x="557213" y="1701800"/>
                </a:lnTo>
                <a:lnTo>
                  <a:pt x="978699" y="1701800"/>
                </a:lnTo>
                <a:lnTo>
                  <a:pt x="982663" y="1701800"/>
                </a:lnTo>
                <a:lnTo>
                  <a:pt x="982663" y="1702201"/>
                </a:lnTo>
                <a:cubicBezTo>
                  <a:pt x="1135160" y="1702879"/>
                  <a:pt x="1273070" y="1765289"/>
                  <a:pt x="1373318" y="1865416"/>
                </a:cubicBezTo>
                <a:cubicBezTo>
                  <a:pt x="1474168" y="1966677"/>
                  <a:pt x="1536700" y="2106311"/>
                  <a:pt x="1536700" y="2260600"/>
                </a:cubicBezTo>
                <a:cubicBezTo>
                  <a:pt x="1536700" y="2414890"/>
                  <a:pt x="1474168" y="2554523"/>
                  <a:pt x="1373318" y="2655517"/>
                </a:cubicBezTo>
                <a:cubicBezTo>
                  <a:pt x="1272202" y="2756778"/>
                  <a:pt x="1132768" y="2819400"/>
                  <a:pt x="978699" y="2819400"/>
                </a:cubicBezTo>
                <a:lnTo>
                  <a:pt x="977900" y="2819400"/>
                </a:lnTo>
                <a:lnTo>
                  <a:pt x="552450" y="2819400"/>
                </a:lnTo>
                <a:lnTo>
                  <a:pt x="552450" y="2819385"/>
                </a:lnTo>
                <a:cubicBezTo>
                  <a:pt x="474092" y="2820390"/>
                  <a:pt x="403379" y="2852806"/>
                  <a:pt x="351679" y="2904481"/>
                </a:cubicBezTo>
                <a:cubicBezTo>
                  <a:pt x="298967" y="2957168"/>
                  <a:pt x="266222" y="3030079"/>
                  <a:pt x="266222" y="3110707"/>
                </a:cubicBezTo>
                <a:cubicBezTo>
                  <a:pt x="266222" y="3191334"/>
                  <a:pt x="298967" y="3264245"/>
                  <a:pt x="351679" y="3316932"/>
                </a:cubicBezTo>
                <a:cubicBezTo>
                  <a:pt x="404658" y="3369886"/>
                  <a:pt x="477602" y="3402616"/>
                  <a:pt x="558268" y="3402616"/>
                </a:cubicBezTo>
                <a:lnTo>
                  <a:pt x="558800" y="3402616"/>
                </a:lnTo>
                <a:lnTo>
                  <a:pt x="558800" y="3403600"/>
                </a:lnTo>
                <a:lnTo>
                  <a:pt x="1343112" y="3403600"/>
                </a:lnTo>
                <a:lnTo>
                  <a:pt x="1428750" y="3536157"/>
                </a:lnTo>
                <a:lnTo>
                  <a:pt x="1343112" y="3668713"/>
                </a:lnTo>
                <a:lnTo>
                  <a:pt x="558800" y="3668713"/>
                </a:lnTo>
                <a:lnTo>
                  <a:pt x="558268" y="3668713"/>
                </a:lnTo>
                <a:lnTo>
                  <a:pt x="557212" y="3668713"/>
                </a:lnTo>
                <a:lnTo>
                  <a:pt x="557212" y="3668607"/>
                </a:lnTo>
                <a:cubicBezTo>
                  <a:pt x="403488" y="3668427"/>
                  <a:pt x="264394" y="3605950"/>
                  <a:pt x="163460" y="3505329"/>
                </a:cubicBezTo>
                <a:cubicBezTo>
                  <a:pt x="62562" y="3404212"/>
                  <a:pt x="0" y="3264777"/>
                  <a:pt x="0" y="3110707"/>
                </a:cubicBezTo>
                <a:cubicBezTo>
                  <a:pt x="0" y="2956636"/>
                  <a:pt x="62562" y="2817201"/>
                  <a:pt x="163460" y="2716350"/>
                </a:cubicBezTo>
                <a:cubicBezTo>
                  <a:pt x="263349" y="2616508"/>
                  <a:pt x="400614" y="2554283"/>
                  <a:pt x="552450" y="2553287"/>
                </a:cubicBezTo>
                <a:lnTo>
                  <a:pt x="552450" y="2552700"/>
                </a:lnTo>
                <a:lnTo>
                  <a:pt x="558268" y="2552700"/>
                </a:lnTo>
                <a:lnTo>
                  <a:pt x="977900" y="2552700"/>
                </a:lnTo>
                <a:lnTo>
                  <a:pt x="977900" y="2552924"/>
                </a:lnTo>
                <a:lnTo>
                  <a:pt x="978699" y="2552924"/>
                </a:lnTo>
                <a:cubicBezTo>
                  <a:pt x="1059325" y="2552924"/>
                  <a:pt x="1132235" y="2520148"/>
                  <a:pt x="1185188" y="2467119"/>
                </a:cubicBezTo>
                <a:cubicBezTo>
                  <a:pt x="1237875" y="2414357"/>
                  <a:pt x="1270605" y="2341342"/>
                  <a:pt x="1270605" y="2260600"/>
                </a:cubicBezTo>
                <a:cubicBezTo>
                  <a:pt x="1270605" y="2179858"/>
                  <a:pt x="1237875" y="2106844"/>
                  <a:pt x="1185188" y="2054081"/>
                </a:cubicBezTo>
                <a:cubicBezTo>
                  <a:pt x="1132721" y="2001539"/>
                  <a:pt x="1060661" y="1968879"/>
                  <a:pt x="980914" y="1968500"/>
                </a:cubicBezTo>
                <a:lnTo>
                  <a:pt x="558800" y="1968500"/>
                </a:lnTo>
                <a:lnTo>
                  <a:pt x="558268" y="1968500"/>
                </a:lnTo>
                <a:lnTo>
                  <a:pt x="557213" y="1968500"/>
                </a:lnTo>
                <a:lnTo>
                  <a:pt x="557213" y="1968394"/>
                </a:lnTo>
                <a:cubicBezTo>
                  <a:pt x="403489" y="1968215"/>
                  <a:pt x="264394" y="1905899"/>
                  <a:pt x="163460" y="1804845"/>
                </a:cubicBezTo>
                <a:cubicBezTo>
                  <a:pt x="62562" y="1703826"/>
                  <a:pt x="0" y="1564160"/>
                  <a:pt x="0" y="1409833"/>
                </a:cubicBezTo>
                <a:cubicBezTo>
                  <a:pt x="0" y="1255507"/>
                  <a:pt x="62562" y="1115840"/>
                  <a:pt x="163460" y="1014555"/>
                </a:cubicBezTo>
                <a:cubicBezTo>
                  <a:pt x="263349" y="914810"/>
                  <a:pt x="400614" y="852486"/>
                  <a:pt x="552450" y="851488"/>
                </a:cubicBezTo>
                <a:lnTo>
                  <a:pt x="552450" y="850900"/>
                </a:lnTo>
                <a:lnTo>
                  <a:pt x="558268" y="850900"/>
                </a:lnTo>
                <a:lnTo>
                  <a:pt x="977900" y="850900"/>
                </a:lnTo>
                <a:lnTo>
                  <a:pt x="977900" y="851061"/>
                </a:lnTo>
                <a:lnTo>
                  <a:pt x="978699" y="851061"/>
                </a:lnTo>
                <a:cubicBezTo>
                  <a:pt x="1059325" y="851061"/>
                  <a:pt x="1132235" y="818276"/>
                  <a:pt x="1185188" y="765501"/>
                </a:cubicBezTo>
                <a:cubicBezTo>
                  <a:pt x="1237875" y="712726"/>
                  <a:pt x="1270605" y="639428"/>
                  <a:pt x="1270605" y="558933"/>
                </a:cubicBezTo>
                <a:cubicBezTo>
                  <a:pt x="1270605" y="478172"/>
                  <a:pt x="1237875" y="405140"/>
                  <a:pt x="1185188" y="352099"/>
                </a:cubicBezTo>
                <a:cubicBezTo>
                  <a:pt x="1132583" y="299671"/>
                  <a:pt x="1060283" y="266971"/>
                  <a:pt x="980287" y="266700"/>
                </a:cubicBezTo>
                <a:lnTo>
                  <a:pt x="196789" y="266700"/>
                </a:lnTo>
                <a:lnTo>
                  <a:pt x="111125" y="133350"/>
                </a:ln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itchFamily="34" charset="0"/>
              <a:ea typeface="宋体" charset="-122"/>
              <a:cs typeface="+mn-cs"/>
            </a:endParaRPr>
          </a:p>
        </p:txBody>
      </p:sp>
      <p:sp>
        <p:nvSpPr>
          <p:cNvPr id="15" name="Oval 13"/>
          <p:cNvSpPr>
            <a:spLocks noChangeArrowheads="1"/>
          </p:cNvSpPr>
          <p:nvPr/>
        </p:nvSpPr>
        <p:spPr bwMode="auto">
          <a:xfrm>
            <a:off x="4888549" y="1226821"/>
            <a:ext cx="629288" cy="629286"/>
          </a:xfrm>
          <a:prstGeom prst="ellipse">
            <a:avLst/>
          </a:prstGeom>
          <a:solidFill>
            <a:schemeClr val="accent1"/>
          </a:solidFill>
          <a:ln w="19050">
            <a:solidFill>
              <a:schemeClr val="bg1"/>
            </a:solidFill>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1800" b="1" i="0" u="none" strike="noStrike" kern="1200" cap="none" spc="0" normalizeH="0" baseline="0" noProof="0" dirty="0">
              <a:ln>
                <a:noFill/>
              </a:ln>
              <a:solidFill>
                <a:prstClr val="white"/>
              </a:solidFill>
              <a:effectLst/>
              <a:uLnTx/>
              <a:uFillTx/>
              <a:latin typeface="微软雅黑" pitchFamily="34" charset="-122"/>
              <a:ea typeface="微软雅黑" pitchFamily="34" charset="-122"/>
              <a:cs typeface="+mn-cs"/>
            </a:endParaRPr>
          </a:p>
        </p:txBody>
      </p:sp>
      <p:sp>
        <p:nvSpPr>
          <p:cNvPr id="21" name="Oval 13"/>
          <p:cNvSpPr>
            <a:spLocks noChangeArrowheads="1"/>
          </p:cNvSpPr>
          <p:nvPr/>
        </p:nvSpPr>
        <p:spPr bwMode="auto">
          <a:xfrm>
            <a:off x="3665539" y="2057401"/>
            <a:ext cx="629288" cy="629286"/>
          </a:xfrm>
          <a:prstGeom prst="ellipse">
            <a:avLst/>
          </a:prstGeom>
          <a:solidFill>
            <a:schemeClr val="accent2"/>
          </a:solidFill>
          <a:ln w="19050">
            <a:solidFill>
              <a:schemeClr val="bg1"/>
            </a:solidFill>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1800" b="1" i="0" u="none" strike="noStrike" kern="1200" cap="none" spc="0" normalizeH="0" baseline="0" noProof="0" dirty="0">
              <a:ln>
                <a:noFill/>
              </a:ln>
              <a:solidFill>
                <a:prstClr val="white"/>
              </a:solidFill>
              <a:effectLst/>
              <a:uLnTx/>
              <a:uFillTx/>
              <a:latin typeface="微软雅黑" pitchFamily="34" charset="-122"/>
              <a:ea typeface="微软雅黑" pitchFamily="34" charset="-122"/>
              <a:cs typeface="+mn-cs"/>
            </a:endParaRPr>
          </a:p>
        </p:txBody>
      </p:sp>
      <p:sp>
        <p:nvSpPr>
          <p:cNvPr id="22" name="Oval 13"/>
          <p:cNvSpPr>
            <a:spLocks noChangeArrowheads="1"/>
          </p:cNvSpPr>
          <p:nvPr/>
        </p:nvSpPr>
        <p:spPr bwMode="auto">
          <a:xfrm>
            <a:off x="4888549" y="2971801"/>
            <a:ext cx="629288" cy="629286"/>
          </a:xfrm>
          <a:prstGeom prst="ellipse">
            <a:avLst/>
          </a:prstGeom>
          <a:solidFill>
            <a:schemeClr val="accent2"/>
          </a:solidFill>
          <a:ln w="19050">
            <a:solidFill>
              <a:schemeClr val="bg1"/>
            </a:solidFill>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1800" b="1" i="0" u="none" strike="noStrike" kern="1200" cap="none" spc="0" normalizeH="0" baseline="0" noProof="0" dirty="0">
              <a:ln>
                <a:noFill/>
              </a:ln>
              <a:solidFill>
                <a:prstClr val="white"/>
              </a:solidFill>
              <a:effectLst/>
              <a:uLnTx/>
              <a:uFillTx/>
              <a:latin typeface="微软雅黑" pitchFamily="34" charset="-122"/>
              <a:ea typeface="微软雅黑" pitchFamily="34" charset="-122"/>
              <a:cs typeface="+mn-cs"/>
            </a:endParaRPr>
          </a:p>
        </p:txBody>
      </p:sp>
      <p:sp>
        <p:nvSpPr>
          <p:cNvPr id="23" name="Oval 13"/>
          <p:cNvSpPr>
            <a:spLocks noChangeArrowheads="1"/>
          </p:cNvSpPr>
          <p:nvPr/>
        </p:nvSpPr>
        <p:spPr bwMode="auto">
          <a:xfrm>
            <a:off x="3665539" y="3764281"/>
            <a:ext cx="629288" cy="629286"/>
          </a:xfrm>
          <a:prstGeom prst="ellipse">
            <a:avLst/>
          </a:prstGeom>
          <a:solidFill>
            <a:schemeClr val="accent1"/>
          </a:solidFill>
          <a:ln w="19050">
            <a:solidFill>
              <a:schemeClr val="bg1"/>
            </a:solidFill>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1800" b="1" i="0" u="none" strike="noStrike" kern="1200" cap="none" spc="0" normalizeH="0" baseline="0" noProof="0" dirty="0">
              <a:ln>
                <a:noFill/>
              </a:ln>
              <a:solidFill>
                <a:prstClr val="white"/>
              </a:solidFill>
              <a:effectLst/>
              <a:uLnTx/>
              <a:uFillTx/>
              <a:latin typeface="微软雅黑" pitchFamily="34" charset="-122"/>
              <a:ea typeface="微软雅黑" pitchFamily="34" charset="-122"/>
              <a:cs typeface="+mn-cs"/>
            </a:endParaRPr>
          </a:p>
        </p:txBody>
      </p:sp>
      <p:sp>
        <p:nvSpPr>
          <p:cNvPr id="25" name="TextBox 24"/>
          <p:cNvSpPr txBox="1"/>
          <p:nvPr/>
        </p:nvSpPr>
        <p:spPr>
          <a:xfrm>
            <a:off x="5621389" y="1402387"/>
            <a:ext cx="2637471" cy="276999"/>
          </a:xfrm>
          <a:prstGeom prst="rect">
            <a:avLst/>
          </a:prstGeom>
          <a:noFill/>
        </p:spPr>
        <p:txBody>
          <a:bodyPr wrap="square" lIns="0" tIns="0" rIns="0" bIns="0" rtlCol="0">
            <a:spAutoFit/>
          </a:bodyPr>
          <a:lstStyle/>
          <a:p>
            <a:r>
              <a:rPr lang="zh-CN" altLang="en-US" sz="1800" b="1" dirty="0" smtClean="0">
                <a:latin typeface="微软雅黑" pitchFamily="34" charset="-122"/>
                <a:ea typeface="微软雅黑" pitchFamily="34" charset="-122"/>
              </a:rPr>
              <a:t>对“老赖”惩治力度加强</a:t>
            </a:r>
            <a:endParaRPr lang="zh-CN" altLang="en-US" sz="1800" dirty="0" smtClean="0">
              <a:latin typeface="微软雅黑" pitchFamily="34" charset="-122"/>
              <a:ea typeface="微软雅黑" pitchFamily="34" charset="-122"/>
            </a:endParaRPr>
          </a:p>
        </p:txBody>
      </p:sp>
      <p:sp>
        <p:nvSpPr>
          <p:cNvPr id="27" name="TextBox 26"/>
          <p:cNvSpPr txBox="1"/>
          <p:nvPr/>
        </p:nvSpPr>
        <p:spPr>
          <a:xfrm>
            <a:off x="358442" y="2247591"/>
            <a:ext cx="3274720" cy="276999"/>
          </a:xfrm>
          <a:prstGeom prst="rect">
            <a:avLst/>
          </a:prstGeom>
          <a:noFill/>
        </p:spPr>
        <p:txBody>
          <a:bodyPr wrap="square" lIns="0" tIns="0" rIns="0" bIns="0" rtlCol="0">
            <a:spAutoFit/>
          </a:bodyPr>
          <a:lstStyle/>
          <a:p>
            <a:r>
              <a:rPr lang="zh-CN" altLang="en-US" sz="1800" b="1" dirty="0" smtClean="0">
                <a:latin typeface="微软雅黑" pitchFamily="34" charset="-122"/>
                <a:ea typeface="微软雅黑" pitchFamily="34" charset="-122"/>
              </a:rPr>
              <a:t>强调形成“合力”搜寻财产线索</a:t>
            </a:r>
            <a:endParaRPr lang="zh-CN" altLang="en-US" sz="1800" dirty="0" smtClean="0">
              <a:latin typeface="微软雅黑" pitchFamily="34" charset="-122"/>
              <a:ea typeface="微软雅黑" pitchFamily="34" charset="-122"/>
            </a:endParaRPr>
          </a:p>
        </p:txBody>
      </p:sp>
      <p:sp>
        <p:nvSpPr>
          <p:cNvPr id="29" name="TextBox 28"/>
          <p:cNvSpPr txBox="1"/>
          <p:nvPr/>
        </p:nvSpPr>
        <p:spPr>
          <a:xfrm>
            <a:off x="5592131" y="3119017"/>
            <a:ext cx="2973970" cy="276999"/>
          </a:xfrm>
          <a:prstGeom prst="rect">
            <a:avLst/>
          </a:prstGeom>
          <a:noFill/>
        </p:spPr>
        <p:txBody>
          <a:bodyPr wrap="square" lIns="0" tIns="0" rIns="0" bIns="0" rtlCol="0">
            <a:spAutoFit/>
          </a:bodyPr>
          <a:lstStyle/>
          <a:p>
            <a:pPr lvl="0" defTabSz="914400" fontAlgn="base">
              <a:spcBef>
                <a:spcPct val="0"/>
              </a:spcBef>
              <a:spcAft>
                <a:spcPct val="0"/>
              </a:spcAft>
              <a:defRPr/>
            </a:pPr>
            <a:r>
              <a:rPr lang="zh-CN" altLang="en-US" sz="1800" b="1" dirty="0" smtClean="0">
                <a:latin typeface="微软雅黑" pitchFamily="34" charset="-122"/>
                <a:ea typeface="微软雅黑" pitchFamily="34" charset="-122"/>
              </a:rPr>
              <a:t>明确举措解决执行财产变现难</a:t>
            </a:r>
            <a:endParaRPr lang="zh-CN" altLang="en-US" sz="1800" b="1" dirty="0">
              <a:latin typeface="微软雅黑" pitchFamily="34" charset="-122"/>
              <a:ea typeface="微软雅黑" pitchFamily="34" charset="-122"/>
            </a:endParaRPr>
          </a:p>
        </p:txBody>
      </p:sp>
      <p:sp>
        <p:nvSpPr>
          <p:cNvPr id="31" name="TextBox 30"/>
          <p:cNvSpPr txBox="1"/>
          <p:nvPr/>
        </p:nvSpPr>
        <p:spPr>
          <a:xfrm>
            <a:off x="636420" y="3971542"/>
            <a:ext cx="2952852" cy="276999"/>
          </a:xfrm>
          <a:prstGeom prst="rect">
            <a:avLst/>
          </a:prstGeom>
          <a:noFill/>
        </p:spPr>
        <p:txBody>
          <a:bodyPr wrap="square" lIns="0" tIns="0" rIns="0" bIns="0" rtlCol="0">
            <a:spAutoFit/>
          </a:bodyPr>
          <a:lstStyle/>
          <a:p>
            <a:pPr lvl="0" algn="r" defTabSz="914400" fontAlgn="base">
              <a:spcBef>
                <a:spcPct val="0"/>
              </a:spcBef>
              <a:spcAft>
                <a:spcPct val="0"/>
              </a:spcAft>
              <a:defRPr/>
            </a:pPr>
            <a:r>
              <a:rPr lang="zh-CN" altLang="en-US" sz="1800" b="1" dirty="0" smtClean="0">
                <a:latin typeface="微软雅黑" pitchFamily="34" charset="-122"/>
                <a:ea typeface="微软雅黑" pitchFamily="34" charset="-122"/>
              </a:rPr>
              <a:t>加强对强制执行的监督制约</a:t>
            </a:r>
            <a:endParaRPr lang="zh-CN" altLang="en-US" sz="1800" b="1" dirty="0">
              <a:latin typeface="微软雅黑" pitchFamily="34" charset="-122"/>
              <a:ea typeface="微软雅黑" pitchFamily="34" charset="-122"/>
            </a:endParaRPr>
          </a:p>
        </p:txBody>
      </p:sp>
      <p:sp>
        <p:nvSpPr>
          <p:cNvPr id="36" name="矩形 35"/>
          <p:cNvSpPr/>
          <p:nvPr/>
        </p:nvSpPr>
        <p:spPr>
          <a:xfrm>
            <a:off x="5120640" y="1068022"/>
            <a:ext cx="168250" cy="923330"/>
          </a:xfrm>
          <a:prstGeom prst="rect">
            <a:avLst/>
          </a:prstGeom>
          <a:noFill/>
        </p:spPr>
        <p:txBody>
          <a:bodyPr wrap="square" lIns="91440" tIns="45720" rIns="91440" bIns="45720">
            <a:spAutoFit/>
          </a:bodyPr>
          <a:lstStyle/>
          <a:p>
            <a:pPr algn="ctr"/>
            <a:r>
              <a:rPr lang="en-US" altLang="zh-CN"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a:t>
            </a:r>
            <a:endParaRPr lang="zh-CN" alt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7" name="矩形 36"/>
          <p:cNvSpPr/>
          <p:nvPr/>
        </p:nvSpPr>
        <p:spPr>
          <a:xfrm>
            <a:off x="3890468" y="1886104"/>
            <a:ext cx="168250" cy="923330"/>
          </a:xfrm>
          <a:prstGeom prst="rect">
            <a:avLst/>
          </a:prstGeom>
          <a:noFill/>
        </p:spPr>
        <p:txBody>
          <a:bodyPr wrap="square" lIns="91440" tIns="45720" rIns="91440" bIns="45720">
            <a:spAutoFit/>
          </a:bodyPr>
          <a:lstStyle/>
          <a:p>
            <a:pPr algn="ctr"/>
            <a:r>
              <a:rPr lang="en-US" altLang="zh-CN"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2</a:t>
            </a:r>
            <a:endParaRPr lang="zh-CN" alt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8" name="矩形 37"/>
          <p:cNvSpPr/>
          <p:nvPr/>
        </p:nvSpPr>
        <p:spPr>
          <a:xfrm>
            <a:off x="5126736" y="2807820"/>
            <a:ext cx="168250" cy="923330"/>
          </a:xfrm>
          <a:prstGeom prst="rect">
            <a:avLst/>
          </a:prstGeom>
          <a:noFill/>
        </p:spPr>
        <p:txBody>
          <a:bodyPr wrap="square" lIns="91440" tIns="45720" rIns="91440" bIns="45720">
            <a:spAutoFit/>
          </a:bodyPr>
          <a:lstStyle/>
          <a:p>
            <a:pPr algn="ctr"/>
            <a:r>
              <a:rPr lang="en-US" altLang="zh-CN"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3</a:t>
            </a:r>
            <a:endParaRPr lang="zh-CN" alt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9" name="矩形 38"/>
          <p:cNvSpPr/>
          <p:nvPr/>
        </p:nvSpPr>
        <p:spPr>
          <a:xfrm>
            <a:off x="3868522" y="3612492"/>
            <a:ext cx="168250" cy="923330"/>
          </a:xfrm>
          <a:prstGeom prst="rect">
            <a:avLst/>
          </a:prstGeom>
          <a:noFill/>
        </p:spPr>
        <p:txBody>
          <a:bodyPr wrap="square" lIns="91440" tIns="45720" rIns="91440" bIns="45720">
            <a:spAutoFit/>
          </a:bodyPr>
          <a:lstStyle/>
          <a:p>
            <a:pPr algn="ctr"/>
            <a:r>
              <a:rPr lang="en-US" altLang="zh-CN"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4</a:t>
            </a:r>
            <a:endParaRPr lang="zh-CN" alt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40" name="图片 39" descr="1.jpg"/>
          <p:cNvPicPr>
            <a:picLocks noChangeAspect="1"/>
          </p:cNvPicPr>
          <p:nvPr/>
        </p:nvPicPr>
        <p:blipFill>
          <a:blip r:embed="rId3"/>
          <a:stretch>
            <a:fillRect/>
          </a:stretch>
        </p:blipFill>
        <p:spPr>
          <a:xfrm>
            <a:off x="-1" y="0"/>
            <a:ext cx="2344189" cy="548640"/>
          </a:xfrm>
          <a:prstGeom prst="rect">
            <a:avLst/>
          </a:prstGeom>
        </p:spPr>
      </p:pic>
    </p:spTree>
    <p:extLst>
      <p:ext uri="{BB962C8B-B14F-4D97-AF65-F5344CB8AC3E}">
        <p14:creationId xmlns="" xmlns:p14="http://schemas.microsoft.com/office/powerpoint/2010/main" val="1527906932"/>
      </p:ext>
    </p:extLst>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Horizontal)">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childTnLst>
                                </p:cTn>
                              </p:par>
                              <p:par>
                                <p:cTn id="14" presetID="53" presetClass="entr" presetSubtype="16" fill="hold" grpId="0" nodeType="withEffect">
                                  <p:stCondLst>
                                    <p:cond delay="200"/>
                                  </p:stCondLst>
                                  <p:childTnLst>
                                    <p:set>
                                      <p:cBhvr>
                                        <p:cTn id="15" dur="1" fill="hold">
                                          <p:stCondLst>
                                            <p:cond delay="0"/>
                                          </p:stCondLst>
                                        </p:cTn>
                                        <p:tgtEl>
                                          <p:spTgt spid="21"/>
                                        </p:tgtEl>
                                        <p:attrNameLst>
                                          <p:attrName>style.visibility</p:attrName>
                                        </p:attrNameLst>
                                      </p:cBhvr>
                                      <p:to>
                                        <p:strVal val="visible"/>
                                      </p:to>
                                    </p:set>
                                    <p:anim calcmode="lin" valueType="num">
                                      <p:cBhvr>
                                        <p:cTn id="16" dur="500" fill="hold"/>
                                        <p:tgtEl>
                                          <p:spTgt spid="21"/>
                                        </p:tgtEl>
                                        <p:attrNameLst>
                                          <p:attrName>ppt_w</p:attrName>
                                        </p:attrNameLst>
                                      </p:cBhvr>
                                      <p:tavLst>
                                        <p:tav tm="0">
                                          <p:val>
                                            <p:fltVal val="0"/>
                                          </p:val>
                                        </p:tav>
                                        <p:tav tm="100000">
                                          <p:val>
                                            <p:strVal val="#ppt_w"/>
                                          </p:val>
                                        </p:tav>
                                      </p:tavLst>
                                    </p:anim>
                                    <p:anim calcmode="lin" valueType="num">
                                      <p:cBhvr>
                                        <p:cTn id="17" dur="500" fill="hold"/>
                                        <p:tgtEl>
                                          <p:spTgt spid="21"/>
                                        </p:tgtEl>
                                        <p:attrNameLst>
                                          <p:attrName>ppt_h</p:attrName>
                                        </p:attrNameLst>
                                      </p:cBhvr>
                                      <p:tavLst>
                                        <p:tav tm="0">
                                          <p:val>
                                            <p:fltVal val="0"/>
                                          </p:val>
                                        </p:tav>
                                        <p:tav tm="100000">
                                          <p:val>
                                            <p:strVal val="#ppt_h"/>
                                          </p:val>
                                        </p:tav>
                                      </p:tavLst>
                                    </p:anim>
                                    <p:animEffect transition="in" filter="fade">
                                      <p:cBhvr>
                                        <p:cTn id="18" dur="500"/>
                                        <p:tgtEl>
                                          <p:spTgt spid="21"/>
                                        </p:tgtEl>
                                      </p:cBhvr>
                                    </p:animEffect>
                                  </p:childTnLst>
                                </p:cTn>
                              </p:par>
                              <p:par>
                                <p:cTn id="19" presetID="53" presetClass="entr" presetSubtype="16" fill="hold" grpId="0" nodeType="withEffect">
                                  <p:stCondLst>
                                    <p:cond delay="40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par>
                                <p:cTn id="24" presetID="53" presetClass="entr" presetSubtype="16" fill="hold" grpId="0" nodeType="withEffect">
                                  <p:stCondLst>
                                    <p:cond delay="600"/>
                                  </p:stCondLst>
                                  <p:childTnLst>
                                    <p:set>
                                      <p:cBhvr>
                                        <p:cTn id="25" dur="1" fill="hold">
                                          <p:stCondLst>
                                            <p:cond delay="0"/>
                                          </p:stCondLst>
                                        </p:cTn>
                                        <p:tgtEl>
                                          <p:spTgt spid="23"/>
                                        </p:tgtEl>
                                        <p:attrNameLst>
                                          <p:attrName>style.visibility</p:attrName>
                                        </p:attrNameLst>
                                      </p:cBhvr>
                                      <p:to>
                                        <p:strVal val="visible"/>
                                      </p:to>
                                    </p:set>
                                    <p:anim calcmode="lin" valueType="num">
                                      <p:cBhvr>
                                        <p:cTn id="26" dur="500" fill="hold"/>
                                        <p:tgtEl>
                                          <p:spTgt spid="23"/>
                                        </p:tgtEl>
                                        <p:attrNameLst>
                                          <p:attrName>ppt_w</p:attrName>
                                        </p:attrNameLst>
                                      </p:cBhvr>
                                      <p:tavLst>
                                        <p:tav tm="0">
                                          <p:val>
                                            <p:fltVal val="0"/>
                                          </p:val>
                                        </p:tav>
                                        <p:tav tm="100000">
                                          <p:val>
                                            <p:strVal val="#ppt_w"/>
                                          </p:val>
                                        </p:tav>
                                      </p:tavLst>
                                    </p:anim>
                                    <p:anim calcmode="lin" valueType="num">
                                      <p:cBhvr>
                                        <p:cTn id="27" dur="500" fill="hold"/>
                                        <p:tgtEl>
                                          <p:spTgt spid="23"/>
                                        </p:tgtEl>
                                        <p:attrNameLst>
                                          <p:attrName>ppt_h</p:attrName>
                                        </p:attrNameLst>
                                      </p:cBhvr>
                                      <p:tavLst>
                                        <p:tav tm="0">
                                          <p:val>
                                            <p:fltVal val="0"/>
                                          </p:val>
                                        </p:tav>
                                        <p:tav tm="100000">
                                          <p:val>
                                            <p:strVal val="#ppt_h"/>
                                          </p:val>
                                        </p:tav>
                                      </p:tavLst>
                                    </p:anim>
                                    <p:animEffect transition="in" filter="fade">
                                      <p:cBhvr>
                                        <p:cTn id="28" dur="500"/>
                                        <p:tgtEl>
                                          <p:spTgt spid="23"/>
                                        </p:tgtEl>
                                      </p:cBhvr>
                                    </p:animEffect>
                                  </p:childTnLst>
                                </p:cTn>
                              </p:par>
                            </p:childTnLst>
                          </p:cTn>
                        </p:par>
                        <p:par>
                          <p:cTn id="29" fill="hold">
                            <p:stCondLst>
                              <p:cond delay="1600"/>
                            </p:stCondLst>
                            <p:childTnLst>
                              <p:par>
                                <p:cTn id="30" presetID="17" presetClass="entr" presetSubtype="10"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500" fill="hold"/>
                                        <p:tgtEl>
                                          <p:spTgt spid="36"/>
                                        </p:tgtEl>
                                        <p:attrNameLst>
                                          <p:attrName>ppt_w</p:attrName>
                                        </p:attrNameLst>
                                      </p:cBhvr>
                                      <p:tavLst>
                                        <p:tav tm="0">
                                          <p:val>
                                            <p:fltVal val="0"/>
                                          </p:val>
                                        </p:tav>
                                        <p:tav tm="100000">
                                          <p:val>
                                            <p:strVal val="#ppt_w"/>
                                          </p:val>
                                        </p:tav>
                                      </p:tavLst>
                                    </p:anim>
                                    <p:anim calcmode="lin" valueType="num">
                                      <p:cBhvr>
                                        <p:cTn id="33" dur="500" fill="hold"/>
                                        <p:tgtEl>
                                          <p:spTgt spid="36"/>
                                        </p:tgtEl>
                                        <p:attrNameLst>
                                          <p:attrName>ppt_h</p:attrName>
                                        </p:attrNameLst>
                                      </p:cBhvr>
                                      <p:tavLst>
                                        <p:tav tm="0">
                                          <p:val>
                                            <p:strVal val="#ppt_h"/>
                                          </p:val>
                                        </p:tav>
                                        <p:tav tm="100000">
                                          <p:val>
                                            <p:strVal val="#ppt_h"/>
                                          </p:val>
                                        </p:tav>
                                      </p:tavLst>
                                    </p:anim>
                                  </p:childTnLst>
                                </p:cTn>
                              </p:par>
                            </p:childTnLst>
                          </p:cTn>
                        </p:par>
                        <p:par>
                          <p:cTn id="34" fill="hold">
                            <p:stCondLst>
                              <p:cond delay="2100"/>
                            </p:stCondLst>
                            <p:childTnLst>
                              <p:par>
                                <p:cTn id="35" presetID="22" presetClass="entr" presetSubtype="8"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wipe(left)">
                                      <p:cBhvr>
                                        <p:cTn id="37" dur="500"/>
                                        <p:tgtEl>
                                          <p:spTgt spid="25"/>
                                        </p:tgtEl>
                                      </p:cBhvr>
                                    </p:animEffect>
                                  </p:childTnLst>
                                </p:cTn>
                              </p:par>
                            </p:childTnLst>
                          </p:cTn>
                        </p:par>
                        <p:par>
                          <p:cTn id="38" fill="hold">
                            <p:stCondLst>
                              <p:cond delay="2600"/>
                            </p:stCondLst>
                            <p:childTnLst>
                              <p:par>
                                <p:cTn id="39" presetID="17" presetClass="entr" presetSubtype="1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strVal val="#ppt_h"/>
                                          </p:val>
                                        </p:tav>
                                        <p:tav tm="100000">
                                          <p:val>
                                            <p:strVal val="#ppt_h"/>
                                          </p:val>
                                        </p:tav>
                                      </p:tavLst>
                                    </p:anim>
                                  </p:childTnLst>
                                </p:cTn>
                              </p:par>
                            </p:childTnLst>
                          </p:cTn>
                        </p:par>
                        <p:par>
                          <p:cTn id="43" fill="hold">
                            <p:stCondLst>
                              <p:cond delay="3100"/>
                            </p:stCondLst>
                            <p:childTnLst>
                              <p:par>
                                <p:cTn id="44" presetID="22" presetClass="entr" presetSubtype="2" fill="hold" grpId="0" nodeType="after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wipe(right)">
                                      <p:cBhvr>
                                        <p:cTn id="46" dur="500"/>
                                        <p:tgtEl>
                                          <p:spTgt spid="27"/>
                                        </p:tgtEl>
                                      </p:cBhvr>
                                    </p:animEffect>
                                  </p:childTnLst>
                                </p:cTn>
                              </p:par>
                            </p:childTnLst>
                          </p:cTn>
                        </p:par>
                        <p:par>
                          <p:cTn id="47" fill="hold">
                            <p:stCondLst>
                              <p:cond delay="3600"/>
                            </p:stCondLst>
                            <p:childTnLst>
                              <p:par>
                                <p:cTn id="48" presetID="17" presetClass="entr" presetSubtype="10"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 calcmode="lin" valueType="num">
                                      <p:cBhvr>
                                        <p:cTn id="50" dur="500" fill="hold"/>
                                        <p:tgtEl>
                                          <p:spTgt spid="38"/>
                                        </p:tgtEl>
                                        <p:attrNameLst>
                                          <p:attrName>ppt_w</p:attrName>
                                        </p:attrNameLst>
                                      </p:cBhvr>
                                      <p:tavLst>
                                        <p:tav tm="0">
                                          <p:val>
                                            <p:fltVal val="0"/>
                                          </p:val>
                                        </p:tav>
                                        <p:tav tm="100000">
                                          <p:val>
                                            <p:strVal val="#ppt_w"/>
                                          </p:val>
                                        </p:tav>
                                      </p:tavLst>
                                    </p:anim>
                                    <p:anim calcmode="lin" valueType="num">
                                      <p:cBhvr>
                                        <p:cTn id="51" dur="500" fill="hold"/>
                                        <p:tgtEl>
                                          <p:spTgt spid="38"/>
                                        </p:tgtEl>
                                        <p:attrNameLst>
                                          <p:attrName>ppt_h</p:attrName>
                                        </p:attrNameLst>
                                      </p:cBhvr>
                                      <p:tavLst>
                                        <p:tav tm="0">
                                          <p:val>
                                            <p:strVal val="#ppt_h"/>
                                          </p:val>
                                        </p:tav>
                                        <p:tav tm="100000">
                                          <p:val>
                                            <p:strVal val="#ppt_h"/>
                                          </p:val>
                                        </p:tav>
                                      </p:tavLst>
                                    </p:anim>
                                  </p:childTnLst>
                                </p:cTn>
                              </p:par>
                            </p:childTnLst>
                          </p:cTn>
                        </p:par>
                        <p:par>
                          <p:cTn id="52" fill="hold">
                            <p:stCondLst>
                              <p:cond delay="4100"/>
                            </p:stCondLst>
                            <p:childTnLst>
                              <p:par>
                                <p:cTn id="53" presetID="22" presetClass="entr" presetSubtype="8" fill="hold" grpId="0" nodeType="afterEffect">
                                  <p:stCondLst>
                                    <p:cond delay="0"/>
                                  </p:stCondLst>
                                  <p:childTnLst>
                                    <p:set>
                                      <p:cBhvr>
                                        <p:cTn id="54" dur="1" fill="hold">
                                          <p:stCondLst>
                                            <p:cond delay="0"/>
                                          </p:stCondLst>
                                        </p:cTn>
                                        <p:tgtEl>
                                          <p:spTgt spid="29"/>
                                        </p:tgtEl>
                                        <p:attrNameLst>
                                          <p:attrName>style.visibility</p:attrName>
                                        </p:attrNameLst>
                                      </p:cBhvr>
                                      <p:to>
                                        <p:strVal val="visible"/>
                                      </p:to>
                                    </p:set>
                                    <p:animEffect transition="in" filter="wipe(left)">
                                      <p:cBhvr>
                                        <p:cTn id="55" dur="500"/>
                                        <p:tgtEl>
                                          <p:spTgt spid="29"/>
                                        </p:tgtEl>
                                      </p:cBhvr>
                                    </p:animEffect>
                                  </p:childTnLst>
                                </p:cTn>
                              </p:par>
                            </p:childTnLst>
                          </p:cTn>
                        </p:par>
                        <p:par>
                          <p:cTn id="56" fill="hold">
                            <p:stCondLst>
                              <p:cond delay="4600"/>
                            </p:stCondLst>
                            <p:childTnLst>
                              <p:par>
                                <p:cTn id="57" presetID="17" presetClass="entr" presetSubtype="10" fill="hold" grpId="0"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p:cTn id="59" dur="500" fill="hold"/>
                                        <p:tgtEl>
                                          <p:spTgt spid="39"/>
                                        </p:tgtEl>
                                        <p:attrNameLst>
                                          <p:attrName>ppt_w</p:attrName>
                                        </p:attrNameLst>
                                      </p:cBhvr>
                                      <p:tavLst>
                                        <p:tav tm="0">
                                          <p:val>
                                            <p:fltVal val="0"/>
                                          </p:val>
                                        </p:tav>
                                        <p:tav tm="100000">
                                          <p:val>
                                            <p:strVal val="#ppt_w"/>
                                          </p:val>
                                        </p:tav>
                                      </p:tavLst>
                                    </p:anim>
                                    <p:anim calcmode="lin" valueType="num">
                                      <p:cBhvr>
                                        <p:cTn id="60" dur="500" fill="hold"/>
                                        <p:tgtEl>
                                          <p:spTgt spid="39"/>
                                        </p:tgtEl>
                                        <p:attrNameLst>
                                          <p:attrName>ppt_h</p:attrName>
                                        </p:attrNameLst>
                                      </p:cBhvr>
                                      <p:tavLst>
                                        <p:tav tm="0">
                                          <p:val>
                                            <p:strVal val="#ppt_h"/>
                                          </p:val>
                                        </p:tav>
                                        <p:tav tm="100000">
                                          <p:val>
                                            <p:strVal val="#ppt_h"/>
                                          </p:val>
                                        </p:tav>
                                      </p:tavLst>
                                    </p:anim>
                                  </p:childTnLst>
                                </p:cTn>
                              </p:par>
                            </p:childTnLst>
                          </p:cTn>
                        </p:par>
                        <p:par>
                          <p:cTn id="61" fill="hold">
                            <p:stCondLst>
                              <p:cond delay="5100"/>
                            </p:stCondLst>
                            <p:childTnLst>
                              <p:par>
                                <p:cTn id="62" presetID="22" presetClass="entr" presetSubtype="2" fill="hold" grpId="0" nodeType="afterEffect">
                                  <p:stCondLst>
                                    <p:cond delay="0"/>
                                  </p:stCondLst>
                                  <p:childTnLst>
                                    <p:set>
                                      <p:cBhvr>
                                        <p:cTn id="63" dur="1" fill="hold">
                                          <p:stCondLst>
                                            <p:cond delay="0"/>
                                          </p:stCondLst>
                                        </p:cTn>
                                        <p:tgtEl>
                                          <p:spTgt spid="31"/>
                                        </p:tgtEl>
                                        <p:attrNameLst>
                                          <p:attrName>style.visibility</p:attrName>
                                        </p:attrNameLst>
                                      </p:cBhvr>
                                      <p:to>
                                        <p:strVal val="visible"/>
                                      </p:to>
                                    </p:set>
                                    <p:animEffect transition="in" filter="wipe(right)">
                                      <p:cBhvr>
                                        <p:cTn id="64"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5" grpId="0" animBg="1"/>
      <p:bldP spid="21" grpId="0" animBg="1"/>
      <p:bldP spid="22" grpId="0" animBg="1"/>
      <p:bldP spid="23" grpId="0" animBg="1"/>
      <p:bldP spid="25" grpId="0"/>
      <p:bldP spid="27" grpId="0"/>
      <p:bldP spid="29" grpId="0"/>
      <p:bldP spid="31" grpId="0"/>
      <p:bldP spid="36" grpId="0"/>
      <p:bldP spid="37" grpId="0"/>
      <p:bldP spid="38" grpId="0"/>
      <p:bldP spid="3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987553" y="914416"/>
            <a:ext cx="1002181" cy="782726"/>
          </a:xfrm>
          <a:custGeom>
            <a:avLst/>
            <a:gdLst/>
            <a:ahLst/>
            <a:cxnLst/>
            <a:rect l="l" t="t" r="r" b="b"/>
            <a:pathLst>
              <a:path w="2316425" h="1919981">
                <a:moveTo>
                  <a:pt x="961654" y="1"/>
                </a:moveTo>
                <a:cubicBezTo>
                  <a:pt x="1241767" y="-484"/>
                  <a:pt x="1493101" y="118983"/>
                  <a:pt x="1668542" y="309758"/>
                </a:cubicBezTo>
                <a:lnTo>
                  <a:pt x="2316425" y="957641"/>
                </a:lnTo>
                <a:lnTo>
                  <a:pt x="1666038" y="1608027"/>
                </a:lnTo>
                <a:cubicBezTo>
                  <a:pt x="1490444" y="1799411"/>
                  <a:pt x="1238185" y="1919750"/>
                  <a:pt x="958327" y="1919980"/>
                </a:cubicBezTo>
                <a:cubicBezTo>
                  <a:pt x="428203" y="1920898"/>
                  <a:pt x="-918" y="1491778"/>
                  <a:pt x="1" y="961654"/>
                </a:cubicBezTo>
                <a:cubicBezTo>
                  <a:pt x="919" y="431529"/>
                  <a:pt x="431529" y="920"/>
                  <a:pt x="961654" y="1"/>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4" name="矩形 13"/>
          <p:cNvSpPr/>
          <p:nvPr/>
        </p:nvSpPr>
        <p:spPr>
          <a:xfrm>
            <a:off x="1331368" y="841268"/>
            <a:ext cx="168250" cy="923330"/>
          </a:xfrm>
          <a:prstGeom prst="rect">
            <a:avLst/>
          </a:prstGeom>
          <a:noFill/>
        </p:spPr>
        <p:txBody>
          <a:bodyPr wrap="square" lIns="91440" tIns="45720" rIns="91440" bIns="45720">
            <a:spAutoFit/>
          </a:bodyPr>
          <a:lstStyle/>
          <a:p>
            <a:pPr algn="ctr"/>
            <a:r>
              <a:rPr lang="en-US" altLang="zh-CN"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a:t>
            </a:r>
            <a:endParaRPr lang="zh-CN" alt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5" name="TextBox 14"/>
          <p:cNvSpPr txBox="1"/>
          <p:nvPr/>
        </p:nvSpPr>
        <p:spPr>
          <a:xfrm>
            <a:off x="2073517" y="1117096"/>
            <a:ext cx="3507981" cy="369332"/>
          </a:xfrm>
          <a:prstGeom prst="rect">
            <a:avLst/>
          </a:prstGeom>
          <a:noFill/>
        </p:spPr>
        <p:txBody>
          <a:bodyPr wrap="square" lIns="0" tIns="0" rIns="0" bIns="0" rtlCol="0">
            <a:spAutoFit/>
          </a:bodyPr>
          <a:lstStyle/>
          <a:p>
            <a:r>
              <a:rPr lang="zh-CN" altLang="en-US" sz="2400" b="1" dirty="0" smtClean="0">
                <a:latin typeface="微软雅黑" pitchFamily="34" charset="-122"/>
                <a:ea typeface="微软雅黑" pitchFamily="34" charset="-122"/>
              </a:rPr>
              <a:t>对“老赖”惩治力度加强</a:t>
            </a:r>
            <a:endParaRPr lang="zh-CN" altLang="en-US" sz="2400" dirty="0" smtClean="0">
              <a:latin typeface="微软雅黑" pitchFamily="34" charset="-122"/>
              <a:ea typeface="微软雅黑" pitchFamily="34" charset="-122"/>
            </a:endParaRPr>
          </a:p>
        </p:txBody>
      </p:sp>
      <p:sp>
        <p:nvSpPr>
          <p:cNvPr id="18" name="TextBox 17"/>
          <p:cNvSpPr txBox="1"/>
          <p:nvPr/>
        </p:nvSpPr>
        <p:spPr>
          <a:xfrm>
            <a:off x="811987" y="2081407"/>
            <a:ext cx="7468819" cy="2064668"/>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itchFamily="34" charset="-122"/>
                <a:ea typeface="微软雅黑" pitchFamily="34" charset="-122"/>
              </a:defRPr>
            </a:lvl1pPr>
          </a:lstStyle>
          <a:p>
            <a:pPr>
              <a:lnSpc>
                <a:spcPts val="2300"/>
              </a:lnSpc>
            </a:pPr>
            <a:r>
              <a:rPr lang="zh-CN" altLang="en-US" sz="1800" dirty="0" smtClean="0"/>
              <a:t>      明确纳入失信名单的适用条件，强调法院可以视情节轻重对失信被执行人予以罚款、拘留或者依法追究刑事责任；</a:t>
            </a:r>
          </a:p>
          <a:p>
            <a:pPr>
              <a:lnSpc>
                <a:spcPts val="2300"/>
              </a:lnSpc>
            </a:pPr>
            <a:endParaRPr lang="zh-CN" altLang="en-US" sz="1800" dirty="0" smtClean="0"/>
          </a:p>
          <a:p>
            <a:pPr>
              <a:lnSpc>
                <a:spcPts val="2300"/>
              </a:lnSpc>
            </a:pPr>
            <a:r>
              <a:rPr lang="zh-CN" altLang="en-US" sz="1800" dirty="0" smtClean="0"/>
              <a:t>      草案提出，建立</a:t>
            </a:r>
            <a:r>
              <a:rPr lang="zh-CN" altLang="en-US" sz="1800" b="1" dirty="0" smtClean="0"/>
              <a:t>按日罚款制度</a:t>
            </a:r>
            <a:r>
              <a:rPr lang="zh-CN" altLang="en-US" sz="1800" dirty="0" smtClean="0"/>
              <a:t>，对被执行人拒不交付特定标的物的，可以对其按日予以罚款，但是累计不得超过一百八十日；建立</a:t>
            </a:r>
            <a:r>
              <a:rPr lang="zh-CN" altLang="en-US" sz="1800" b="1" dirty="0" smtClean="0"/>
              <a:t>特殊拘留制度</a:t>
            </a:r>
            <a:r>
              <a:rPr lang="zh-CN" altLang="en-US" sz="1800" dirty="0" smtClean="0"/>
              <a:t>，针对被执行人持续拒不履行不可替代行为的情形，可以再次予以拘留，但是累计不得超过六个月。</a:t>
            </a:r>
            <a:endParaRPr lang="zh-CN" altLang="en-US" sz="1800" dirty="0"/>
          </a:p>
        </p:txBody>
      </p:sp>
      <p:pic>
        <p:nvPicPr>
          <p:cNvPr id="24" name="图片 23" descr="1.jpg"/>
          <p:cNvPicPr>
            <a:picLocks noChangeAspect="1"/>
          </p:cNvPicPr>
          <p:nvPr/>
        </p:nvPicPr>
        <p:blipFill>
          <a:blip r:embed="rId3"/>
          <a:stretch>
            <a:fillRect/>
          </a:stretch>
        </p:blipFill>
        <p:spPr>
          <a:xfrm>
            <a:off x="-1" y="0"/>
            <a:ext cx="2344189" cy="548640"/>
          </a:xfrm>
          <a:prstGeom prst="rect">
            <a:avLst/>
          </a:prstGeom>
        </p:spPr>
      </p:pic>
    </p:spTree>
    <p:extLst>
      <p:ext uri="{BB962C8B-B14F-4D97-AF65-F5344CB8AC3E}">
        <p14:creationId xmlns="" xmlns:p14="http://schemas.microsoft.com/office/powerpoint/2010/main" val="2584133027"/>
      </p:ext>
    </p:extLst>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left)">
                                      <p:cBhvr>
                                        <p:cTn id="17" dur="500"/>
                                        <p:tgtEl>
                                          <p:spTgt spid="15"/>
                                        </p:tgtEl>
                                      </p:cBhvr>
                                    </p:animEffect>
                                  </p:childTnLst>
                                </p:cTn>
                              </p:par>
                              <p:par>
                                <p:cTn id="18" presetID="2" presetClass="entr" presetSubtype="2" fill="hold" grpId="0" nodeType="withEffect">
                                  <p:stCondLst>
                                    <p:cond delay="0"/>
                                  </p:stCondLst>
                                  <p:childTnLst>
                                    <p:set>
                                      <p:cBhvr>
                                        <p:cTn id="19" dur="1" fill="hold">
                                          <p:stCondLst>
                                            <p:cond delay="0"/>
                                          </p:stCondLst>
                                        </p:cTn>
                                        <p:tgtEl>
                                          <p:spTgt spid="18"/>
                                        </p:tgtEl>
                                        <p:attrNameLst>
                                          <p:attrName>style.visibility</p:attrName>
                                        </p:attrNameLst>
                                      </p:cBhvr>
                                      <p:to>
                                        <p:strVal val="visible"/>
                                      </p:to>
                                    </p:set>
                                    <p:anim calcmode="lin" valueType="num">
                                      <p:cBhvr additive="base">
                                        <p:cTn id="20" dur="500" fill="hold"/>
                                        <p:tgtEl>
                                          <p:spTgt spid="18"/>
                                        </p:tgtEl>
                                        <p:attrNameLst>
                                          <p:attrName>ppt_x</p:attrName>
                                        </p:attrNameLst>
                                      </p:cBhvr>
                                      <p:tavLst>
                                        <p:tav tm="0">
                                          <p:val>
                                            <p:strVal val="1+#ppt_w/2"/>
                                          </p:val>
                                        </p:tav>
                                        <p:tav tm="100000">
                                          <p:val>
                                            <p:strVal val="#ppt_x"/>
                                          </p:val>
                                        </p:tav>
                                      </p:tavLst>
                                    </p:anim>
                                    <p:anim calcmode="lin" valueType="num">
                                      <p:cBhvr additive="base">
                                        <p:cTn id="21"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 grpId="0"/>
      <p:bldP spid="15" grpId="0"/>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888454" y="1021999"/>
            <a:ext cx="3507981" cy="369332"/>
          </a:xfrm>
          <a:prstGeom prst="rect">
            <a:avLst/>
          </a:prstGeom>
          <a:noFill/>
        </p:spPr>
        <p:txBody>
          <a:bodyPr wrap="square" lIns="0" tIns="0" rIns="0" bIns="0" rtlCol="0">
            <a:spAutoFit/>
          </a:bodyPr>
          <a:lstStyle/>
          <a:p>
            <a:r>
              <a:rPr lang="en-US" altLang="zh-CN" sz="2400" b="1" dirty="0" smtClean="0">
                <a:latin typeface="微软雅黑" pitchFamily="34" charset="-122"/>
                <a:ea typeface="微软雅黑" pitchFamily="34" charset="-122"/>
              </a:rPr>
              <a:t>@</a:t>
            </a:r>
            <a:r>
              <a:rPr lang="zh-CN" altLang="en-US" sz="2400" b="1" dirty="0" smtClean="0">
                <a:latin typeface="微软雅黑" pitchFamily="34" charset="-122"/>
                <a:ea typeface="微软雅黑" pitchFamily="34" charset="-122"/>
              </a:rPr>
              <a:t>相关条文</a:t>
            </a:r>
          </a:p>
        </p:txBody>
      </p:sp>
      <p:sp>
        <p:nvSpPr>
          <p:cNvPr id="18" name="TextBox 17"/>
          <p:cNvSpPr txBox="1"/>
          <p:nvPr/>
        </p:nvSpPr>
        <p:spPr>
          <a:xfrm>
            <a:off x="811987" y="1627872"/>
            <a:ext cx="7468819" cy="2930739"/>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itchFamily="34" charset="-122"/>
                <a:ea typeface="微软雅黑" pitchFamily="34" charset="-122"/>
              </a:defRPr>
            </a:lvl1pPr>
          </a:lstStyle>
          <a:p>
            <a:pPr>
              <a:lnSpc>
                <a:spcPts val="2300"/>
              </a:lnSpc>
            </a:pPr>
            <a:r>
              <a:rPr lang="zh-CN" altLang="en-US" sz="1800" b="1" dirty="0" smtClean="0"/>
              <a:t>第五十条</a:t>
            </a:r>
            <a:r>
              <a:rPr lang="zh-CN" altLang="en-US" sz="1800" dirty="0" smtClean="0"/>
              <a:t>　被执行人收到报告财产令后</a:t>
            </a:r>
            <a:r>
              <a:rPr lang="en-US" altLang="zh-CN" sz="1800" dirty="0" smtClean="0"/>
              <a:t>,</a:t>
            </a:r>
            <a:r>
              <a:rPr lang="zh-CN" altLang="en-US" sz="1800" dirty="0" smtClean="0"/>
              <a:t>有下列行为之一的</a:t>
            </a:r>
            <a:r>
              <a:rPr lang="en-US" altLang="zh-CN" sz="1800" dirty="0" smtClean="0"/>
              <a:t>,</a:t>
            </a:r>
            <a:r>
              <a:rPr lang="zh-CN" altLang="en-US" sz="1800" dirty="0" smtClean="0"/>
              <a:t>人民法院可以根据情节轻重对该被执行人或者其法定代理人、主要负责人员予以罚款、拘留或者将该被执行人纳入失信被执行人名单</a:t>
            </a:r>
            <a:r>
              <a:rPr lang="en-US" altLang="zh-CN" sz="1800" dirty="0" smtClean="0"/>
              <a:t>:</a:t>
            </a:r>
          </a:p>
          <a:p>
            <a:pPr>
              <a:lnSpc>
                <a:spcPts val="2300"/>
              </a:lnSpc>
            </a:pPr>
            <a:r>
              <a:rPr lang="zh-CN" altLang="en-US" sz="1800" dirty="0" smtClean="0"/>
              <a:t>　　</a:t>
            </a:r>
            <a:r>
              <a:rPr lang="en-US" altLang="zh-CN" sz="1800" dirty="0" smtClean="0"/>
              <a:t>(</a:t>
            </a:r>
            <a:r>
              <a:rPr lang="zh-CN" altLang="en-US" sz="1800" dirty="0" smtClean="0"/>
              <a:t>一</a:t>
            </a:r>
            <a:r>
              <a:rPr lang="en-US" altLang="zh-CN" sz="1800" dirty="0" smtClean="0"/>
              <a:t>)</a:t>
            </a:r>
            <a:r>
              <a:rPr lang="zh-CN" altLang="en-US" sz="1800" dirty="0" smtClean="0"/>
              <a:t>未于指定日期到场</a:t>
            </a:r>
            <a:r>
              <a:rPr lang="en-US" altLang="zh-CN" sz="1800" dirty="0" smtClean="0"/>
              <a:t>;</a:t>
            </a:r>
          </a:p>
          <a:p>
            <a:pPr>
              <a:lnSpc>
                <a:spcPts val="2300"/>
              </a:lnSpc>
            </a:pPr>
            <a:r>
              <a:rPr lang="zh-CN" altLang="en-US" sz="1800" dirty="0" smtClean="0"/>
              <a:t>　　</a:t>
            </a:r>
            <a:r>
              <a:rPr lang="en-US" altLang="zh-CN" sz="1800" dirty="0" smtClean="0"/>
              <a:t>(</a:t>
            </a:r>
            <a:r>
              <a:rPr lang="zh-CN" altLang="en-US" sz="1800" dirty="0" smtClean="0"/>
              <a:t>二</a:t>
            </a:r>
            <a:r>
              <a:rPr lang="en-US" altLang="zh-CN" sz="1800" dirty="0" smtClean="0"/>
              <a:t>)</a:t>
            </a:r>
            <a:r>
              <a:rPr lang="zh-CN" altLang="en-US" sz="1800" dirty="0" smtClean="0"/>
              <a:t>到场后拒绝报告</a:t>
            </a:r>
            <a:r>
              <a:rPr lang="en-US" altLang="zh-CN" sz="1800" dirty="0" smtClean="0"/>
              <a:t>;</a:t>
            </a:r>
          </a:p>
          <a:p>
            <a:pPr>
              <a:lnSpc>
                <a:spcPts val="2300"/>
              </a:lnSpc>
            </a:pPr>
            <a:r>
              <a:rPr lang="zh-CN" altLang="en-US" sz="1800" dirty="0" smtClean="0"/>
              <a:t>　　</a:t>
            </a:r>
            <a:r>
              <a:rPr lang="en-US" altLang="zh-CN" sz="1800" dirty="0" smtClean="0"/>
              <a:t>(</a:t>
            </a:r>
            <a:r>
              <a:rPr lang="zh-CN" altLang="en-US" sz="1800" dirty="0" smtClean="0"/>
              <a:t>三</a:t>
            </a:r>
            <a:r>
              <a:rPr lang="en-US" altLang="zh-CN" sz="1800" dirty="0" smtClean="0"/>
              <a:t>)</a:t>
            </a:r>
            <a:r>
              <a:rPr lang="zh-CN" altLang="en-US" sz="1800" dirty="0" smtClean="0"/>
              <a:t>虚假报告</a:t>
            </a:r>
            <a:r>
              <a:rPr lang="en-US" altLang="zh-CN" sz="1800" dirty="0" smtClean="0"/>
              <a:t>;</a:t>
            </a:r>
          </a:p>
          <a:p>
            <a:pPr>
              <a:lnSpc>
                <a:spcPts val="2300"/>
              </a:lnSpc>
            </a:pPr>
            <a:r>
              <a:rPr lang="zh-CN" altLang="en-US" sz="1800" dirty="0" smtClean="0"/>
              <a:t>　　</a:t>
            </a:r>
            <a:r>
              <a:rPr lang="en-US" altLang="zh-CN" sz="1800" dirty="0" smtClean="0"/>
              <a:t>(</a:t>
            </a:r>
            <a:r>
              <a:rPr lang="zh-CN" altLang="en-US" sz="1800" dirty="0" smtClean="0"/>
              <a:t>四</a:t>
            </a:r>
            <a:r>
              <a:rPr lang="en-US" altLang="zh-CN" sz="1800" dirty="0" smtClean="0"/>
              <a:t>)</a:t>
            </a:r>
            <a:r>
              <a:rPr lang="zh-CN" altLang="en-US" sz="1800" dirty="0" smtClean="0"/>
              <a:t>无正当理由逾期报告</a:t>
            </a:r>
            <a:r>
              <a:rPr lang="en-US" altLang="zh-CN" sz="1800" dirty="0" smtClean="0"/>
              <a:t>;</a:t>
            </a:r>
          </a:p>
          <a:p>
            <a:pPr>
              <a:lnSpc>
                <a:spcPts val="2300"/>
              </a:lnSpc>
            </a:pPr>
            <a:r>
              <a:rPr lang="zh-CN" altLang="en-US" sz="1800" dirty="0" smtClean="0"/>
              <a:t>　　</a:t>
            </a:r>
            <a:r>
              <a:rPr lang="en-US" altLang="zh-CN" sz="1800" dirty="0" smtClean="0"/>
              <a:t>(</a:t>
            </a:r>
            <a:r>
              <a:rPr lang="zh-CN" altLang="en-US" sz="1800" dirty="0" smtClean="0"/>
              <a:t>五</a:t>
            </a:r>
            <a:r>
              <a:rPr lang="en-US" altLang="zh-CN" sz="1800" dirty="0" smtClean="0"/>
              <a:t>)</a:t>
            </a:r>
            <a:r>
              <a:rPr lang="zh-CN" altLang="en-US" sz="1800" dirty="0" smtClean="0"/>
              <a:t>其他未履行报告财产义务行为。</a:t>
            </a:r>
          </a:p>
          <a:p>
            <a:pPr>
              <a:lnSpc>
                <a:spcPts val="2300"/>
              </a:lnSpc>
            </a:pPr>
            <a:r>
              <a:rPr lang="zh-CN" altLang="en-US" sz="1800" dirty="0" smtClean="0"/>
              <a:t>　　拘留期限届满后</a:t>
            </a:r>
            <a:r>
              <a:rPr lang="en-US" altLang="zh-CN" sz="1800" dirty="0" smtClean="0"/>
              <a:t>,</a:t>
            </a:r>
            <a:r>
              <a:rPr lang="zh-CN" altLang="en-US" sz="1800" dirty="0" smtClean="0"/>
              <a:t>被执行人仍未履行报告财产义务的</a:t>
            </a:r>
            <a:r>
              <a:rPr lang="en-US" altLang="zh-CN" sz="1800" dirty="0" smtClean="0"/>
              <a:t>,</a:t>
            </a:r>
            <a:r>
              <a:rPr lang="zh-CN" altLang="en-US" sz="1800" dirty="0" smtClean="0"/>
              <a:t>人民法院可以再次予以拘留</a:t>
            </a:r>
            <a:r>
              <a:rPr lang="en-US" altLang="zh-CN" sz="1800" dirty="0" smtClean="0"/>
              <a:t>,</a:t>
            </a:r>
            <a:r>
              <a:rPr lang="zh-CN" altLang="en-US" sz="1800" dirty="0" smtClean="0"/>
              <a:t>但是累计拘留期限不得超过六个月。</a:t>
            </a:r>
            <a:endParaRPr lang="zh-CN" altLang="en-US" sz="1800" dirty="0"/>
          </a:p>
        </p:txBody>
      </p:sp>
      <p:pic>
        <p:nvPicPr>
          <p:cNvPr id="24" name="图片 23" descr="1.jpg"/>
          <p:cNvPicPr>
            <a:picLocks noChangeAspect="1"/>
          </p:cNvPicPr>
          <p:nvPr/>
        </p:nvPicPr>
        <p:blipFill>
          <a:blip r:embed="rId3"/>
          <a:stretch>
            <a:fillRect/>
          </a:stretch>
        </p:blipFill>
        <p:spPr>
          <a:xfrm>
            <a:off x="-1" y="0"/>
            <a:ext cx="2344189" cy="548640"/>
          </a:xfrm>
          <a:prstGeom prst="rect">
            <a:avLst/>
          </a:prstGeom>
        </p:spPr>
      </p:pic>
    </p:spTree>
    <p:extLst>
      <p:ext uri="{BB962C8B-B14F-4D97-AF65-F5344CB8AC3E}">
        <p14:creationId xmlns="" xmlns:p14="http://schemas.microsoft.com/office/powerpoint/2010/main" val="2584133027"/>
      </p:ext>
    </p:extLst>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 presetClass="entr" presetSubtype="2"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 calcmode="lin" valueType="num">
                                      <p:cBhvr additive="base">
                                        <p:cTn id="10" dur="500" fill="hold"/>
                                        <p:tgtEl>
                                          <p:spTgt spid="18"/>
                                        </p:tgtEl>
                                        <p:attrNameLst>
                                          <p:attrName>ppt_x</p:attrName>
                                        </p:attrNameLst>
                                      </p:cBhvr>
                                      <p:tavLst>
                                        <p:tav tm="0">
                                          <p:val>
                                            <p:strVal val="1+#ppt_w/2"/>
                                          </p:val>
                                        </p:tav>
                                        <p:tav tm="100000">
                                          <p:val>
                                            <p:strVal val="#ppt_x"/>
                                          </p:val>
                                        </p:tav>
                                      </p:tavLst>
                                    </p:anim>
                                    <p:anim calcmode="lin" valueType="num">
                                      <p:cBhvr additive="base">
                                        <p:cTn id="11"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0" y="662262"/>
            <a:ext cx="9144000" cy="4424288"/>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itchFamily="34" charset="-122"/>
                <a:ea typeface="微软雅黑" pitchFamily="34" charset="-122"/>
              </a:defRPr>
            </a:lvl1pPr>
          </a:lstStyle>
          <a:p>
            <a:pPr>
              <a:lnSpc>
                <a:spcPts val="2300"/>
              </a:lnSpc>
            </a:pPr>
            <a:r>
              <a:rPr lang="zh-CN" altLang="en-US" sz="1500" b="1" dirty="0" smtClean="0"/>
              <a:t>       第六十二条 </a:t>
            </a:r>
            <a:r>
              <a:rPr lang="zh-CN" altLang="en-US" sz="1500" dirty="0" smtClean="0"/>
              <a:t>当事人或者其他人有下列行为之一的，人民法院可以根据情节轻重予以罚款、拘留；构成犯罪的，依法追究刑事责任：</a:t>
            </a:r>
          </a:p>
          <a:p>
            <a:pPr>
              <a:lnSpc>
                <a:spcPts val="2300"/>
              </a:lnSpc>
            </a:pPr>
            <a:r>
              <a:rPr lang="zh-CN" altLang="en-US" sz="1500" dirty="0" smtClean="0"/>
              <a:t>     （一）有证据证明被执行人有履行能力而拒不履行执行依据确定的义务；</a:t>
            </a:r>
          </a:p>
          <a:p>
            <a:pPr>
              <a:lnSpc>
                <a:spcPts val="2300"/>
              </a:lnSpc>
            </a:pPr>
            <a:r>
              <a:rPr lang="zh-CN" altLang="en-US" sz="1500" dirty="0" smtClean="0"/>
              <a:t>     （二）以虚假诉讼、虚假仲裁、虚假公证或者以隐匿、转移、毁损财产等方法逃避履行执行依据确定的义务；</a:t>
            </a:r>
          </a:p>
          <a:p>
            <a:pPr>
              <a:lnSpc>
                <a:spcPts val="2300"/>
              </a:lnSpc>
            </a:pPr>
            <a:r>
              <a:rPr lang="zh-CN" altLang="en-US" sz="1500" dirty="0" smtClean="0"/>
              <a:t>     （三）隐藏、伪造、毁灭证据，以暴力、威胁、贿买方法阻止证人作证或者指使、贿买、胁迫他人作伪证；</a:t>
            </a:r>
          </a:p>
          <a:p>
            <a:pPr>
              <a:lnSpc>
                <a:spcPts val="2300"/>
              </a:lnSpc>
            </a:pPr>
            <a:r>
              <a:rPr lang="zh-CN" altLang="en-US" sz="1500" dirty="0" smtClean="0"/>
              <a:t>     （四）违反限制消费令进行消费；</a:t>
            </a:r>
          </a:p>
          <a:p>
            <a:pPr>
              <a:lnSpc>
                <a:spcPts val="2300"/>
              </a:lnSpc>
            </a:pPr>
            <a:r>
              <a:rPr lang="zh-CN" altLang="en-US" sz="1500" dirty="0" smtClean="0"/>
              <a:t>     （五）侮辱、威胁、诽谤、诬陷、殴打或者打击报复执行人员、执行参与人；</a:t>
            </a:r>
          </a:p>
          <a:p>
            <a:pPr>
              <a:lnSpc>
                <a:spcPts val="2300"/>
              </a:lnSpc>
            </a:pPr>
            <a:r>
              <a:rPr lang="zh-CN" altLang="en-US" sz="1500" dirty="0" smtClean="0"/>
              <a:t>     （六）以暴力、威胁或者其他方法阻碍执行人员执行职务；</a:t>
            </a:r>
          </a:p>
          <a:p>
            <a:pPr>
              <a:lnSpc>
                <a:spcPts val="2300"/>
              </a:lnSpc>
            </a:pPr>
            <a:r>
              <a:rPr lang="zh-CN" altLang="en-US" sz="1500" dirty="0" smtClean="0"/>
              <a:t>     （七）违反协助执行义务；</a:t>
            </a:r>
          </a:p>
          <a:p>
            <a:pPr>
              <a:lnSpc>
                <a:spcPts val="2300"/>
              </a:lnSpc>
            </a:pPr>
            <a:r>
              <a:rPr lang="zh-CN" altLang="en-US" sz="1500" dirty="0" smtClean="0"/>
              <a:t>     （八）其他妨碍、抗拒执行行为。</a:t>
            </a:r>
          </a:p>
          <a:p>
            <a:pPr>
              <a:lnSpc>
                <a:spcPts val="2300"/>
              </a:lnSpc>
            </a:pPr>
            <a:r>
              <a:rPr lang="zh-CN" altLang="en-US" sz="1500" dirty="0" smtClean="0"/>
              <a:t>      人民法院对有前款规定的行为之一的组织，可以同时对其主要负责人员或者直接责任人员予以罚款、拘留；构成犯罪的，依法追究刑事责任。</a:t>
            </a:r>
          </a:p>
          <a:p>
            <a:pPr>
              <a:lnSpc>
                <a:spcPts val="2300"/>
              </a:lnSpc>
            </a:pPr>
            <a:r>
              <a:rPr lang="zh-CN" altLang="en-US" sz="1500" dirty="0" smtClean="0"/>
              <a:t>      依据本条第一款或者第二款规定处罚的，人民法院可以向监察机关或者其他有关机关提出对被罚款人、被拘留人予以纪律处分的司法建议。</a:t>
            </a:r>
            <a:endParaRPr lang="zh-CN" altLang="en-US" sz="1500" dirty="0"/>
          </a:p>
        </p:txBody>
      </p:sp>
      <p:pic>
        <p:nvPicPr>
          <p:cNvPr id="24" name="图片 23" descr="1.jpg"/>
          <p:cNvPicPr>
            <a:picLocks noChangeAspect="1"/>
          </p:cNvPicPr>
          <p:nvPr/>
        </p:nvPicPr>
        <p:blipFill>
          <a:blip r:embed="rId3"/>
          <a:stretch>
            <a:fillRect/>
          </a:stretch>
        </p:blipFill>
        <p:spPr>
          <a:xfrm>
            <a:off x="-1" y="0"/>
            <a:ext cx="2344189" cy="548640"/>
          </a:xfrm>
          <a:prstGeom prst="rect">
            <a:avLst/>
          </a:prstGeom>
        </p:spPr>
      </p:pic>
    </p:spTree>
    <p:extLst>
      <p:ext uri="{BB962C8B-B14F-4D97-AF65-F5344CB8AC3E}">
        <p14:creationId xmlns="" xmlns:p14="http://schemas.microsoft.com/office/powerpoint/2010/main" val="2584133027"/>
      </p:ext>
    </p:extLst>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1+#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680312" y="1181642"/>
            <a:ext cx="7607809" cy="2064668"/>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itchFamily="34" charset="-122"/>
                <a:ea typeface="微软雅黑" pitchFamily="34" charset="-122"/>
              </a:defRPr>
            </a:lvl1pPr>
          </a:lstStyle>
          <a:p>
            <a:pPr>
              <a:lnSpc>
                <a:spcPts val="2300"/>
              </a:lnSpc>
            </a:pPr>
            <a:r>
              <a:rPr lang="zh-CN" altLang="en-US" sz="1600" b="1" dirty="0" smtClean="0"/>
              <a:t>       </a:t>
            </a:r>
            <a:r>
              <a:rPr lang="zh-CN" altLang="en-US" sz="1800" b="1" dirty="0" smtClean="0"/>
              <a:t>第一百八十八条</a:t>
            </a:r>
            <a:r>
              <a:rPr lang="zh-CN" altLang="en-US" sz="1800" dirty="0" smtClean="0"/>
              <a:t> 被执行人占有执行依据确定交付的标的物而拒绝交付的，人民法院可以对其按日予以罚款，但是标的物为种类物的除外。</a:t>
            </a:r>
          </a:p>
          <a:p>
            <a:pPr>
              <a:lnSpc>
                <a:spcPts val="2300"/>
              </a:lnSpc>
            </a:pPr>
            <a:r>
              <a:rPr lang="zh-CN" altLang="en-US" sz="1800" dirty="0" smtClean="0"/>
              <a:t>       对个人的罚款金额为每日人民币十万元以下，对组织的罚款金额为每日人民币一百万元以下，但是累计罚款的天数不得超过一百八十日。</a:t>
            </a:r>
          </a:p>
          <a:p>
            <a:pPr>
              <a:lnSpc>
                <a:spcPts val="2300"/>
              </a:lnSpc>
            </a:pPr>
            <a:r>
              <a:rPr lang="zh-CN" altLang="en-US" sz="1800" dirty="0" smtClean="0"/>
              <a:t>       人民法院对个人或者组织采取罚款措施的，应当根据其行为后果、当地经济发展水平等因素确定罚款的金额。</a:t>
            </a:r>
          </a:p>
          <a:p>
            <a:pPr>
              <a:lnSpc>
                <a:spcPts val="2300"/>
              </a:lnSpc>
            </a:pPr>
            <a:r>
              <a:rPr lang="zh-CN" altLang="en-US" sz="1800" dirty="0" smtClean="0"/>
              <a:t>       被执行人对罚款决定不服的，可以向上一级人民法院申请复议。</a:t>
            </a:r>
            <a:endParaRPr lang="zh-CN" altLang="en-US" sz="1800" dirty="0"/>
          </a:p>
        </p:txBody>
      </p:sp>
      <p:pic>
        <p:nvPicPr>
          <p:cNvPr id="24" name="图片 23" descr="1.jpg"/>
          <p:cNvPicPr>
            <a:picLocks noChangeAspect="1"/>
          </p:cNvPicPr>
          <p:nvPr/>
        </p:nvPicPr>
        <p:blipFill>
          <a:blip r:embed="rId3"/>
          <a:stretch>
            <a:fillRect/>
          </a:stretch>
        </p:blipFill>
        <p:spPr>
          <a:xfrm>
            <a:off x="-1" y="0"/>
            <a:ext cx="2344189" cy="548640"/>
          </a:xfrm>
          <a:prstGeom prst="rect">
            <a:avLst/>
          </a:prstGeom>
        </p:spPr>
      </p:pic>
    </p:spTree>
    <p:extLst>
      <p:ext uri="{BB962C8B-B14F-4D97-AF65-F5344CB8AC3E}">
        <p14:creationId xmlns="" xmlns:p14="http://schemas.microsoft.com/office/powerpoint/2010/main" val="2584133027"/>
      </p:ext>
    </p:extLst>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1+#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987553" y="914416"/>
            <a:ext cx="1002181" cy="782726"/>
          </a:xfrm>
          <a:custGeom>
            <a:avLst/>
            <a:gdLst/>
            <a:ahLst/>
            <a:cxnLst/>
            <a:rect l="l" t="t" r="r" b="b"/>
            <a:pathLst>
              <a:path w="2316425" h="1919981">
                <a:moveTo>
                  <a:pt x="961654" y="1"/>
                </a:moveTo>
                <a:cubicBezTo>
                  <a:pt x="1241767" y="-484"/>
                  <a:pt x="1493101" y="118983"/>
                  <a:pt x="1668542" y="309758"/>
                </a:cubicBezTo>
                <a:lnTo>
                  <a:pt x="2316425" y="957641"/>
                </a:lnTo>
                <a:lnTo>
                  <a:pt x="1666038" y="1608027"/>
                </a:lnTo>
                <a:cubicBezTo>
                  <a:pt x="1490444" y="1799411"/>
                  <a:pt x="1238185" y="1919750"/>
                  <a:pt x="958327" y="1919980"/>
                </a:cubicBezTo>
                <a:cubicBezTo>
                  <a:pt x="428203" y="1920898"/>
                  <a:pt x="-918" y="1491778"/>
                  <a:pt x="1" y="961654"/>
                </a:cubicBezTo>
                <a:cubicBezTo>
                  <a:pt x="919" y="431529"/>
                  <a:pt x="431529" y="920"/>
                  <a:pt x="961654" y="1"/>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4" name="矩形 13"/>
          <p:cNvSpPr/>
          <p:nvPr/>
        </p:nvSpPr>
        <p:spPr>
          <a:xfrm>
            <a:off x="1331368" y="841268"/>
            <a:ext cx="168250" cy="923330"/>
          </a:xfrm>
          <a:prstGeom prst="rect">
            <a:avLst/>
          </a:prstGeom>
          <a:noFill/>
        </p:spPr>
        <p:txBody>
          <a:bodyPr wrap="square" lIns="91440" tIns="45720" rIns="91440" bIns="45720">
            <a:spAutoFit/>
          </a:bodyPr>
          <a:lstStyle/>
          <a:p>
            <a:pPr algn="ctr"/>
            <a:r>
              <a:rPr lang="en-US" altLang="zh-CN"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2</a:t>
            </a:r>
            <a:endParaRPr lang="zh-CN" alt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5" name="TextBox 14"/>
          <p:cNvSpPr txBox="1"/>
          <p:nvPr/>
        </p:nvSpPr>
        <p:spPr>
          <a:xfrm>
            <a:off x="2073518" y="1117096"/>
            <a:ext cx="4444326" cy="369332"/>
          </a:xfrm>
          <a:prstGeom prst="rect">
            <a:avLst/>
          </a:prstGeom>
          <a:noFill/>
        </p:spPr>
        <p:txBody>
          <a:bodyPr wrap="square" lIns="0" tIns="0" rIns="0" bIns="0" rtlCol="0">
            <a:spAutoFit/>
          </a:bodyPr>
          <a:lstStyle/>
          <a:p>
            <a:r>
              <a:rPr lang="zh-CN" altLang="en-US" sz="2400" b="1" dirty="0" smtClean="0">
                <a:latin typeface="微软雅黑" pitchFamily="34" charset="-122"/>
                <a:ea typeface="微软雅黑" pitchFamily="34" charset="-122"/>
              </a:rPr>
              <a:t>强调形成“合力”搜寻财产线索</a:t>
            </a:r>
            <a:endParaRPr lang="zh-CN" altLang="en-US" sz="2400" dirty="0" smtClean="0">
              <a:latin typeface="微软雅黑" pitchFamily="34" charset="-122"/>
              <a:ea typeface="微软雅黑" pitchFamily="34" charset="-122"/>
            </a:endParaRPr>
          </a:p>
        </p:txBody>
      </p:sp>
      <p:sp>
        <p:nvSpPr>
          <p:cNvPr id="18" name="TextBox 17"/>
          <p:cNvSpPr txBox="1"/>
          <p:nvPr/>
        </p:nvSpPr>
        <p:spPr>
          <a:xfrm>
            <a:off x="811987" y="2081407"/>
            <a:ext cx="7468819" cy="2359620"/>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itchFamily="34" charset="-122"/>
                <a:ea typeface="微软雅黑" pitchFamily="34" charset="-122"/>
              </a:defRPr>
            </a:lvl1pPr>
          </a:lstStyle>
          <a:p>
            <a:pPr algn="l">
              <a:lnSpc>
                <a:spcPts val="2300"/>
              </a:lnSpc>
            </a:pPr>
            <a:r>
              <a:rPr lang="zh-CN" altLang="en-US" sz="1800" dirty="0" smtClean="0"/>
              <a:t>       明确了有关组织和个人协助实施调查被执行人及有关人员的财产、身份信息；查找被执行人、被拘传人、被拘留人；查封、划拨、限制消费、限制出境等事项；</a:t>
            </a:r>
            <a:br>
              <a:rPr lang="zh-CN" altLang="en-US" sz="1800" dirty="0" smtClean="0"/>
            </a:br>
            <a:endParaRPr lang="zh-CN" altLang="en-US" sz="1800" dirty="0" smtClean="0"/>
          </a:p>
          <a:p>
            <a:pPr algn="l">
              <a:lnSpc>
                <a:spcPts val="2300"/>
              </a:lnSpc>
            </a:pPr>
            <a:r>
              <a:rPr lang="zh-CN" altLang="en-US" sz="1800" dirty="0" smtClean="0"/>
              <a:t>       负有协助执行义务的有关国家机关或者其他承担社会管理职能、提供社会公共服务的组织与人民法院之间应当建立信息化网络协助执行机制；</a:t>
            </a:r>
            <a:br>
              <a:rPr lang="zh-CN" altLang="en-US" sz="1800" dirty="0" smtClean="0"/>
            </a:br>
            <a:endParaRPr lang="zh-CN" altLang="en-US" sz="1800" dirty="0" smtClean="0"/>
          </a:p>
          <a:p>
            <a:pPr algn="l">
              <a:lnSpc>
                <a:spcPts val="2300"/>
              </a:lnSpc>
            </a:pPr>
            <a:r>
              <a:rPr lang="zh-CN" altLang="en-US" sz="1800" dirty="0" smtClean="0"/>
              <a:t>       明确报告财产令制度、律师调查令制度。</a:t>
            </a:r>
            <a:endParaRPr lang="zh-CN" altLang="en-US" sz="1800" dirty="0"/>
          </a:p>
        </p:txBody>
      </p:sp>
      <p:pic>
        <p:nvPicPr>
          <p:cNvPr id="24" name="图片 23" descr="1.jpg"/>
          <p:cNvPicPr>
            <a:picLocks noChangeAspect="1"/>
          </p:cNvPicPr>
          <p:nvPr/>
        </p:nvPicPr>
        <p:blipFill>
          <a:blip r:embed="rId3"/>
          <a:stretch>
            <a:fillRect/>
          </a:stretch>
        </p:blipFill>
        <p:spPr>
          <a:xfrm>
            <a:off x="-1" y="0"/>
            <a:ext cx="2344189" cy="548640"/>
          </a:xfrm>
          <a:prstGeom prst="rect">
            <a:avLst/>
          </a:prstGeom>
        </p:spPr>
      </p:pic>
    </p:spTree>
    <p:extLst>
      <p:ext uri="{BB962C8B-B14F-4D97-AF65-F5344CB8AC3E}">
        <p14:creationId xmlns="" xmlns:p14="http://schemas.microsoft.com/office/powerpoint/2010/main" val="2584133027"/>
      </p:ext>
    </p:extLst>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left)">
                                      <p:cBhvr>
                                        <p:cTn id="17" dur="500"/>
                                        <p:tgtEl>
                                          <p:spTgt spid="15"/>
                                        </p:tgtEl>
                                      </p:cBhvr>
                                    </p:animEffect>
                                  </p:childTnLst>
                                </p:cTn>
                              </p:par>
                              <p:par>
                                <p:cTn id="18" presetID="2" presetClass="entr" presetSubtype="2" fill="hold" grpId="0" nodeType="withEffect">
                                  <p:stCondLst>
                                    <p:cond delay="0"/>
                                  </p:stCondLst>
                                  <p:childTnLst>
                                    <p:set>
                                      <p:cBhvr>
                                        <p:cTn id="19" dur="1" fill="hold">
                                          <p:stCondLst>
                                            <p:cond delay="0"/>
                                          </p:stCondLst>
                                        </p:cTn>
                                        <p:tgtEl>
                                          <p:spTgt spid="18"/>
                                        </p:tgtEl>
                                        <p:attrNameLst>
                                          <p:attrName>style.visibility</p:attrName>
                                        </p:attrNameLst>
                                      </p:cBhvr>
                                      <p:to>
                                        <p:strVal val="visible"/>
                                      </p:to>
                                    </p:set>
                                    <p:anim calcmode="lin" valueType="num">
                                      <p:cBhvr additive="base">
                                        <p:cTn id="20" dur="500" fill="hold"/>
                                        <p:tgtEl>
                                          <p:spTgt spid="18"/>
                                        </p:tgtEl>
                                        <p:attrNameLst>
                                          <p:attrName>ppt_x</p:attrName>
                                        </p:attrNameLst>
                                      </p:cBhvr>
                                      <p:tavLst>
                                        <p:tav tm="0">
                                          <p:val>
                                            <p:strVal val="1+#ppt_w/2"/>
                                          </p:val>
                                        </p:tav>
                                        <p:tav tm="100000">
                                          <p:val>
                                            <p:strVal val="#ppt_x"/>
                                          </p:val>
                                        </p:tav>
                                      </p:tavLst>
                                    </p:anim>
                                    <p:anim calcmode="lin" valueType="num">
                                      <p:cBhvr additive="base">
                                        <p:cTn id="21"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 grpId="0"/>
      <p:bldP spid="15" grpId="0"/>
      <p:bldP spid="1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888454" y="1021999"/>
            <a:ext cx="3507981" cy="369332"/>
          </a:xfrm>
          <a:prstGeom prst="rect">
            <a:avLst/>
          </a:prstGeom>
          <a:noFill/>
        </p:spPr>
        <p:txBody>
          <a:bodyPr wrap="square" lIns="0" tIns="0" rIns="0" bIns="0" rtlCol="0">
            <a:spAutoFit/>
          </a:bodyPr>
          <a:lstStyle/>
          <a:p>
            <a:r>
              <a:rPr lang="en-US" altLang="zh-CN" sz="2400" b="1" dirty="0" smtClean="0">
                <a:latin typeface="微软雅黑" pitchFamily="34" charset="-122"/>
                <a:ea typeface="微软雅黑" pitchFamily="34" charset="-122"/>
              </a:rPr>
              <a:t>@</a:t>
            </a:r>
            <a:r>
              <a:rPr lang="zh-CN" altLang="en-US" sz="2400" b="1" dirty="0" smtClean="0">
                <a:latin typeface="微软雅黑" pitchFamily="34" charset="-122"/>
                <a:ea typeface="微软雅黑" pitchFamily="34" charset="-122"/>
              </a:rPr>
              <a:t>相关条文</a:t>
            </a:r>
          </a:p>
        </p:txBody>
      </p:sp>
      <p:sp>
        <p:nvSpPr>
          <p:cNvPr id="18" name="TextBox 17"/>
          <p:cNvSpPr txBox="1"/>
          <p:nvPr/>
        </p:nvSpPr>
        <p:spPr>
          <a:xfrm>
            <a:off x="819302" y="2088733"/>
            <a:ext cx="7468819" cy="1179810"/>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itchFamily="34" charset="-122"/>
                <a:ea typeface="微软雅黑" pitchFamily="34" charset="-122"/>
              </a:defRPr>
            </a:lvl1pPr>
          </a:lstStyle>
          <a:p>
            <a:pPr>
              <a:lnSpc>
                <a:spcPts val="2300"/>
              </a:lnSpc>
            </a:pPr>
            <a:r>
              <a:rPr lang="zh-CN" altLang="en-US" sz="1800" b="1" dirty="0" smtClean="0"/>
              <a:t>       第四十六条 </a:t>
            </a:r>
            <a:r>
              <a:rPr lang="zh-CN" altLang="en-US" sz="1800" dirty="0" smtClean="0"/>
              <a:t>人民法院责令被执行人报告财产的，应当发出报告财产令。</a:t>
            </a:r>
          </a:p>
          <a:p>
            <a:pPr>
              <a:lnSpc>
                <a:spcPts val="2300"/>
              </a:lnSpc>
            </a:pPr>
            <a:r>
              <a:rPr lang="zh-CN" altLang="en-US" sz="1800" dirty="0" smtClean="0"/>
              <a:t>       被执行人收到报告财产令后，应当于指定的日期亲自到场报告。当日报告确有困难的，可以向人民法院申请变更日期。</a:t>
            </a:r>
            <a:endParaRPr lang="en-US" altLang="zh-CN" sz="1800" dirty="0" smtClean="0"/>
          </a:p>
          <a:p>
            <a:pPr>
              <a:lnSpc>
                <a:spcPts val="2300"/>
              </a:lnSpc>
            </a:pPr>
            <a:r>
              <a:rPr lang="en-US" altLang="zh-CN" sz="1800" dirty="0"/>
              <a:t> </a:t>
            </a:r>
            <a:r>
              <a:rPr lang="en-US" altLang="zh-CN" sz="1800" dirty="0" smtClean="0"/>
              <a:t>                                                                          ——</a:t>
            </a:r>
            <a:r>
              <a:rPr lang="zh-CN" altLang="en-US" sz="1800" dirty="0" smtClean="0"/>
              <a:t>报告财产令制度</a:t>
            </a:r>
            <a:endParaRPr lang="en-US" altLang="zh-CN" sz="1800" dirty="0" smtClean="0"/>
          </a:p>
        </p:txBody>
      </p:sp>
      <p:pic>
        <p:nvPicPr>
          <p:cNvPr id="24" name="图片 23" descr="1.jpg"/>
          <p:cNvPicPr>
            <a:picLocks noChangeAspect="1"/>
          </p:cNvPicPr>
          <p:nvPr/>
        </p:nvPicPr>
        <p:blipFill>
          <a:blip r:embed="rId3"/>
          <a:stretch>
            <a:fillRect/>
          </a:stretch>
        </p:blipFill>
        <p:spPr>
          <a:xfrm>
            <a:off x="-1" y="0"/>
            <a:ext cx="2344189" cy="548640"/>
          </a:xfrm>
          <a:prstGeom prst="rect">
            <a:avLst/>
          </a:prstGeom>
        </p:spPr>
      </p:pic>
    </p:spTree>
    <p:extLst>
      <p:ext uri="{BB962C8B-B14F-4D97-AF65-F5344CB8AC3E}">
        <p14:creationId xmlns="" xmlns:p14="http://schemas.microsoft.com/office/powerpoint/2010/main" val="2584133027"/>
      </p:ext>
    </p:extLst>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 presetClass="entr" presetSubtype="2"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 calcmode="lin" valueType="num">
                                      <p:cBhvr additive="base">
                                        <p:cTn id="10" dur="500" fill="hold"/>
                                        <p:tgtEl>
                                          <p:spTgt spid="18"/>
                                        </p:tgtEl>
                                        <p:attrNameLst>
                                          <p:attrName>ppt_x</p:attrName>
                                        </p:attrNameLst>
                                      </p:cBhvr>
                                      <p:tavLst>
                                        <p:tav tm="0">
                                          <p:val>
                                            <p:strVal val="1+#ppt_w/2"/>
                                          </p:val>
                                        </p:tav>
                                        <p:tav tm="100000">
                                          <p:val>
                                            <p:strVal val="#ppt_x"/>
                                          </p:val>
                                        </p:tav>
                                      </p:tavLst>
                                    </p:anim>
                                    <p:anim calcmode="lin" valueType="num">
                                      <p:cBhvr additive="base">
                                        <p:cTn id="11"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797357" y="991453"/>
            <a:ext cx="7468819" cy="3539430"/>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itchFamily="34" charset="-122"/>
                <a:ea typeface="微软雅黑" pitchFamily="34" charset="-122"/>
              </a:defRPr>
            </a:lvl1pPr>
          </a:lstStyle>
          <a:p>
            <a:pPr>
              <a:lnSpc>
                <a:spcPts val="2300"/>
              </a:lnSpc>
            </a:pPr>
            <a:r>
              <a:rPr lang="zh-CN" altLang="en-US" sz="1800" b="1" dirty="0" smtClean="0"/>
              <a:t>       第五十二条 </a:t>
            </a:r>
            <a:r>
              <a:rPr lang="zh-CN" altLang="en-US" sz="1800" dirty="0" smtClean="0"/>
              <a:t>人民法院通过网络信息平台无法查询的某项财产信息，申请执行人通过委托律师客观上无法自行调取的，可以委托律师向人民法院申请调查令。人民法院经审查，认为确有必要的，可以向其授予调查令。调查令由执行机构负责人签发。</a:t>
            </a:r>
          </a:p>
          <a:p>
            <a:pPr>
              <a:lnSpc>
                <a:spcPts val="2300"/>
              </a:lnSpc>
            </a:pPr>
            <a:r>
              <a:rPr lang="zh-CN" altLang="en-US" sz="1800" dirty="0" smtClean="0"/>
              <a:t>       调查令应当载明律师姓名、执业证号、执业机构、当事人的姓名或者名称、案号、具体调查事项以及有效期等内容。</a:t>
            </a:r>
          </a:p>
          <a:p>
            <a:pPr>
              <a:lnSpc>
                <a:spcPts val="2300"/>
              </a:lnSpc>
            </a:pPr>
            <a:r>
              <a:rPr lang="zh-CN" altLang="en-US" sz="1800" dirty="0" smtClean="0"/>
              <a:t>       律师持调查令进行调查的，有关组织和个人应当协助。拒不协助的，依据    本法第七十五条规定承担相应责任。</a:t>
            </a:r>
          </a:p>
          <a:p>
            <a:pPr>
              <a:lnSpc>
                <a:spcPts val="2300"/>
              </a:lnSpc>
            </a:pPr>
            <a:r>
              <a:rPr lang="zh-CN" altLang="en-US" sz="1800" dirty="0" smtClean="0"/>
              <a:t>       律师存在超出调查令范围进行调查、以违背公序良俗的方式使用调查令或者调取的证据等滥用调查令情形的，人民法院应当责令其交回，并可以参照本法第六十二条规定予以处罚。</a:t>
            </a:r>
            <a:endParaRPr lang="en-US" altLang="zh-CN" sz="1800" dirty="0" smtClean="0"/>
          </a:p>
          <a:p>
            <a:pPr>
              <a:lnSpc>
                <a:spcPts val="2300"/>
              </a:lnSpc>
            </a:pPr>
            <a:r>
              <a:rPr lang="en-US" altLang="zh-CN" sz="1800" dirty="0" smtClean="0"/>
              <a:t>                                                                          ——</a:t>
            </a:r>
            <a:r>
              <a:rPr lang="zh-CN" altLang="en-US" sz="1800" dirty="0" smtClean="0"/>
              <a:t>律师调查令制度</a:t>
            </a:r>
          </a:p>
        </p:txBody>
      </p:sp>
      <p:pic>
        <p:nvPicPr>
          <p:cNvPr id="24" name="图片 23" descr="1.jpg"/>
          <p:cNvPicPr>
            <a:picLocks noChangeAspect="1"/>
          </p:cNvPicPr>
          <p:nvPr/>
        </p:nvPicPr>
        <p:blipFill>
          <a:blip r:embed="rId3"/>
          <a:stretch>
            <a:fillRect/>
          </a:stretch>
        </p:blipFill>
        <p:spPr>
          <a:xfrm>
            <a:off x="-1" y="0"/>
            <a:ext cx="2344189" cy="548640"/>
          </a:xfrm>
          <a:prstGeom prst="rect">
            <a:avLst/>
          </a:prstGeom>
        </p:spPr>
      </p:pic>
    </p:spTree>
    <p:extLst>
      <p:ext uri="{BB962C8B-B14F-4D97-AF65-F5344CB8AC3E}">
        <p14:creationId xmlns="" xmlns:p14="http://schemas.microsoft.com/office/powerpoint/2010/main" val="2584133027"/>
      </p:ext>
    </p:extLst>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1+#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804672" y="815888"/>
            <a:ext cx="7468819" cy="4129336"/>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itchFamily="34" charset="-122"/>
                <a:ea typeface="微软雅黑" pitchFamily="34" charset="-122"/>
              </a:defRPr>
            </a:lvl1pPr>
          </a:lstStyle>
          <a:p>
            <a:pPr>
              <a:lnSpc>
                <a:spcPts val="2300"/>
              </a:lnSpc>
            </a:pPr>
            <a:r>
              <a:rPr lang="zh-CN" altLang="en-US" sz="1800" b="1" dirty="0" smtClean="0"/>
              <a:t>       第七十二条 </a:t>
            </a:r>
            <a:r>
              <a:rPr lang="zh-CN" altLang="en-US" sz="1800" dirty="0" smtClean="0"/>
              <a:t>执行中，有关组织和个人应当根据人民法院的通知，协助实施下列事项：</a:t>
            </a:r>
          </a:p>
          <a:p>
            <a:pPr>
              <a:lnSpc>
                <a:spcPts val="2300"/>
              </a:lnSpc>
            </a:pPr>
            <a:r>
              <a:rPr lang="zh-CN" altLang="en-US" sz="1800" dirty="0" smtClean="0"/>
              <a:t>     （一）调查被执行人及有关人员的财产、身份信息；</a:t>
            </a:r>
          </a:p>
          <a:p>
            <a:pPr>
              <a:lnSpc>
                <a:spcPts val="2300"/>
              </a:lnSpc>
            </a:pPr>
            <a:r>
              <a:rPr lang="zh-CN" altLang="en-US" sz="1800" dirty="0" smtClean="0"/>
              <a:t>     （二）查找被执行人、被拘传人、被拘留人；</a:t>
            </a:r>
          </a:p>
          <a:p>
            <a:pPr>
              <a:lnSpc>
                <a:spcPts val="2300"/>
              </a:lnSpc>
            </a:pPr>
            <a:r>
              <a:rPr lang="zh-CN" altLang="en-US" sz="1800" dirty="0" smtClean="0"/>
              <a:t>     （三）查找和控制被查封的机动车、船舶、航空器等财产；</a:t>
            </a:r>
          </a:p>
          <a:p>
            <a:pPr>
              <a:lnSpc>
                <a:spcPts val="2300"/>
              </a:lnSpc>
            </a:pPr>
            <a:r>
              <a:rPr lang="zh-CN" altLang="en-US" sz="1800" dirty="0" smtClean="0"/>
              <a:t>     （四）查封、划拨、限制消费、限制出境；</a:t>
            </a:r>
          </a:p>
          <a:p>
            <a:pPr>
              <a:lnSpc>
                <a:spcPts val="2300"/>
              </a:lnSpc>
            </a:pPr>
            <a:r>
              <a:rPr lang="zh-CN" altLang="en-US" sz="1800" dirty="0" smtClean="0"/>
              <a:t>     （五）解除查封、控制、限制消费、限制出境；</a:t>
            </a:r>
          </a:p>
          <a:p>
            <a:pPr>
              <a:lnSpc>
                <a:spcPts val="2300"/>
              </a:lnSpc>
            </a:pPr>
            <a:r>
              <a:rPr lang="zh-CN" altLang="en-US" sz="1800" dirty="0" smtClean="0"/>
              <a:t>     （六）有暴力阻碍执行或者其他必要情形时，制止违法行为、维持现场秩序；</a:t>
            </a:r>
          </a:p>
          <a:p>
            <a:pPr>
              <a:lnSpc>
                <a:spcPts val="2300"/>
              </a:lnSpc>
            </a:pPr>
            <a:r>
              <a:rPr lang="zh-CN" altLang="en-US" sz="1800" dirty="0" smtClean="0"/>
              <a:t>     （七）其他应当依法协助执行的事项。</a:t>
            </a:r>
            <a:endParaRPr lang="en-US" altLang="zh-CN" sz="1800" dirty="0" smtClean="0"/>
          </a:p>
          <a:p>
            <a:pPr>
              <a:lnSpc>
                <a:spcPts val="2300"/>
              </a:lnSpc>
            </a:pPr>
            <a:endParaRPr lang="en-US" altLang="zh-CN" sz="1800" dirty="0" smtClean="0"/>
          </a:p>
          <a:p>
            <a:pPr>
              <a:lnSpc>
                <a:spcPts val="2300"/>
              </a:lnSpc>
            </a:pPr>
            <a:r>
              <a:rPr lang="zh-CN" altLang="en-US" sz="1800" dirty="0" smtClean="0"/>
              <a:t>       </a:t>
            </a:r>
            <a:r>
              <a:rPr lang="zh-CN" altLang="en-US" sz="1800" b="1" dirty="0" smtClean="0"/>
              <a:t>第七十四条</a:t>
            </a:r>
            <a:r>
              <a:rPr lang="zh-CN" altLang="en-US" sz="1800" dirty="0" smtClean="0"/>
              <a:t> 负有协助执行义务的有关国家机关或者其他承担社会管理职能、提供社会公共服务的组织与人民法院之间应当建立信息化网络协助执行机制。</a:t>
            </a:r>
            <a:endParaRPr lang="zh-CN" altLang="en-US" sz="1800" dirty="0"/>
          </a:p>
        </p:txBody>
      </p:sp>
      <p:pic>
        <p:nvPicPr>
          <p:cNvPr id="24" name="图片 23" descr="1.jpg"/>
          <p:cNvPicPr>
            <a:picLocks noChangeAspect="1"/>
          </p:cNvPicPr>
          <p:nvPr/>
        </p:nvPicPr>
        <p:blipFill>
          <a:blip r:embed="rId3"/>
          <a:stretch>
            <a:fillRect/>
          </a:stretch>
        </p:blipFill>
        <p:spPr>
          <a:xfrm>
            <a:off x="-1" y="0"/>
            <a:ext cx="2344189" cy="548640"/>
          </a:xfrm>
          <a:prstGeom prst="rect">
            <a:avLst/>
          </a:prstGeom>
        </p:spPr>
      </p:pic>
    </p:spTree>
    <p:extLst>
      <p:ext uri="{BB962C8B-B14F-4D97-AF65-F5344CB8AC3E}">
        <p14:creationId xmlns="" xmlns:p14="http://schemas.microsoft.com/office/powerpoint/2010/main" val="2584133027"/>
      </p:ext>
    </p:extLst>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1+#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图片 3"/>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1" name="文本框 9"/>
          <p:cNvSpPr txBox="1"/>
          <p:nvPr/>
        </p:nvSpPr>
        <p:spPr>
          <a:xfrm>
            <a:off x="1592486" y="2943586"/>
            <a:ext cx="1278124" cy="377026"/>
          </a:xfrm>
          <a:prstGeom prst="rect">
            <a:avLst/>
          </a:prstGeom>
          <a:noFill/>
        </p:spPr>
        <p:txBody>
          <a:bodyPr wrap="square" lIns="68580" tIns="34290" rIns="68580" bIns="34290" rtlCol="0">
            <a:spAutoFit/>
          </a:bodyPr>
          <a:lstStyle/>
          <a:p>
            <a:pPr marL="0" marR="0" lvl="1" indent="0" algn="ctr" defTabSz="914400" rtl="0" eaLnBrk="1" fontAlgn="base" latinLnBrk="0" hangingPunct="1">
              <a:lnSpc>
                <a:spcPct val="100000"/>
              </a:lnSpc>
              <a:spcBef>
                <a:spcPct val="0"/>
              </a:spcBef>
              <a:spcAft>
                <a:spcPct val="0"/>
              </a:spcAft>
              <a:buClrTx/>
              <a:buSzTx/>
              <a:buFontTx/>
              <a:buNone/>
              <a:tabLst/>
              <a:defRPr/>
            </a:pPr>
            <a:r>
              <a:rPr lang="zh-CN" altLang="en-US" sz="2000" b="1" noProof="0" dirty="0" smtClean="0">
                <a:latin typeface="微软雅黑" pitchFamily="34" charset="-122"/>
                <a:ea typeface="微软雅黑" pitchFamily="34" charset="-122"/>
              </a:rPr>
              <a:t>草案背景</a:t>
            </a:r>
            <a:endParaRPr kumimoji="0" lang="zh-CN" altLang="en-US" sz="2000" b="1" i="0" u="none" strike="noStrike" kern="1200" cap="none" spc="0" normalizeH="0" baseline="0" noProof="0" dirty="0">
              <a:ln>
                <a:noFill/>
              </a:ln>
              <a:effectLst/>
              <a:uLnTx/>
              <a:uFillTx/>
              <a:latin typeface="微软雅黑" pitchFamily="34" charset="-122"/>
              <a:ea typeface="微软雅黑" pitchFamily="34" charset="-122"/>
              <a:cs typeface="+mn-cs"/>
            </a:endParaRPr>
          </a:p>
        </p:txBody>
      </p:sp>
      <p:sp>
        <p:nvSpPr>
          <p:cNvPr id="21" name="TextBox 20"/>
          <p:cNvSpPr txBox="1"/>
          <p:nvPr/>
        </p:nvSpPr>
        <p:spPr>
          <a:xfrm>
            <a:off x="4048684" y="793673"/>
            <a:ext cx="1046633" cy="276999"/>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1200" b="1" i="0" u="none" strike="noStrike" kern="1200" cap="none" spc="0" normalizeH="0" baseline="0" noProof="0">
                <a:ln>
                  <a:noFill/>
                </a:ln>
                <a:effectLst/>
                <a:uLnTx/>
                <a:uFillTx/>
                <a:latin typeface="微软雅黑" pitchFamily="34" charset="-122"/>
                <a:ea typeface="微软雅黑" pitchFamily="34" charset="-122"/>
                <a:cs typeface="+mn-cs"/>
              </a:rPr>
              <a:t>CONTENTS</a:t>
            </a:r>
            <a:endParaRPr kumimoji="0" lang="zh-CN" altLang="en-US" sz="1200" b="1" i="0" u="none" strike="noStrike" kern="1200" cap="none" spc="0" normalizeH="0" baseline="0" noProof="0" dirty="0">
              <a:ln>
                <a:noFill/>
              </a:ln>
              <a:effectLst/>
              <a:uLnTx/>
              <a:uFillTx/>
              <a:latin typeface="微软雅黑" pitchFamily="34" charset="-122"/>
              <a:ea typeface="微软雅黑" pitchFamily="34" charset="-122"/>
              <a:cs typeface="+mn-cs"/>
            </a:endParaRPr>
          </a:p>
        </p:txBody>
      </p:sp>
      <p:sp>
        <p:nvSpPr>
          <p:cNvPr id="26" name="Freeform 5"/>
          <p:cNvSpPr>
            <a:spLocks/>
          </p:cNvSpPr>
          <p:nvPr/>
        </p:nvSpPr>
        <p:spPr bwMode="auto">
          <a:xfrm>
            <a:off x="1774465" y="1972924"/>
            <a:ext cx="945370" cy="85235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1"/>
          </a:solidFill>
          <a:ln w="9525" cap="flat">
            <a:noFill/>
            <a:prstDash val="solid"/>
            <a:miter lim="800000"/>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itchFamily="34" charset="0"/>
              <a:ea typeface="宋体" charset="-122"/>
              <a:cs typeface="+mn-cs"/>
            </a:endParaRPr>
          </a:p>
        </p:txBody>
      </p:sp>
      <p:sp>
        <p:nvSpPr>
          <p:cNvPr id="25" name="KSO_Shape"/>
          <p:cNvSpPr>
            <a:spLocks/>
          </p:cNvSpPr>
          <p:nvPr/>
        </p:nvSpPr>
        <p:spPr bwMode="auto">
          <a:xfrm>
            <a:off x="1942866" y="2190161"/>
            <a:ext cx="608566" cy="417882"/>
          </a:xfrm>
          <a:custGeom>
            <a:avLst/>
            <a:gdLst>
              <a:gd name="T0" fmla="*/ 2147483646 w 112"/>
              <a:gd name="T1" fmla="*/ 2147483646 h 77"/>
              <a:gd name="T2" fmla="*/ 2147483646 w 112"/>
              <a:gd name="T3" fmla="*/ 2147483646 h 77"/>
              <a:gd name="T4" fmla="*/ 2147483646 w 112"/>
              <a:gd name="T5" fmla="*/ 2147483646 h 77"/>
              <a:gd name="T6" fmla="*/ 2147483646 w 112"/>
              <a:gd name="T7" fmla="*/ 2147483646 h 77"/>
              <a:gd name="T8" fmla="*/ 2147483646 w 112"/>
              <a:gd name="T9" fmla="*/ 2147483646 h 77"/>
              <a:gd name="T10" fmla="*/ 0 w 112"/>
              <a:gd name="T11" fmla="*/ 2147483646 h 77"/>
              <a:gd name="T12" fmla="*/ 2147483646 w 112"/>
              <a:gd name="T13" fmla="*/ 2147483646 h 77"/>
              <a:gd name="T14" fmla="*/ 2147483646 w 112"/>
              <a:gd name="T15" fmla="*/ 2147483646 h 77"/>
              <a:gd name="T16" fmla="*/ 2147483646 w 112"/>
              <a:gd name="T17" fmla="*/ 2147483646 h 77"/>
              <a:gd name="T18" fmla="*/ 2147483646 w 112"/>
              <a:gd name="T19" fmla="*/ 2147483646 h 77"/>
              <a:gd name="T20" fmla="*/ 2147483646 w 112"/>
              <a:gd name="T21" fmla="*/ 2147483646 h 77"/>
              <a:gd name="T22" fmla="*/ 2147483646 w 112"/>
              <a:gd name="T23" fmla="*/ 2147483646 h 77"/>
              <a:gd name="T24" fmla="*/ 2147483646 w 112"/>
              <a:gd name="T25" fmla="*/ 2147483646 h 77"/>
              <a:gd name="T26" fmla="*/ 2147483646 w 112"/>
              <a:gd name="T27" fmla="*/ 2147483646 h 77"/>
              <a:gd name="T28" fmla="*/ 2147483646 w 112"/>
              <a:gd name="T29" fmla="*/ 2147483646 h 77"/>
              <a:gd name="T30" fmla="*/ 2147483646 w 112"/>
              <a:gd name="T31" fmla="*/ 2147483646 h 77"/>
              <a:gd name="T32" fmla="*/ 2147483646 w 112"/>
              <a:gd name="T33" fmla="*/ 2147483646 h 77"/>
              <a:gd name="T34" fmla="*/ 2147483646 w 112"/>
              <a:gd name="T35" fmla="*/ 2147483646 h 77"/>
              <a:gd name="T36" fmla="*/ 2147483646 w 112"/>
              <a:gd name="T37" fmla="*/ 2147483646 h 77"/>
              <a:gd name="T38" fmla="*/ 2147483646 w 112"/>
              <a:gd name="T39" fmla="*/ 2147483646 h 77"/>
              <a:gd name="T40" fmla="*/ 2147483646 w 112"/>
              <a:gd name="T41" fmla="*/ 2147483646 h 77"/>
              <a:gd name="T42" fmla="*/ 2147483646 w 112"/>
              <a:gd name="T43" fmla="*/ 2147483646 h 77"/>
              <a:gd name="T44" fmla="*/ 2147483646 w 112"/>
              <a:gd name="T45" fmla="*/ 2147483646 h 77"/>
              <a:gd name="T46" fmla="*/ 2147483646 w 112"/>
              <a:gd name="T47" fmla="*/ 2147483646 h 77"/>
              <a:gd name="T48" fmla="*/ 2147483646 w 112"/>
              <a:gd name="T49" fmla="*/ 2147483646 h 77"/>
              <a:gd name="T50" fmla="*/ 2147483646 w 112"/>
              <a:gd name="T51" fmla="*/ 2147483646 h 77"/>
              <a:gd name="T52" fmla="*/ 2147483646 w 112"/>
              <a:gd name="T53" fmla="*/ 2147483646 h 77"/>
              <a:gd name="T54" fmla="*/ 2147483646 w 112"/>
              <a:gd name="T55" fmla="*/ 2147483646 h 77"/>
              <a:gd name="T56" fmla="*/ 2147483646 w 112"/>
              <a:gd name="T57" fmla="*/ 2147483646 h 77"/>
              <a:gd name="T58" fmla="*/ 2147483646 w 112"/>
              <a:gd name="T59" fmla="*/ 2147483646 h 77"/>
              <a:gd name="T60" fmla="*/ 2147483646 w 112"/>
              <a:gd name="T61" fmla="*/ 2147483646 h 77"/>
              <a:gd name="T62" fmla="*/ 2147483646 w 112"/>
              <a:gd name="T63" fmla="*/ 2147483646 h 77"/>
              <a:gd name="T64" fmla="*/ 2147483646 w 112"/>
              <a:gd name="T65" fmla="*/ 2147483646 h 77"/>
              <a:gd name="T66" fmla="*/ 2147483646 w 112"/>
              <a:gd name="T67" fmla="*/ 2147483646 h 77"/>
              <a:gd name="T68" fmla="*/ 2147483646 w 112"/>
              <a:gd name="T69" fmla="*/ 2147483646 h 77"/>
              <a:gd name="T70" fmla="*/ 2147483646 w 112"/>
              <a:gd name="T71" fmla="*/ 2147483646 h 77"/>
              <a:gd name="T72" fmla="*/ 2147483646 w 112"/>
              <a:gd name="T73" fmla="*/ 2147483646 h 77"/>
              <a:gd name="T74" fmla="*/ 2147483646 w 112"/>
              <a:gd name="T75" fmla="*/ 2147483646 h 77"/>
              <a:gd name="T76" fmla="*/ 2147483646 w 112"/>
              <a:gd name="T77" fmla="*/ 2147483646 h 77"/>
              <a:gd name="T78" fmla="*/ 2147483646 w 112"/>
              <a:gd name="T79" fmla="*/ 2147483646 h 77"/>
              <a:gd name="T80" fmla="*/ 2147483646 w 112"/>
              <a:gd name="T81" fmla="*/ 2147483646 h 77"/>
              <a:gd name="T82" fmla="*/ 2147483646 w 112"/>
              <a:gd name="T83" fmla="*/ 2147483646 h 77"/>
              <a:gd name="T84" fmla="*/ 2147483646 w 112"/>
              <a:gd name="T85" fmla="*/ 2147483646 h 77"/>
              <a:gd name="T86" fmla="*/ 2147483646 w 112"/>
              <a:gd name="T87" fmla="*/ 2147483646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chemeClr val="bg1"/>
          </a:solidFill>
          <a:ln>
            <a:noFill/>
          </a:ln>
          <a:extLst/>
        </p:spPr>
        <p:txBody>
          <a:bodyPr anchor="ctr">
            <a:scene3d>
              <a:camera prst="orthographicFront"/>
              <a:lightRig rig="threePt" dir="t"/>
            </a:scene3d>
            <a:sp3d contourW="12700">
              <a:contourClr>
                <a:srgbClr val="FFFFFF"/>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pitchFamily="34" charset="0"/>
              <a:ea typeface="宋体" panose="02010600030101010101" pitchFamily="2" charset="-122"/>
              <a:cs typeface="+mn-cs"/>
            </a:endParaRPr>
          </a:p>
        </p:txBody>
      </p:sp>
      <p:sp>
        <p:nvSpPr>
          <p:cNvPr id="27" name="Freeform 5"/>
          <p:cNvSpPr>
            <a:spLocks/>
          </p:cNvSpPr>
          <p:nvPr/>
        </p:nvSpPr>
        <p:spPr bwMode="auto">
          <a:xfrm>
            <a:off x="3371944" y="1972924"/>
            <a:ext cx="945370" cy="85235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2"/>
          </a:solidFill>
          <a:ln w="9525" cap="flat">
            <a:noFill/>
            <a:prstDash val="solid"/>
            <a:miter lim="800000"/>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itchFamily="34" charset="0"/>
              <a:ea typeface="宋体" charset="-122"/>
              <a:cs typeface="+mn-cs"/>
            </a:endParaRPr>
          </a:p>
        </p:txBody>
      </p:sp>
      <p:sp>
        <p:nvSpPr>
          <p:cNvPr id="29" name="KSO_Shape"/>
          <p:cNvSpPr>
            <a:spLocks/>
          </p:cNvSpPr>
          <p:nvPr/>
        </p:nvSpPr>
        <p:spPr bwMode="auto">
          <a:xfrm>
            <a:off x="3598130" y="2194179"/>
            <a:ext cx="506538" cy="431400"/>
          </a:xfrm>
          <a:custGeom>
            <a:avLst/>
            <a:gdLst>
              <a:gd name="T0" fmla="*/ 432030 w 2125663"/>
              <a:gd name="T1" fmla="*/ 1344893 h 1811338"/>
              <a:gd name="T2" fmla="*/ 462740 w 2125663"/>
              <a:gd name="T3" fmla="*/ 1477960 h 1811338"/>
              <a:gd name="T4" fmla="*/ 513638 w 2125663"/>
              <a:gd name="T5" fmla="*/ 1557743 h 1811338"/>
              <a:gd name="T6" fmla="*/ 516481 w 2125663"/>
              <a:gd name="T7" fmla="*/ 1336346 h 1811338"/>
              <a:gd name="T8" fmla="*/ 503401 w 2125663"/>
              <a:gd name="T9" fmla="*/ 1310416 h 1811338"/>
              <a:gd name="T10" fmla="*/ 515913 w 2125663"/>
              <a:gd name="T11" fmla="*/ 1250009 h 1811338"/>
              <a:gd name="T12" fmla="*/ 618846 w 2125663"/>
              <a:gd name="T13" fmla="*/ 1242885 h 1811338"/>
              <a:gd name="T14" fmla="*/ 643583 w 2125663"/>
              <a:gd name="T15" fmla="*/ 1263116 h 1811338"/>
              <a:gd name="T16" fmla="*/ 642446 w 2125663"/>
              <a:gd name="T17" fmla="*/ 1324948 h 1811338"/>
              <a:gd name="T18" fmla="*/ 619414 w 2125663"/>
              <a:gd name="T19" fmla="*/ 1342899 h 1811338"/>
              <a:gd name="T20" fmla="*/ 664057 w 2125663"/>
              <a:gd name="T21" fmla="*/ 1524691 h 1811338"/>
              <a:gd name="T22" fmla="*/ 704434 w 2125663"/>
              <a:gd name="T23" fmla="*/ 1417553 h 1811338"/>
              <a:gd name="T24" fmla="*/ 725191 w 2125663"/>
              <a:gd name="T25" fmla="*/ 1259697 h 1811338"/>
              <a:gd name="T26" fmla="*/ 857412 w 2125663"/>
              <a:gd name="T27" fmla="*/ 1192451 h 1811338"/>
              <a:gd name="T28" fmla="*/ 923096 w 2125663"/>
              <a:gd name="T29" fmla="*/ 1212682 h 1811338"/>
              <a:gd name="T30" fmla="*/ 970013 w 2125663"/>
              <a:gd name="T31" fmla="*/ 1259697 h 1811338"/>
              <a:gd name="T32" fmla="*/ 990201 w 2125663"/>
              <a:gd name="T33" fmla="*/ 1325233 h 1811338"/>
              <a:gd name="T34" fmla="*/ 980818 w 2125663"/>
              <a:gd name="T35" fmla="*/ 1537228 h 1811338"/>
              <a:gd name="T36" fmla="*/ 935891 w 2125663"/>
              <a:gd name="T37" fmla="*/ 1570566 h 1811338"/>
              <a:gd name="T38" fmla="*/ 798837 w 2125663"/>
              <a:gd name="T39" fmla="*/ 1607608 h 1811338"/>
              <a:gd name="T40" fmla="*/ 617424 w 2125663"/>
              <a:gd name="T41" fmla="*/ 1622140 h 1811338"/>
              <a:gd name="T42" fmla="*/ 428049 w 2125663"/>
              <a:gd name="T43" fmla="*/ 1615872 h 1811338"/>
              <a:gd name="T44" fmla="*/ 264551 w 2125663"/>
              <a:gd name="T45" fmla="*/ 1588232 h 1811338"/>
              <a:gd name="T46" fmla="*/ 180669 w 2125663"/>
              <a:gd name="T47" fmla="*/ 1549481 h 1811338"/>
              <a:gd name="T48" fmla="*/ 159912 w 2125663"/>
              <a:gd name="T49" fmla="*/ 1517283 h 1811338"/>
              <a:gd name="T50" fmla="*/ 167873 w 2125663"/>
              <a:gd name="T51" fmla="*/ 1284201 h 1811338"/>
              <a:gd name="T52" fmla="*/ 205123 w 2125663"/>
              <a:gd name="T53" fmla="*/ 1228638 h 1811338"/>
              <a:gd name="T54" fmla="*/ 264266 w 2125663"/>
              <a:gd name="T55" fmla="*/ 1196440 h 1811338"/>
              <a:gd name="T56" fmla="*/ 421225 w 2125663"/>
              <a:gd name="T57" fmla="*/ 1183048 h 1811338"/>
              <a:gd name="T58" fmla="*/ 433514 w 2125663"/>
              <a:gd name="T59" fmla="*/ 761303 h 1811338"/>
              <a:gd name="T60" fmla="*/ 391450 w 2125663"/>
              <a:gd name="T61" fmla="*/ 813630 h 1811338"/>
              <a:gd name="T62" fmla="*/ 379229 w 2125663"/>
              <a:gd name="T63" fmla="*/ 902075 h 1811338"/>
              <a:gd name="T64" fmla="*/ 414756 w 2125663"/>
              <a:gd name="T65" fmla="*/ 1016114 h 1811338"/>
              <a:gd name="T66" fmla="*/ 487516 w 2125663"/>
              <a:gd name="T67" fmla="*/ 1099439 h 1811338"/>
              <a:gd name="T68" fmla="*/ 567666 w 2125663"/>
              <a:gd name="T69" fmla="*/ 1135272 h 1811338"/>
              <a:gd name="T70" fmla="*/ 645542 w 2125663"/>
              <a:gd name="T71" fmla="*/ 1111099 h 1811338"/>
              <a:gd name="T72" fmla="*/ 722282 w 2125663"/>
              <a:gd name="T73" fmla="*/ 1035452 h 1811338"/>
              <a:gd name="T74" fmla="*/ 767757 w 2125663"/>
              <a:gd name="T75" fmla="*/ 926248 h 1811338"/>
              <a:gd name="T76" fmla="*/ 666290 w 2125663"/>
              <a:gd name="T77" fmla="*/ 863967 h 1811338"/>
              <a:gd name="T78" fmla="*/ 546918 w 2125663"/>
              <a:gd name="T79" fmla="*/ 832116 h 1811338"/>
              <a:gd name="T80" fmla="*/ 484389 w 2125663"/>
              <a:gd name="T81" fmla="*/ 790595 h 1811338"/>
              <a:gd name="T82" fmla="*/ 452273 w 2125663"/>
              <a:gd name="T83" fmla="*/ 760734 h 1811338"/>
              <a:gd name="T84" fmla="*/ 568234 w 2125663"/>
              <a:gd name="T85" fmla="*/ 587258 h 1811338"/>
              <a:gd name="T86" fmla="*/ 631616 w 2125663"/>
              <a:gd name="T87" fmla="*/ 594937 h 1811338"/>
              <a:gd name="T88" fmla="*/ 705513 w 2125663"/>
              <a:gd name="T89" fmla="*/ 631054 h 1811338"/>
              <a:gd name="T90" fmla="*/ 790210 w 2125663"/>
              <a:gd name="T91" fmla="*/ 732864 h 1811338"/>
              <a:gd name="T92" fmla="*/ 826306 w 2125663"/>
              <a:gd name="T93" fmla="*/ 873920 h 1811338"/>
              <a:gd name="T94" fmla="*/ 818064 w 2125663"/>
              <a:gd name="T95" fmla="*/ 959237 h 1811338"/>
              <a:gd name="T96" fmla="*/ 780831 w 2125663"/>
              <a:gd name="T97" fmla="*/ 1048534 h 1811338"/>
              <a:gd name="T98" fmla="*/ 687607 w 2125663"/>
              <a:gd name="T99" fmla="*/ 1148922 h 1811338"/>
              <a:gd name="T100" fmla="*/ 588983 w 2125663"/>
              <a:gd name="T101" fmla="*/ 1190727 h 1811338"/>
              <a:gd name="T102" fmla="*/ 525033 w 2125663"/>
              <a:gd name="T103" fmla="*/ 1182480 h 1811338"/>
              <a:gd name="T104" fmla="*/ 421293 w 2125663"/>
              <a:gd name="T105" fmla="*/ 1115081 h 1811338"/>
              <a:gd name="T106" fmla="*/ 345406 w 2125663"/>
              <a:gd name="T107" fmla="*/ 1002463 h 1811338"/>
              <a:gd name="T108" fmla="*/ 325511 w 2125663"/>
              <a:gd name="T109" fmla="*/ 929092 h 1811338"/>
              <a:gd name="T110" fmla="*/ 330627 w 2125663"/>
              <a:gd name="T111" fmla="*/ 813915 h 1811338"/>
              <a:gd name="T112" fmla="*/ 388324 w 2125663"/>
              <a:gd name="T113" fmla="*/ 686510 h 1811338"/>
              <a:gd name="T114" fmla="*/ 482400 w 2125663"/>
              <a:gd name="T115" fmla="*/ 608303 h 1811338"/>
              <a:gd name="T116" fmla="*/ 542939 w 2125663"/>
              <a:gd name="T117" fmla="*/ 589534 h 1811338"/>
              <a:gd name="T118" fmla="*/ 0 w 2125663"/>
              <a:gd name="T119" fmla="*/ 0 h 1811338"/>
              <a:gd name="T120" fmla="*/ 174993 w 2125663"/>
              <a:gd name="T121" fmla="*/ 1118883 h 18113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25663" h="1811338">
                <a:moveTo>
                  <a:pt x="470017" y="1320800"/>
                </a:moveTo>
                <a:lnTo>
                  <a:pt x="470335" y="1343069"/>
                </a:lnTo>
                <a:lnTo>
                  <a:pt x="471286" y="1364382"/>
                </a:lnTo>
                <a:lnTo>
                  <a:pt x="472238" y="1385696"/>
                </a:lnTo>
                <a:lnTo>
                  <a:pt x="473190" y="1406374"/>
                </a:lnTo>
                <a:lnTo>
                  <a:pt x="474459" y="1426415"/>
                </a:lnTo>
                <a:lnTo>
                  <a:pt x="476363" y="1446139"/>
                </a:lnTo>
                <a:lnTo>
                  <a:pt x="478267" y="1464908"/>
                </a:lnTo>
                <a:lnTo>
                  <a:pt x="480170" y="1483677"/>
                </a:lnTo>
                <a:lnTo>
                  <a:pt x="482074" y="1501491"/>
                </a:lnTo>
                <a:lnTo>
                  <a:pt x="484612" y="1518988"/>
                </a:lnTo>
                <a:lnTo>
                  <a:pt x="487468" y="1535530"/>
                </a:lnTo>
                <a:lnTo>
                  <a:pt x="490323" y="1552072"/>
                </a:lnTo>
                <a:lnTo>
                  <a:pt x="493179" y="1567660"/>
                </a:lnTo>
                <a:lnTo>
                  <a:pt x="496352" y="1582611"/>
                </a:lnTo>
                <a:lnTo>
                  <a:pt x="500159" y="1597563"/>
                </a:lnTo>
                <a:lnTo>
                  <a:pt x="503649" y="1611560"/>
                </a:lnTo>
                <a:lnTo>
                  <a:pt x="507774" y="1624921"/>
                </a:lnTo>
                <a:lnTo>
                  <a:pt x="511899" y="1637646"/>
                </a:lnTo>
                <a:lnTo>
                  <a:pt x="516341" y="1650052"/>
                </a:lnTo>
                <a:lnTo>
                  <a:pt x="520783" y="1661505"/>
                </a:lnTo>
                <a:lnTo>
                  <a:pt x="525859" y="1672639"/>
                </a:lnTo>
                <a:lnTo>
                  <a:pt x="530936" y="1683137"/>
                </a:lnTo>
                <a:lnTo>
                  <a:pt x="536329" y="1692998"/>
                </a:lnTo>
                <a:lnTo>
                  <a:pt x="541723" y="1702224"/>
                </a:lnTo>
                <a:lnTo>
                  <a:pt x="547752" y="1710813"/>
                </a:lnTo>
                <a:lnTo>
                  <a:pt x="553463" y="1718766"/>
                </a:lnTo>
                <a:lnTo>
                  <a:pt x="559808" y="1726083"/>
                </a:lnTo>
                <a:lnTo>
                  <a:pt x="566154" y="1732763"/>
                </a:lnTo>
                <a:lnTo>
                  <a:pt x="573134" y="1739125"/>
                </a:lnTo>
                <a:lnTo>
                  <a:pt x="580114" y="1744215"/>
                </a:lnTo>
                <a:lnTo>
                  <a:pt x="587412" y="1749305"/>
                </a:lnTo>
                <a:lnTo>
                  <a:pt x="594709" y="1753123"/>
                </a:lnTo>
                <a:lnTo>
                  <a:pt x="594709" y="1499901"/>
                </a:lnTo>
                <a:lnTo>
                  <a:pt x="591537" y="1499264"/>
                </a:lnTo>
                <a:lnTo>
                  <a:pt x="588047" y="1498310"/>
                </a:lnTo>
                <a:lnTo>
                  <a:pt x="584874" y="1497038"/>
                </a:lnTo>
                <a:lnTo>
                  <a:pt x="582018" y="1495765"/>
                </a:lnTo>
                <a:lnTo>
                  <a:pt x="579163" y="1494175"/>
                </a:lnTo>
                <a:lnTo>
                  <a:pt x="576307" y="1491948"/>
                </a:lnTo>
                <a:lnTo>
                  <a:pt x="573769" y="1489721"/>
                </a:lnTo>
                <a:lnTo>
                  <a:pt x="571548" y="1487494"/>
                </a:lnTo>
                <a:lnTo>
                  <a:pt x="569327" y="1484949"/>
                </a:lnTo>
                <a:lnTo>
                  <a:pt x="567106" y="1482404"/>
                </a:lnTo>
                <a:lnTo>
                  <a:pt x="565519" y="1479223"/>
                </a:lnTo>
                <a:lnTo>
                  <a:pt x="564250" y="1476360"/>
                </a:lnTo>
                <a:lnTo>
                  <a:pt x="563298" y="1473179"/>
                </a:lnTo>
                <a:lnTo>
                  <a:pt x="562347" y="1469998"/>
                </a:lnTo>
                <a:lnTo>
                  <a:pt x="562029" y="1466180"/>
                </a:lnTo>
                <a:lnTo>
                  <a:pt x="561712" y="1462999"/>
                </a:lnTo>
                <a:lnTo>
                  <a:pt x="561712" y="1425143"/>
                </a:lnTo>
                <a:lnTo>
                  <a:pt x="562029" y="1421007"/>
                </a:lnTo>
                <a:lnTo>
                  <a:pt x="562664" y="1417508"/>
                </a:lnTo>
                <a:lnTo>
                  <a:pt x="563616" y="1414009"/>
                </a:lnTo>
                <a:lnTo>
                  <a:pt x="564885" y="1410191"/>
                </a:lnTo>
                <a:lnTo>
                  <a:pt x="566154" y="1407010"/>
                </a:lnTo>
                <a:lnTo>
                  <a:pt x="568375" y="1403829"/>
                </a:lnTo>
                <a:lnTo>
                  <a:pt x="570596" y="1400966"/>
                </a:lnTo>
                <a:lnTo>
                  <a:pt x="572817" y="1398103"/>
                </a:lnTo>
                <a:lnTo>
                  <a:pt x="575673" y="1395558"/>
                </a:lnTo>
                <a:lnTo>
                  <a:pt x="578528" y="1393649"/>
                </a:lnTo>
                <a:lnTo>
                  <a:pt x="581701" y="1391741"/>
                </a:lnTo>
                <a:lnTo>
                  <a:pt x="584874" y="1390150"/>
                </a:lnTo>
                <a:lnTo>
                  <a:pt x="588364" y="1388878"/>
                </a:lnTo>
                <a:lnTo>
                  <a:pt x="592171" y="1387605"/>
                </a:lnTo>
                <a:lnTo>
                  <a:pt x="595979" y="1386969"/>
                </a:lnTo>
                <a:lnTo>
                  <a:pt x="599786" y="1386969"/>
                </a:lnTo>
                <a:lnTo>
                  <a:pt x="682597" y="1386969"/>
                </a:lnTo>
                <a:lnTo>
                  <a:pt x="686721" y="1386969"/>
                </a:lnTo>
                <a:lnTo>
                  <a:pt x="690529" y="1387605"/>
                </a:lnTo>
                <a:lnTo>
                  <a:pt x="694019" y="1388878"/>
                </a:lnTo>
                <a:lnTo>
                  <a:pt x="697826" y="1390150"/>
                </a:lnTo>
                <a:lnTo>
                  <a:pt x="700999" y="1391741"/>
                </a:lnTo>
                <a:lnTo>
                  <a:pt x="704172" y="1393649"/>
                </a:lnTo>
                <a:lnTo>
                  <a:pt x="707345" y="1395558"/>
                </a:lnTo>
                <a:lnTo>
                  <a:pt x="709883" y="1398103"/>
                </a:lnTo>
                <a:lnTo>
                  <a:pt x="712104" y="1400966"/>
                </a:lnTo>
                <a:lnTo>
                  <a:pt x="714325" y="1403829"/>
                </a:lnTo>
                <a:lnTo>
                  <a:pt x="716229" y="1407010"/>
                </a:lnTo>
                <a:lnTo>
                  <a:pt x="718132" y="1410191"/>
                </a:lnTo>
                <a:lnTo>
                  <a:pt x="719402" y="1414009"/>
                </a:lnTo>
                <a:lnTo>
                  <a:pt x="720353" y="1417508"/>
                </a:lnTo>
                <a:lnTo>
                  <a:pt x="720671" y="1421007"/>
                </a:lnTo>
                <a:lnTo>
                  <a:pt x="720988" y="1425143"/>
                </a:lnTo>
                <a:lnTo>
                  <a:pt x="720988" y="1462999"/>
                </a:lnTo>
                <a:lnTo>
                  <a:pt x="720988" y="1466180"/>
                </a:lnTo>
                <a:lnTo>
                  <a:pt x="720353" y="1469998"/>
                </a:lnTo>
                <a:lnTo>
                  <a:pt x="719719" y="1473179"/>
                </a:lnTo>
                <a:lnTo>
                  <a:pt x="718450" y="1476360"/>
                </a:lnTo>
                <a:lnTo>
                  <a:pt x="716863" y="1479223"/>
                </a:lnTo>
                <a:lnTo>
                  <a:pt x="715277" y="1482404"/>
                </a:lnTo>
                <a:lnTo>
                  <a:pt x="713373" y="1484949"/>
                </a:lnTo>
                <a:lnTo>
                  <a:pt x="711469" y="1487494"/>
                </a:lnTo>
                <a:lnTo>
                  <a:pt x="708931" y="1489721"/>
                </a:lnTo>
                <a:lnTo>
                  <a:pt x="706710" y="1491948"/>
                </a:lnTo>
                <a:lnTo>
                  <a:pt x="703537" y="1494175"/>
                </a:lnTo>
                <a:lnTo>
                  <a:pt x="700682" y="1495765"/>
                </a:lnTo>
                <a:lnTo>
                  <a:pt x="697826" y="1497038"/>
                </a:lnTo>
                <a:lnTo>
                  <a:pt x="694653" y="1498310"/>
                </a:lnTo>
                <a:lnTo>
                  <a:pt x="691163" y="1499264"/>
                </a:lnTo>
                <a:lnTo>
                  <a:pt x="687991" y="1499901"/>
                </a:lnTo>
                <a:lnTo>
                  <a:pt x="687991" y="1753123"/>
                </a:lnTo>
                <a:lnTo>
                  <a:pt x="695605" y="1749305"/>
                </a:lnTo>
                <a:lnTo>
                  <a:pt x="702586" y="1744215"/>
                </a:lnTo>
                <a:lnTo>
                  <a:pt x="709566" y="1739125"/>
                </a:lnTo>
                <a:lnTo>
                  <a:pt x="716229" y="1732763"/>
                </a:lnTo>
                <a:lnTo>
                  <a:pt x="722892" y="1726083"/>
                </a:lnTo>
                <a:lnTo>
                  <a:pt x="729237" y="1718766"/>
                </a:lnTo>
                <a:lnTo>
                  <a:pt x="734948" y="1710813"/>
                </a:lnTo>
                <a:lnTo>
                  <a:pt x="740977" y="1702224"/>
                </a:lnTo>
                <a:lnTo>
                  <a:pt x="746371" y="1692998"/>
                </a:lnTo>
                <a:lnTo>
                  <a:pt x="751447" y="1683137"/>
                </a:lnTo>
                <a:lnTo>
                  <a:pt x="756841" y="1672639"/>
                </a:lnTo>
                <a:lnTo>
                  <a:pt x="761600" y="1661505"/>
                </a:lnTo>
                <a:lnTo>
                  <a:pt x="766359" y="1650052"/>
                </a:lnTo>
                <a:lnTo>
                  <a:pt x="770801" y="1637646"/>
                </a:lnTo>
                <a:lnTo>
                  <a:pt x="774926" y="1624921"/>
                </a:lnTo>
                <a:lnTo>
                  <a:pt x="779051" y="1611560"/>
                </a:lnTo>
                <a:lnTo>
                  <a:pt x="782541" y="1597563"/>
                </a:lnTo>
                <a:lnTo>
                  <a:pt x="786031" y="1582611"/>
                </a:lnTo>
                <a:lnTo>
                  <a:pt x="789521" y="1567660"/>
                </a:lnTo>
                <a:lnTo>
                  <a:pt x="792377" y="1552072"/>
                </a:lnTo>
                <a:lnTo>
                  <a:pt x="795232" y="1535530"/>
                </a:lnTo>
                <a:lnTo>
                  <a:pt x="797770" y="1518988"/>
                </a:lnTo>
                <a:lnTo>
                  <a:pt x="800626" y="1501491"/>
                </a:lnTo>
                <a:lnTo>
                  <a:pt x="802530" y="1483677"/>
                </a:lnTo>
                <a:lnTo>
                  <a:pt x="804751" y="1464908"/>
                </a:lnTo>
                <a:lnTo>
                  <a:pt x="806337" y="1446139"/>
                </a:lnTo>
                <a:lnTo>
                  <a:pt x="807923" y="1426415"/>
                </a:lnTo>
                <a:lnTo>
                  <a:pt x="809193" y="1406374"/>
                </a:lnTo>
                <a:lnTo>
                  <a:pt x="810779" y="1385696"/>
                </a:lnTo>
                <a:lnTo>
                  <a:pt x="811731" y="1364382"/>
                </a:lnTo>
                <a:lnTo>
                  <a:pt x="812365" y="1343069"/>
                </a:lnTo>
                <a:lnTo>
                  <a:pt x="813000" y="1320800"/>
                </a:lnTo>
                <a:lnTo>
                  <a:pt x="840921" y="1322709"/>
                </a:lnTo>
                <a:lnTo>
                  <a:pt x="866621" y="1324300"/>
                </a:lnTo>
                <a:lnTo>
                  <a:pt x="909771" y="1327481"/>
                </a:lnTo>
                <a:lnTo>
                  <a:pt x="938644" y="1330026"/>
                </a:lnTo>
                <a:lnTo>
                  <a:pt x="948797" y="1330980"/>
                </a:lnTo>
                <a:lnTo>
                  <a:pt x="956729" y="1331298"/>
                </a:lnTo>
                <a:lnTo>
                  <a:pt x="964661" y="1331934"/>
                </a:lnTo>
                <a:lnTo>
                  <a:pt x="972593" y="1332889"/>
                </a:lnTo>
                <a:lnTo>
                  <a:pt x="980208" y="1334161"/>
                </a:lnTo>
                <a:lnTo>
                  <a:pt x="987823" y="1335752"/>
                </a:lnTo>
                <a:lnTo>
                  <a:pt x="995437" y="1337979"/>
                </a:lnTo>
                <a:lnTo>
                  <a:pt x="1002418" y="1340205"/>
                </a:lnTo>
                <a:lnTo>
                  <a:pt x="1009715" y="1343387"/>
                </a:lnTo>
                <a:lnTo>
                  <a:pt x="1016378" y="1346250"/>
                </a:lnTo>
                <a:lnTo>
                  <a:pt x="1023358" y="1349749"/>
                </a:lnTo>
                <a:lnTo>
                  <a:pt x="1030021" y="1353885"/>
                </a:lnTo>
                <a:lnTo>
                  <a:pt x="1036050" y="1357702"/>
                </a:lnTo>
                <a:lnTo>
                  <a:pt x="1042395" y="1361837"/>
                </a:lnTo>
                <a:lnTo>
                  <a:pt x="1048106" y="1366927"/>
                </a:lnTo>
                <a:lnTo>
                  <a:pt x="1053817" y="1371699"/>
                </a:lnTo>
                <a:lnTo>
                  <a:pt x="1059211" y="1377107"/>
                </a:lnTo>
                <a:lnTo>
                  <a:pt x="1064605" y="1382197"/>
                </a:lnTo>
                <a:lnTo>
                  <a:pt x="1069364" y="1388241"/>
                </a:lnTo>
                <a:lnTo>
                  <a:pt x="1073806" y="1393967"/>
                </a:lnTo>
                <a:lnTo>
                  <a:pt x="1078248" y="1400012"/>
                </a:lnTo>
                <a:lnTo>
                  <a:pt x="1082373" y="1406374"/>
                </a:lnTo>
                <a:lnTo>
                  <a:pt x="1085863" y="1413054"/>
                </a:lnTo>
                <a:lnTo>
                  <a:pt x="1089670" y="1419735"/>
                </a:lnTo>
                <a:lnTo>
                  <a:pt x="1092843" y="1426734"/>
                </a:lnTo>
                <a:lnTo>
                  <a:pt x="1095381" y="1433732"/>
                </a:lnTo>
                <a:lnTo>
                  <a:pt x="1097920" y="1441049"/>
                </a:lnTo>
                <a:lnTo>
                  <a:pt x="1100141" y="1448684"/>
                </a:lnTo>
                <a:lnTo>
                  <a:pt x="1101727" y="1456000"/>
                </a:lnTo>
                <a:lnTo>
                  <a:pt x="1103314" y="1463635"/>
                </a:lnTo>
                <a:lnTo>
                  <a:pt x="1104265" y="1471588"/>
                </a:lnTo>
                <a:lnTo>
                  <a:pt x="1104900" y="1479541"/>
                </a:lnTo>
                <a:lnTo>
                  <a:pt x="1104900" y="1487494"/>
                </a:lnTo>
                <a:lnTo>
                  <a:pt x="1104900" y="1686000"/>
                </a:lnTo>
                <a:lnTo>
                  <a:pt x="1104900" y="1690135"/>
                </a:lnTo>
                <a:lnTo>
                  <a:pt x="1104265" y="1693953"/>
                </a:lnTo>
                <a:lnTo>
                  <a:pt x="1103631" y="1697770"/>
                </a:lnTo>
                <a:lnTo>
                  <a:pt x="1102362" y="1701906"/>
                </a:lnTo>
                <a:lnTo>
                  <a:pt x="1101093" y="1705405"/>
                </a:lnTo>
                <a:lnTo>
                  <a:pt x="1099189" y="1709222"/>
                </a:lnTo>
                <a:lnTo>
                  <a:pt x="1096968" y="1713040"/>
                </a:lnTo>
                <a:lnTo>
                  <a:pt x="1094430" y="1716221"/>
                </a:lnTo>
                <a:lnTo>
                  <a:pt x="1091891" y="1719720"/>
                </a:lnTo>
                <a:lnTo>
                  <a:pt x="1089036" y="1722901"/>
                </a:lnTo>
                <a:lnTo>
                  <a:pt x="1085546" y="1726719"/>
                </a:lnTo>
                <a:lnTo>
                  <a:pt x="1082056" y="1729900"/>
                </a:lnTo>
                <a:lnTo>
                  <a:pt x="1078248" y="1732763"/>
                </a:lnTo>
                <a:lnTo>
                  <a:pt x="1074124" y="1736262"/>
                </a:lnTo>
                <a:lnTo>
                  <a:pt x="1069682" y="1739125"/>
                </a:lnTo>
                <a:lnTo>
                  <a:pt x="1065240" y="1741989"/>
                </a:lnTo>
                <a:lnTo>
                  <a:pt x="1055404" y="1748033"/>
                </a:lnTo>
                <a:lnTo>
                  <a:pt x="1044299" y="1753441"/>
                </a:lnTo>
                <a:lnTo>
                  <a:pt x="1032560" y="1758531"/>
                </a:lnTo>
                <a:lnTo>
                  <a:pt x="1019868" y="1763939"/>
                </a:lnTo>
                <a:lnTo>
                  <a:pt x="1005908" y="1768392"/>
                </a:lnTo>
                <a:lnTo>
                  <a:pt x="991630" y="1773164"/>
                </a:lnTo>
                <a:lnTo>
                  <a:pt x="976718" y="1777300"/>
                </a:lnTo>
                <a:lnTo>
                  <a:pt x="960854" y="1781117"/>
                </a:lnTo>
                <a:lnTo>
                  <a:pt x="944038" y="1784934"/>
                </a:lnTo>
                <a:lnTo>
                  <a:pt x="927222" y="1788434"/>
                </a:lnTo>
                <a:lnTo>
                  <a:pt x="909454" y="1791615"/>
                </a:lnTo>
                <a:lnTo>
                  <a:pt x="891369" y="1794796"/>
                </a:lnTo>
                <a:lnTo>
                  <a:pt x="872332" y="1797341"/>
                </a:lnTo>
                <a:lnTo>
                  <a:pt x="853295" y="1799886"/>
                </a:lnTo>
                <a:lnTo>
                  <a:pt x="833941" y="1801795"/>
                </a:lnTo>
                <a:lnTo>
                  <a:pt x="813952" y="1804022"/>
                </a:lnTo>
                <a:lnTo>
                  <a:pt x="793328" y="1805930"/>
                </a:lnTo>
                <a:lnTo>
                  <a:pt x="773022" y="1807203"/>
                </a:lnTo>
                <a:lnTo>
                  <a:pt x="752399" y="1808475"/>
                </a:lnTo>
                <a:lnTo>
                  <a:pt x="731458" y="1809748"/>
                </a:lnTo>
                <a:lnTo>
                  <a:pt x="710200" y="1810384"/>
                </a:lnTo>
                <a:lnTo>
                  <a:pt x="688942" y="1811020"/>
                </a:lnTo>
                <a:lnTo>
                  <a:pt x="667684" y="1811338"/>
                </a:lnTo>
                <a:lnTo>
                  <a:pt x="646427" y="1811338"/>
                </a:lnTo>
                <a:lnTo>
                  <a:pt x="625486" y="1811338"/>
                </a:lnTo>
                <a:lnTo>
                  <a:pt x="603911" y="1811020"/>
                </a:lnTo>
                <a:lnTo>
                  <a:pt x="582653" y="1810384"/>
                </a:lnTo>
                <a:lnTo>
                  <a:pt x="561395" y="1809748"/>
                </a:lnTo>
                <a:lnTo>
                  <a:pt x="540137" y="1808475"/>
                </a:lnTo>
                <a:lnTo>
                  <a:pt x="518879" y="1807203"/>
                </a:lnTo>
                <a:lnTo>
                  <a:pt x="498573" y="1805930"/>
                </a:lnTo>
                <a:lnTo>
                  <a:pt x="477632" y="1804022"/>
                </a:lnTo>
                <a:lnTo>
                  <a:pt x="457326" y="1801795"/>
                </a:lnTo>
                <a:lnTo>
                  <a:pt x="437337" y="1799886"/>
                </a:lnTo>
                <a:lnTo>
                  <a:pt x="417983" y="1797341"/>
                </a:lnTo>
                <a:lnTo>
                  <a:pt x="398629" y="1794796"/>
                </a:lnTo>
                <a:lnTo>
                  <a:pt x="379909" y="1791615"/>
                </a:lnTo>
                <a:lnTo>
                  <a:pt x="361824" y="1788434"/>
                </a:lnTo>
                <a:lnTo>
                  <a:pt x="344056" y="1784934"/>
                </a:lnTo>
                <a:lnTo>
                  <a:pt x="327240" y="1781117"/>
                </a:lnTo>
                <a:lnTo>
                  <a:pt x="310741" y="1777300"/>
                </a:lnTo>
                <a:lnTo>
                  <a:pt x="295195" y="1773164"/>
                </a:lnTo>
                <a:lnTo>
                  <a:pt x="280600" y="1768392"/>
                </a:lnTo>
                <a:lnTo>
                  <a:pt x="266322" y="1763939"/>
                </a:lnTo>
                <a:lnTo>
                  <a:pt x="252996" y="1758531"/>
                </a:lnTo>
                <a:lnTo>
                  <a:pt x="240622" y="1753441"/>
                </a:lnTo>
                <a:lnTo>
                  <a:pt x="229517" y="1748033"/>
                </a:lnTo>
                <a:lnTo>
                  <a:pt x="219047" y="1741989"/>
                </a:lnTo>
                <a:lnTo>
                  <a:pt x="214288" y="1739125"/>
                </a:lnTo>
                <a:lnTo>
                  <a:pt x="209846" y="1736262"/>
                </a:lnTo>
                <a:lnTo>
                  <a:pt x="205404" y="1732763"/>
                </a:lnTo>
                <a:lnTo>
                  <a:pt x="201596" y="1729900"/>
                </a:lnTo>
                <a:lnTo>
                  <a:pt x="198106" y="1726719"/>
                </a:lnTo>
                <a:lnTo>
                  <a:pt x="194299" y="1722901"/>
                </a:lnTo>
                <a:lnTo>
                  <a:pt x="191443" y="1719720"/>
                </a:lnTo>
                <a:lnTo>
                  <a:pt x="188588" y="1716221"/>
                </a:lnTo>
                <a:lnTo>
                  <a:pt x="186367" y="1713040"/>
                </a:lnTo>
                <a:lnTo>
                  <a:pt x="183828" y="1709222"/>
                </a:lnTo>
                <a:lnTo>
                  <a:pt x="181925" y="1705405"/>
                </a:lnTo>
                <a:lnTo>
                  <a:pt x="180338" y="1701906"/>
                </a:lnTo>
                <a:lnTo>
                  <a:pt x="179386" y="1697770"/>
                </a:lnTo>
                <a:lnTo>
                  <a:pt x="178435" y="1693953"/>
                </a:lnTo>
                <a:lnTo>
                  <a:pt x="177800" y="1690135"/>
                </a:lnTo>
                <a:lnTo>
                  <a:pt x="177800" y="1686000"/>
                </a:lnTo>
                <a:lnTo>
                  <a:pt x="177800" y="1487494"/>
                </a:lnTo>
                <a:lnTo>
                  <a:pt x="178117" y="1479541"/>
                </a:lnTo>
                <a:lnTo>
                  <a:pt x="178435" y="1471588"/>
                </a:lnTo>
                <a:lnTo>
                  <a:pt x="179386" y="1463635"/>
                </a:lnTo>
                <a:lnTo>
                  <a:pt x="180973" y="1456000"/>
                </a:lnTo>
                <a:lnTo>
                  <a:pt x="182559" y="1448684"/>
                </a:lnTo>
                <a:lnTo>
                  <a:pt x="184463" y="1441049"/>
                </a:lnTo>
                <a:lnTo>
                  <a:pt x="187318" y="1433732"/>
                </a:lnTo>
                <a:lnTo>
                  <a:pt x="190174" y="1426734"/>
                </a:lnTo>
                <a:lnTo>
                  <a:pt x="193030" y="1419735"/>
                </a:lnTo>
                <a:lnTo>
                  <a:pt x="196520" y="1413054"/>
                </a:lnTo>
                <a:lnTo>
                  <a:pt x="200327" y="1406374"/>
                </a:lnTo>
                <a:lnTo>
                  <a:pt x="204452" y="1400012"/>
                </a:lnTo>
                <a:lnTo>
                  <a:pt x="208576" y="1393967"/>
                </a:lnTo>
                <a:lnTo>
                  <a:pt x="213336" y="1388241"/>
                </a:lnTo>
                <a:lnTo>
                  <a:pt x="218095" y="1382197"/>
                </a:lnTo>
                <a:lnTo>
                  <a:pt x="223489" y="1377107"/>
                </a:lnTo>
                <a:lnTo>
                  <a:pt x="228883" y="1371699"/>
                </a:lnTo>
                <a:lnTo>
                  <a:pt x="234594" y="1366927"/>
                </a:lnTo>
                <a:lnTo>
                  <a:pt x="240305" y="1361837"/>
                </a:lnTo>
                <a:lnTo>
                  <a:pt x="246650" y="1357702"/>
                </a:lnTo>
                <a:lnTo>
                  <a:pt x="252679" y="1353885"/>
                </a:lnTo>
                <a:lnTo>
                  <a:pt x="259659" y="1349749"/>
                </a:lnTo>
                <a:lnTo>
                  <a:pt x="266005" y="1346250"/>
                </a:lnTo>
                <a:lnTo>
                  <a:pt x="272985" y="1343387"/>
                </a:lnTo>
                <a:lnTo>
                  <a:pt x="280282" y="1340205"/>
                </a:lnTo>
                <a:lnTo>
                  <a:pt x="287263" y="1337979"/>
                </a:lnTo>
                <a:lnTo>
                  <a:pt x="294877" y="1335752"/>
                </a:lnTo>
                <a:lnTo>
                  <a:pt x="302492" y="1334161"/>
                </a:lnTo>
                <a:lnTo>
                  <a:pt x="310107" y="1332889"/>
                </a:lnTo>
                <a:lnTo>
                  <a:pt x="318039" y="1331934"/>
                </a:lnTo>
                <a:lnTo>
                  <a:pt x="325971" y="1331298"/>
                </a:lnTo>
                <a:lnTo>
                  <a:pt x="333903" y="1330980"/>
                </a:lnTo>
                <a:lnTo>
                  <a:pt x="344056" y="1330026"/>
                </a:lnTo>
                <a:lnTo>
                  <a:pt x="372929" y="1327481"/>
                </a:lnTo>
                <a:lnTo>
                  <a:pt x="415762" y="1324300"/>
                </a:lnTo>
                <a:lnTo>
                  <a:pt x="441779" y="1322709"/>
                </a:lnTo>
                <a:lnTo>
                  <a:pt x="470017" y="1320800"/>
                </a:lnTo>
                <a:close/>
                <a:moveTo>
                  <a:pt x="1004887" y="995363"/>
                </a:moveTo>
                <a:lnTo>
                  <a:pt x="1176337" y="995363"/>
                </a:lnTo>
                <a:lnTo>
                  <a:pt x="1176337" y="1265238"/>
                </a:lnTo>
                <a:lnTo>
                  <a:pt x="1004887" y="1265238"/>
                </a:lnTo>
                <a:lnTo>
                  <a:pt x="1004887" y="995363"/>
                </a:lnTo>
                <a:close/>
                <a:moveTo>
                  <a:pt x="493561" y="847408"/>
                </a:moveTo>
                <a:lnTo>
                  <a:pt x="491024" y="847726"/>
                </a:lnTo>
                <a:lnTo>
                  <a:pt x="488804" y="848043"/>
                </a:lnTo>
                <a:lnTo>
                  <a:pt x="485950" y="848996"/>
                </a:lnTo>
                <a:lnTo>
                  <a:pt x="483730" y="849948"/>
                </a:lnTo>
                <a:lnTo>
                  <a:pt x="481510" y="851218"/>
                </a:lnTo>
                <a:lnTo>
                  <a:pt x="479290" y="852806"/>
                </a:lnTo>
                <a:lnTo>
                  <a:pt x="475167" y="856933"/>
                </a:lnTo>
                <a:lnTo>
                  <a:pt x="470727" y="861061"/>
                </a:lnTo>
                <a:lnTo>
                  <a:pt x="466604" y="865823"/>
                </a:lnTo>
                <a:lnTo>
                  <a:pt x="462482" y="871221"/>
                </a:lnTo>
                <a:lnTo>
                  <a:pt x="454553" y="882651"/>
                </a:lnTo>
                <a:lnTo>
                  <a:pt x="448527" y="890906"/>
                </a:lnTo>
                <a:lnTo>
                  <a:pt x="442819" y="899478"/>
                </a:lnTo>
                <a:lnTo>
                  <a:pt x="436793" y="908368"/>
                </a:lnTo>
                <a:lnTo>
                  <a:pt x="431402" y="917893"/>
                </a:lnTo>
                <a:lnTo>
                  <a:pt x="429499" y="926783"/>
                </a:lnTo>
                <a:lnTo>
                  <a:pt x="427596" y="935673"/>
                </a:lnTo>
                <a:lnTo>
                  <a:pt x="426010" y="945198"/>
                </a:lnTo>
                <a:lnTo>
                  <a:pt x="424742" y="954406"/>
                </a:lnTo>
                <a:lnTo>
                  <a:pt x="423790" y="963931"/>
                </a:lnTo>
                <a:lnTo>
                  <a:pt x="423156" y="973773"/>
                </a:lnTo>
                <a:lnTo>
                  <a:pt x="422839" y="982981"/>
                </a:lnTo>
                <a:lnTo>
                  <a:pt x="422839" y="992823"/>
                </a:lnTo>
                <a:lnTo>
                  <a:pt x="423156" y="1007111"/>
                </a:lnTo>
                <a:lnTo>
                  <a:pt x="424107" y="1020764"/>
                </a:lnTo>
                <a:lnTo>
                  <a:pt x="426010" y="1034099"/>
                </a:lnTo>
                <a:lnTo>
                  <a:pt x="428547" y="1047434"/>
                </a:lnTo>
                <a:lnTo>
                  <a:pt x="432036" y="1060769"/>
                </a:lnTo>
                <a:lnTo>
                  <a:pt x="435525" y="1073469"/>
                </a:lnTo>
                <a:lnTo>
                  <a:pt x="439965" y="1086169"/>
                </a:lnTo>
                <a:lnTo>
                  <a:pt x="445039" y="1098551"/>
                </a:lnTo>
                <a:lnTo>
                  <a:pt x="450430" y="1110934"/>
                </a:lnTo>
                <a:lnTo>
                  <a:pt x="456456" y="1122999"/>
                </a:lnTo>
                <a:lnTo>
                  <a:pt x="462799" y="1134429"/>
                </a:lnTo>
                <a:lnTo>
                  <a:pt x="469459" y="1145541"/>
                </a:lnTo>
                <a:lnTo>
                  <a:pt x="477070" y="1156019"/>
                </a:lnTo>
                <a:lnTo>
                  <a:pt x="484364" y="1166496"/>
                </a:lnTo>
                <a:lnTo>
                  <a:pt x="492293" y="1176656"/>
                </a:lnTo>
                <a:lnTo>
                  <a:pt x="500539" y="1186181"/>
                </a:lnTo>
                <a:lnTo>
                  <a:pt x="508784" y="1195389"/>
                </a:lnTo>
                <a:lnTo>
                  <a:pt x="517347" y="1204279"/>
                </a:lnTo>
                <a:lnTo>
                  <a:pt x="526227" y="1212216"/>
                </a:lnTo>
                <a:lnTo>
                  <a:pt x="535107" y="1220154"/>
                </a:lnTo>
                <a:lnTo>
                  <a:pt x="543987" y="1227456"/>
                </a:lnTo>
                <a:lnTo>
                  <a:pt x="553184" y="1234124"/>
                </a:lnTo>
                <a:lnTo>
                  <a:pt x="562381" y="1240474"/>
                </a:lnTo>
                <a:lnTo>
                  <a:pt x="571578" y="1245871"/>
                </a:lnTo>
                <a:lnTo>
                  <a:pt x="580775" y="1250951"/>
                </a:lnTo>
                <a:lnTo>
                  <a:pt x="589655" y="1255079"/>
                </a:lnTo>
                <a:lnTo>
                  <a:pt x="598853" y="1258889"/>
                </a:lnTo>
                <a:lnTo>
                  <a:pt x="607732" y="1262381"/>
                </a:lnTo>
                <a:lnTo>
                  <a:pt x="616612" y="1264604"/>
                </a:lnTo>
                <a:lnTo>
                  <a:pt x="624858" y="1266509"/>
                </a:lnTo>
                <a:lnTo>
                  <a:pt x="633421" y="1267461"/>
                </a:lnTo>
                <a:lnTo>
                  <a:pt x="641349" y="1267779"/>
                </a:lnTo>
                <a:lnTo>
                  <a:pt x="649595" y="1267461"/>
                </a:lnTo>
                <a:lnTo>
                  <a:pt x="657524" y="1266509"/>
                </a:lnTo>
                <a:lnTo>
                  <a:pt x="666404" y="1264604"/>
                </a:lnTo>
                <a:lnTo>
                  <a:pt x="674967" y="1262381"/>
                </a:lnTo>
                <a:lnTo>
                  <a:pt x="684164" y="1258889"/>
                </a:lnTo>
                <a:lnTo>
                  <a:pt x="692726" y="1255079"/>
                </a:lnTo>
                <a:lnTo>
                  <a:pt x="701924" y="1250951"/>
                </a:lnTo>
                <a:lnTo>
                  <a:pt x="711121" y="1245871"/>
                </a:lnTo>
                <a:lnTo>
                  <a:pt x="720318" y="1240474"/>
                </a:lnTo>
                <a:lnTo>
                  <a:pt x="729515" y="1234124"/>
                </a:lnTo>
                <a:lnTo>
                  <a:pt x="738395" y="1227456"/>
                </a:lnTo>
                <a:lnTo>
                  <a:pt x="747592" y="1220154"/>
                </a:lnTo>
                <a:lnTo>
                  <a:pt x="756472" y="1212216"/>
                </a:lnTo>
                <a:lnTo>
                  <a:pt x="765352" y="1204279"/>
                </a:lnTo>
                <a:lnTo>
                  <a:pt x="773915" y="1195389"/>
                </a:lnTo>
                <a:lnTo>
                  <a:pt x="782160" y="1186181"/>
                </a:lnTo>
                <a:lnTo>
                  <a:pt x="790406" y="1176656"/>
                </a:lnTo>
                <a:lnTo>
                  <a:pt x="798652" y="1166496"/>
                </a:lnTo>
                <a:lnTo>
                  <a:pt x="805946" y="1156019"/>
                </a:lnTo>
                <a:lnTo>
                  <a:pt x="813240" y="1145541"/>
                </a:lnTo>
                <a:lnTo>
                  <a:pt x="819900" y="1134429"/>
                </a:lnTo>
                <a:lnTo>
                  <a:pt x="826243" y="1122999"/>
                </a:lnTo>
                <a:lnTo>
                  <a:pt x="831952" y="1110934"/>
                </a:lnTo>
                <a:lnTo>
                  <a:pt x="837660" y="1098551"/>
                </a:lnTo>
                <a:lnTo>
                  <a:pt x="842417" y="1086169"/>
                </a:lnTo>
                <a:lnTo>
                  <a:pt x="847174" y="1073469"/>
                </a:lnTo>
                <a:lnTo>
                  <a:pt x="850980" y="1060769"/>
                </a:lnTo>
                <a:lnTo>
                  <a:pt x="853834" y="1047434"/>
                </a:lnTo>
                <a:lnTo>
                  <a:pt x="856689" y="1034099"/>
                </a:lnTo>
                <a:lnTo>
                  <a:pt x="858592" y="1020764"/>
                </a:lnTo>
                <a:lnTo>
                  <a:pt x="859543" y="1007111"/>
                </a:lnTo>
                <a:lnTo>
                  <a:pt x="860177" y="992823"/>
                </a:lnTo>
                <a:lnTo>
                  <a:pt x="859860" y="984886"/>
                </a:lnTo>
                <a:lnTo>
                  <a:pt x="859543" y="976313"/>
                </a:lnTo>
                <a:lnTo>
                  <a:pt x="837343" y="975361"/>
                </a:lnTo>
                <a:lnTo>
                  <a:pt x="814509" y="973773"/>
                </a:lnTo>
                <a:lnTo>
                  <a:pt x="791040" y="970916"/>
                </a:lnTo>
                <a:lnTo>
                  <a:pt x="767255" y="968058"/>
                </a:lnTo>
                <a:lnTo>
                  <a:pt x="743469" y="964566"/>
                </a:lnTo>
                <a:lnTo>
                  <a:pt x="719366" y="960438"/>
                </a:lnTo>
                <a:lnTo>
                  <a:pt x="695898" y="955041"/>
                </a:lnTo>
                <a:lnTo>
                  <a:pt x="684481" y="952501"/>
                </a:lnTo>
                <a:lnTo>
                  <a:pt x="673064" y="949643"/>
                </a:lnTo>
                <a:lnTo>
                  <a:pt x="661964" y="946468"/>
                </a:lnTo>
                <a:lnTo>
                  <a:pt x="651181" y="943293"/>
                </a:lnTo>
                <a:lnTo>
                  <a:pt x="640398" y="940118"/>
                </a:lnTo>
                <a:lnTo>
                  <a:pt x="629932" y="936308"/>
                </a:lnTo>
                <a:lnTo>
                  <a:pt x="620101" y="932816"/>
                </a:lnTo>
                <a:lnTo>
                  <a:pt x="610270" y="929006"/>
                </a:lnTo>
                <a:lnTo>
                  <a:pt x="601073" y="924878"/>
                </a:lnTo>
                <a:lnTo>
                  <a:pt x="592510" y="921068"/>
                </a:lnTo>
                <a:lnTo>
                  <a:pt x="583947" y="916941"/>
                </a:lnTo>
                <a:lnTo>
                  <a:pt x="576018" y="912178"/>
                </a:lnTo>
                <a:lnTo>
                  <a:pt x="568724" y="907733"/>
                </a:lnTo>
                <a:lnTo>
                  <a:pt x="561747" y="903288"/>
                </a:lnTo>
                <a:lnTo>
                  <a:pt x="555404" y="898208"/>
                </a:lnTo>
                <a:lnTo>
                  <a:pt x="550013" y="893128"/>
                </a:lnTo>
                <a:lnTo>
                  <a:pt x="544938" y="887731"/>
                </a:lnTo>
                <a:lnTo>
                  <a:pt x="540498" y="882651"/>
                </a:lnTo>
                <a:lnTo>
                  <a:pt x="536376" y="876936"/>
                </a:lnTo>
                <a:lnTo>
                  <a:pt x="532253" y="872173"/>
                </a:lnTo>
                <a:lnTo>
                  <a:pt x="528447" y="867728"/>
                </a:lnTo>
                <a:lnTo>
                  <a:pt x="524641" y="863601"/>
                </a:lnTo>
                <a:lnTo>
                  <a:pt x="520836" y="860426"/>
                </a:lnTo>
                <a:lnTo>
                  <a:pt x="517347" y="857251"/>
                </a:lnTo>
                <a:lnTo>
                  <a:pt x="514176" y="854393"/>
                </a:lnTo>
                <a:lnTo>
                  <a:pt x="511004" y="852488"/>
                </a:lnTo>
                <a:lnTo>
                  <a:pt x="507833" y="850583"/>
                </a:lnTo>
                <a:lnTo>
                  <a:pt x="504661" y="849313"/>
                </a:lnTo>
                <a:lnTo>
                  <a:pt x="501807" y="848361"/>
                </a:lnTo>
                <a:lnTo>
                  <a:pt x="499270" y="847726"/>
                </a:lnTo>
                <a:lnTo>
                  <a:pt x="496099" y="847408"/>
                </a:lnTo>
                <a:lnTo>
                  <a:pt x="493561" y="847408"/>
                </a:lnTo>
                <a:close/>
                <a:moveTo>
                  <a:pt x="1304925" y="828675"/>
                </a:moveTo>
                <a:lnTo>
                  <a:pt x="1476375" y="828675"/>
                </a:lnTo>
                <a:lnTo>
                  <a:pt x="1476375" y="1252538"/>
                </a:lnTo>
                <a:lnTo>
                  <a:pt x="1304925" y="1252538"/>
                </a:lnTo>
                <a:lnTo>
                  <a:pt x="1304925" y="828675"/>
                </a:lnTo>
                <a:close/>
                <a:moveTo>
                  <a:pt x="634055" y="655638"/>
                </a:moveTo>
                <a:lnTo>
                  <a:pt x="641349" y="655638"/>
                </a:lnTo>
                <a:lnTo>
                  <a:pt x="648644" y="655638"/>
                </a:lnTo>
                <a:lnTo>
                  <a:pt x="655938" y="655956"/>
                </a:lnTo>
                <a:lnTo>
                  <a:pt x="662915" y="656591"/>
                </a:lnTo>
                <a:lnTo>
                  <a:pt x="669892" y="657226"/>
                </a:lnTo>
                <a:lnTo>
                  <a:pt x="677187" y="658178"/>
                </a:lnTo>
                <a:lnTo>
                  <a:pt x="684164" y="659766"/>
                </a:lnTo>
                <a:lnTo>
                  <a:pt x="691141" y="661036"/>
                </a:lnTo>
                <a:lnTo>
                  <a:pt x="698118" y="662623"/>
                </a:lnTo>
                <a:lnTo>
                  <a:pt x="704778" y="664211"/>
                </a:lnTo>
                <a:lnTo>
                  <a:pt x="711438" y="666433"/>
                </a:lnTo>
                <a:lnTo>
                  <a:pt x="718415" y="668338"/>
                </a:lnTo>
                <a:lnTo>
                  <a:pt x="724758" y="670878"/>
                </a:lnTo>
                <a:lnTo>
                  <a:pt x="731418" y="673418"/>
                </a:lnTo>
                <a:lnTo>
                  <a:pt x="737761" y="676276"/>
                </a:lnTo>
                <a:lnTo>
                  <a:pt x="744421" y="679133"/>
                </a:lnTo>
                <a:lnTo>
                  <a:pt x="750446" y="682308"/>
                </a:lnTo>
                <a:lnTo>
                  <a:pt x="763132" y="688976"/>
                </a:lnTo>
                <a:lnTo>
                  <a:pt x="775500" y="696596"/>
                </a:lnTo>
                <a:lnTo>
                  <a:pt x="787235" y="704533"/>
                </a:lnTo>
                <a:lnTo>
                  <a:pt x="798652" y="713423"/>
                </a:lnTo>
                <a:lnTo>
                  <a:pt x="809435" y="722631"/>
                </a:lnTo>
                <a:lnTo>
                  <a:pt x="819900" y="732791"/>
                </a:lnTo>
                <a:lnTo>
                  <a:pt x="830049" y="743586"/>
                </a:lnTo>
                <a:lnTo>
                  <a:pt x="839880" y="754698"/>
                </a:lnTo>
                <a:lnTo>
                  <a:pt x="849394" y="766446"/>
                </a:lnTo>
                <a:lnTo>
                  <a:pt x="858274" y="778511"/>
                </a:lnTo>
                <a:lnTo>
                  <a:pt x="866520" y="791211"/>
                </a:lnTo>
                <a:lnTo>
                  <a:pt x="874449" y="804546"/>
                </a:lnTo>
                <a:lnTo>
                  <a:pt x="881743" y="818198"/>
                </a:lnTo>
                <a:lnTo>
                  <a:pt x="888403" y="832168"/>
                </a:lnTo>
                <a:lnTo>
                  <a:pt x="894746" y="847091"/>
                </a:lnTo>
                <a:lnTo>
                  <a:pt x="900137" y="861696"/>
                </a:lnTo>
                <a:lnTo>
                  <a:pt x="905529" y="876936"/>
                </a:lnTo>
                <a:lnTo>
                  <a:pt x="909651" y="892811"/>
                </a:lnTo>
                <a:lnTo>
                  <a:pt x="913457" y="908686"/>
                </a:lnTo>
                <a:lnTo>
                  <a:pt x="916946" y="924878"/>
                </a:lnTo>
                <a:lnTo>
                  <a:pt x="919166" y="941706"/>
                </a:lnTo>
                <a:lnTo>
                  <a:pt x="921068" y="958533"/>
                </a:lnTo>
                <a:lnTo>
                  <a:pt x="922020" y="975678"/>
                </a:lnTo>
                <a:lnTo>
                  <a:pt x="922337" y="992823"/>
                </a:lnTo>
                <a:lnTo>
                  <a:pt x="922337" y="1002031"/>
                </a:lnTo>
                <a:lnTo>
                  <a:pt x="922020" y="1010921"/>
                </a:lnTo>
                <a:lnTo>
                  <a:pt x="921386" y="1019811"/>
                </a:lnTo>
                <a:lnTo>
                  <a:pt x="920434" y="1028384"/>
                </a:lnTo>
                <a:lnTo>
                  <a:pt x="919483" y="1037274"/>
                </a:lnTo>
                <a:lnTo>
                  <a:pt x="918214" y="1045846"/>
                </a:lnTo>
                <a:lnTo>
                  <a:pt x="916628" y="1054419"/>
                </a:lnTo>
                <a:lnTo>
                  <a:pt x="915043" y="1062674"/>
                </a:lnTo>
                <a:lnTo>
                  <a:pt x="912823" y="1070929"/>
                </a:lnTo>
                <a:lnTo>
                  <a:pt x="910603" y="1079501"/>
                </a:lnTo>
                <a:lnTo>
                  <a:pt x="908383" y="1087756"/>
                </a:lnTo>
                <a:lnTo>
                  <a:pt x="906163" y="1095694"/>
                </a:lnTo>
                <a:lnTo>
                  <a:pt x="903309" y="1103631"/>
                </a:lnTo>
                <a:lnTo>
                  <a:pt x="900137" y="1111569"/>
                </a:lnTo>
                <a:lnTo>
                  <a:pt x="897283" y="1119189"/>
                </a:lnTo>
                <a:lnTo>
                  <a:pt x="894111" y="1126809"/>
                </a:lnTo>
                <a:lnTo>
                  <a:pt x="887134" y="1141731"/>
                </a:lnTo>
                <a:lnTo>
                  <a:pt x="879523" y="1156336"/>
                </a:lnTo>
                <a:lnTo>
                  <a:pt x="871277" y="1170624"/>
                </a:lnTo>
                <a:lnTo>
                  <a:pt x="862714" y="1184276"/>
                </a:lnTo>
                <a:lnTo>
                  <a:pt x="853517" y="1197611"/>
                </a:lnTo>
                <a:lnTo>
                  <a:pt x="843686" y="1209994"/>
                </a:lnTo>
                <a:lnTo>
                  <a:pt x="833854" y="1222376"/>
                </a:lnTo>
                <a:lnTo>
                  <a:pt x="823389" y="1233806"/>
                </a:lnTo>
                <a:lnTo>
                  <a:pt x="812606" y="1244919"/>
                </a:lnTo>
                <a:lnTo>
                  <a:pt x="801823" y="1255396"/>
                </a:lnTo>
                <a:lnTo>
                  <a:pt x="790406" y="1265239"/>
                </a:lnTo>
                <a:lnTo>
                  <a:pt x="778989" y="1274446"/>
                </a:lnTo>
                <a:lnTo>
                  <a:pt x="767255" y="1282701"/>
                </a:lnTo>
                <a:lnTo>
                  <a:pt x="755521" y="1290956"/>
                </a:lnTo>
                <a:lnTo>
                  <a:pt x="743786" y="1298259"/>
                </a:lnTo>
                <a:lnTo>
                  <a:pt x="732052" y="1304609"/>
                </a:lnTo>
                <a:lnTo>
                  <a:pt x="720318" y="1310641"/>
                </a:lnTo>
                <a:lnTo>
                  <a:pt x="708584" y="1315721"/>
                </a:lnTo>
                <a:lnTo>
                  <a:pt x="696849" y="1320166"/>
                </a:lnTo>
                <a:lnTo>
                  <a:pt x="685432" y="1323659"/>
                </a:lnTo>
                <a:lnTo>
                  <a:pt x="674015" y="1326516"/>
                </a:lnTo>
                <a:lnTo>
                  <a:pt x="662915" y="1328421"/>
                </a:lnTo>
                <a:lnTo>
                  <a:pt x="657207" y="1329374"/>
                </a:lnTo>
                <a:lnTo>
                  <a:pt x="652132" y="1329691"/>
                </a:lnTo>
                <a:lnTo>
                  <a:pt x="646424" y="1330009"/>
                </a:lnTo>
                <a:lnTo>
                  <a:pt x="641349" y="1330326"/>
                </a:lnTo>
                <a:lnTo>
                  <a:pt x="635958" y="1330009"/>
                </a:lnTo>
                <a:lnTo>
                  <a:pt x="630884" y="1329691"/>
                </a:lnTo>
                <a:lnTo>
                  <a:pt x="625492" y="1329374"/>
                </a:lnTo>
                <a:lnTo>
                  <a:pt x="620101" y="1328421"/>
                </a:lnTo>
                <a:lnTo>
                  <a:pt x="609001" y="1326516"/>
                </a:lnTo>
                <a:lnTo>
                  <a:pt x="597584" y="1323659"/>
                </a:lnTo>
                <a:lnTo>
                  <a:pt x="585850" y="1320166"/>
                </a:lnTo>
                <a:lnTo>
                  <a:pt x="574433" y="1315721"/>
                </a:lnTo>
                <a:lnTo>
                  <a:pt x="562698" y="1310641"/>
                </a:lnTo>
                <a:lnTo>
                  <a:pt x="550647" y="1304609"/>
                </a:lnTo>
                <a:lnTo>
                  <a:pt x="538913" y="1298259"/>
                </a:lnTo>
                <a:lnTo>
                  <a:pt x="527179" y="1290956"/>
                </a:lnTo>
                <a:lnTo>
                  <a:pt x="515444" y="1282701"/>
                </a:lnTo>
                <a:lnTo>
                  <a:pt x="503710" y="1274446"/>
                </a:lnTo>
                <a:lnTo>
                  <a:pt x="492293" y="1265239"/>
                </a:lnTo>
                <a:lnTo>
                  <a:pt x="481193" y="1255396"/>
                </a:lnTo>
                <a:lnTo>
                  <a:pt x="470093" y="1244919"/>
                </a:lnTo>
                <a:lnTo>
                  <a:pt x="459310" y="1233806"/>
                </a:lnTo>
                <a:lnTo>
                  <a:pt x="448845" y="1222376"/>
                </a:lnTo>
                <a:lnTo>
                  <a:pt x="438696" y="1209994"/>
                </a:lnTo>
                <a:lnTo>
                  <a:pt x="429499" y="1197611"/>
                </a:lnTo>
                <a:lnTo>
                  <a:pt x="419985" y="1184276"/>
                </a:lnTo>
                <a:lnTo>
                  <a:pt x="411422" y="1170624"/>
                </a:lnTo>
                <a:lnTo>
                  <a:pt x="403176" y="1156336"/>
                </a:lnTo>
                <a:lnTo>
                  <a:pt x="395565" y="1141731"/>
                </a:lnTo>
                <a:lnTo>
                  <a:pt x="388588" y="1126809"/>
                </a:lnTo>
                <a:lnTo>
                  <a:pt x="385416" y="1119189"/>
                </a:lnTo>
                <a:lnTo>
                  <a:pt x="382245" y="1111569"/>
                </a:lnTo>
                <a:lnTo>
                  <a:pt x="379390" y="1103631"/>
                </a:lnTo>
                <a:lnTo>
                  <a:pt x="376853" y="1095694"/>
                </a:lnTo>
                <a:lnTo>
                  <a:pt x="374316" y="1087756"/>
                </a:lnTo>
                <a:lnTo>
                  <a:pt x="372096" y="1079501"/>
                </a:lnTo>
                <a:lnTo>
                  <a:pt x="369559" y="1070929"/>
                </a:lnTo>
                <a:lnTo>
                  <a:pt x="367656" y="1062674"/>
                </a:lnTo>
                <a:lnTo>
                  <a:pt x="366071" y="1054419"/>
                </a:lnTo>
                <a:lnTo>
                  <a:pt x="364485" y="1045846"/>
                </a:lnTo>
                <a:lnTo>
                  <a:pt x="363216" y="1037274"/>
                </a:lnTo>
                <a:lnTo>
                  <a:pt x="362265" y="1028384"/>
                </a:lnTo>
                <a:lnTo>
                  <a:pt x="361313" y="1019811"/>
                </a:lnTo>
                <a:lnTo>
                  <a:pt x="360996" y="1010921"/>
                </a:lnTo>
                <a:lnTo>
                  <a:pt x="360362" y="1002031"/>
                </a:lnTo>
                <a:lnTo>
                  <a:pt x="360362" y="992823"/>
                </a:lnTo>
                <a:lnTo>
                  <a:pt x="360679" y="975678"/>
                </a:lnTo>
                <a:lnTo>
                  <a:pt x="361948" y="958533"/>
                </a:lnTo>
                <a:lnTo>
                  <a:pt x="363533" y="941706"/>
                </a:lnTo>
                <a:lnTo>
                  <a:pt x="366071" y="924878"/>
                </a:lnTo>
                <a:lnTo>
                  <a:pt x="368925" y="908686"/>
                </a:lnTo>
                <a:lnTo>
                  <a:pt x="373048" y="892811"/>
                </a:lnTo>
                <a:lnTo>
                  <a:pt x="377171" y="876936"/>
                </a:lnTo>
                <a:lnTo>
                  <a:pt x="382245" y="861696"/>
                </a:lnTo>
                <a:lnTo>
                  <a:pt x="387953" y="847091"/>
                </a:lnTo>
                <a:lnTo>
                  <a:pt x="393979" y="832168"/>
                </a:lnTo>
                <a:lnTo>
                  <a:pt x="400956" y="818198"/>
                </a:lnTo>
                <a:lnTo>
                  <a:pt x="408568" y="804546"/>
                </a:lnTo>
                <a:lnTo>
                  <a:pt x="416179" y="791211"/>
                </a:lnTo>
                <a:lnTo>
                  <a:pt x="424425" y="778511"/>
                </a:lnTo>
                <a:lnTo>
                  <a:pt x="433305" y="766446"/>
                </a:lnTo>
                <a:lnTo>
                  <a:pt x="442819" y="754698"/>
                </a:lnTo>
                <a:lnTo>
                  <a:pt x="452650" y="743586"/>
                </a:lnTo>
                <a:lnTo>
                  <a:pt x="462482" y="732791"/>
                </a:lnTo>
                <a:lnTo>
                  <a:pt x="473264" y="722631"/>
                </a:lnTo>
                <a:lnTo>
                  <a:pt x="484047" y="713423"/>
                </a:lnTo>
                <a:lnTo>
                  <a:pt x="495464" y="704533"/>
                </a:lnTo>
                <a:lnTo>
                  <a:pt x="507516" y="696596"/>
                </a:lnTo>
                <a:lnTo>
                  <a:pt x="519567" y="688976"/>
                </a:lnTo>
                <a:lnTo>
                  <a:pt x="531936" y="682308"/>
                </a:lnTo>
                <a:lnTo>
                  <a:pt x="538278" y="679133"/>
                </a:lnTo>
                <a:lnTo>
                  <a:pt x="544938" y="676276"/>
                </a:lnTo>
                <a:lnTo>
                  <a:pt x="551281" y="673418"/>
                </a:lnTo>
                <a:lnTo>
                  <a:pt x="557941" y="670878"/>
                </a:lnTo>
                <a:lnTo>
                  <a:pt x="564284" y="668338"/>
                </a:lnTo>
                <a:lnTo>
                  <a:pt x="571261" y="666433"/>
                </a:lnTo>
                <a:lnTo>
                  <a:pt x="577921" y="664211"/>
                </a:lnTo>
                <a:lnTo>
                  <a:pt x="584898" y="662623"/>
                </a:lnTo>
                <a:lnTo>
                  <a:pt x="591875" y="661036"/>
                </a:lnTo>
                <a:lnTo>
                  <a:pt x="598535" y="659766"/>
                </a:lnTo>
                <a:lnTo>
                  <a:pt x="605830" y="658178"/>
                </a:lnTo>
                <a:lnTo>
                  <a:pt x="612490" y="657226"/>
                </a:lnTo>
                <a:lnTo>
                  <a:pt x="619784" y="656591"/>
                </a:lnTo>
                <a:lnTo>
                  <a:pt x="627078" y="655956"/>
                </a:lnTo>
                <a:lnTo>
                  <a:pt x="634055" y="655638"/>
                </a:lnTo>
                <a:close/>
                <a:moveTo>
                  <a:pt x="1604962" y="463550"/>
                </a:moveTo>
                <a:lnTo>
                  <a:pt x="1776412" y="463550"/>
                </a:lnTo>
                <a:lnTo>
                  <a:pt x="1776412" y="1252538"/>
                </a:lnTo>
                <a:lnTo>
                  <a:pt x="1604962" y="1252538"/>
                </a:lnTo>
                <a:lnTo>
                  <a:pt x="1604962" y="463550"/>
                </a:lnTo>
                <a:close/>
                <a:moveTo>
                  <a:pt x="0" y="0"/>
                </a:moveTo>
                <a:lnTo>
                  <a:pt x="2125663" y="0"/>
                </a:lnTo>
                <a:lnTo>
                  <a:pt x="2125663" y="171553"/>
                </a:lnTo>
                <a:lnTo>
                  <a:pt x="2039621" y="171553"/>
                </a:lnTo>
                <a:lnTo>
                  <a:pt x="2039621" y="1577975"/>
                </a:lnTo>
                <a:lnTo>
                  <a:pt x="1252220" y="1577975"/>
                </a:lnTo>
                <a:lnTo>
                  <a:pt x="1252220" y="1449310"/>
                </a:lnTo>
                <a:lnTo>
                  <a:pt x="1911033" y="1449310"/>
                </a:lnTo>
                <a:lnTo>
                  <a:pt x="1911033" y="171553"/>
                </a:lnTo>
                <a:lnTo>
                  <a:pt x="195263" y="171553"/>
                </a:lnTo>
                <a:lnTo>
                  <a:pt x="195263" y="1249164"/>
                </a:lnTo>
                <a:lnTo>
                  <a:pt x="66675" y="1249164"/>
                </a:lnTo>
                <a:lnTo>
                  <a:pt x="66675" y="171553"/>
                </a:lnTo>
                <a:lnTo>
                  <a:pt x="0" y="171553"/>
                </a:lnTo>
                <a:lnTo>
                  <a:pt x="0" y="0"/>
                </a:lnTo>
                <a:close/>
              </a:path>
            </a:pathLst>
          </a:custGeom>
          <a:solidFill>
            <a:schemeClr val="bg1"/>
          </a:solidFill>
          <a:ln>
            <a:noFill/>
          </a:ln>
          <a:extLst/>
        </p:spPr>
        <p:txBody>
          <a:bodyPr anchor="ctr">
            <a:scene3d>
              <a:camera prst="orthographicFront"/>
              <a:lightRig rig="threePt" dir="t"/>
            </a:scene3d>
            <a:sp3d contourW="12700">
              <a:contourClr>
                <a:srgbClr val="FFFFFF"/>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pitchFamily="34" charset="0"/>
              <a:ea typeface="宋体" panose="02010600030101010101" pitchFamily="2" charset="-122"/>
              <a:cs typeface="+mn-cs"/>
            </a:endParaRPr>
          </a:p>
        </p:txBody>
      </p:sp>
      <p:sp>
        <p:nvSpPr>
          <p:cNvPr id="30" name="Freeform 5"/>
          <p:cNvSpPr>
            <a:spLocks/>
          </p:cNvSpPr>
          <p:nvPr/>
        </p:nvSpPr>
        <p:spPr bwMode="auto">
          <a:xfrm>
            <a:off x="4969425" y="1972924"/>
            <a:ext cx="945370" cy="85235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3"/>
          </a:solidFill>
          <a:ln w="9525" cap="flat">
            <a:noFill/>
            <a:prstDash val="solid"/>
            <a:miter lim="800000"/>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itchFamily="34" charset="0"/>
              <a:ea typeface="宋体" charset="-122"/>
              <a:cs typeface="+mn-cs"/>
            </a:endParaRPr>
          </a:p>
        </p:txBody>
      </p:sp>
      <p:sp>
        <p:nvSpPr>
          <p:cNvPr id="36" name="KSO_Shape"/>
          <p:cNvSpPr>
            <a:spLocks/>
          </p:cNvSpPr>
          <p:nvPr/>
        </p:nvSpPr>
        <p:spPr bwMode="auto">
          <a:xfrm>
            <a:off x="5179076" y="2133936"/>
            <a:ext cx="526068" cy="520808"/>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bg1"/>
          </a:solidFill>
          <a:ln>
            <a:noFill/>
          </a:ln>
          <a:extLst/>
        </p:spPr>
        <p:txBody>
          <a:bodyPr anchor="ctr">
            <a:scene3d>
              <a:camera prst="orthographicFront"/>
              <a:lightRig rig="threePt" dir="t"/>
            </a:scene3d>
            <a:sp3d contourW="12700">
              <a:contourClr>
                <a:srgbClr val="FFFFFF"/>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pitchFamily="34" charset="0"/>
              <a:ea typeface="宋体" panose="02010600030101010101" pitchFamily="2" charset="-122"/>
              <a:cs typeface="+mn-cs"/>
            </a:endParaRPr>
          </a:p>
        </p:txBody>
      </p:sp>
      <p:sp>
        <p:nvSpPr>
          <p:cNvPr id="37" name="Freeform 5"/>
          <p:cNvSpPr>
            <a:spLocks/>
          </p:cNvSpPr>
          <p:nvPr/>
        </p:nvSpPr>
        <p:spPr bwMode="auto">
          <a:xfrm>
            <a:off x="6566905" y="1972924"/>
            <a:ext cx="945370" cy="85235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2"/>
          </a:solidFill>
          <a:ln w="9525" cap="flat">
            <a:noFill/>
            <a:prstDash val="solid"/>
            <a:miter lim="800000"/>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itchFamily="34" charset="0"/>
              <a:ea typeface="宋体" charset="-122"/>
              <a:cs typeface="+mn-cs"/>
            </a:endParaRPr>
          </a:p>
        </p:txBody>
      </p:sp>
      <p:sp>
        <p:nvSpPr>
          <p:cNvPr id="40" name="KSO_Shape"/>
          <p:cNvSpPr>
            <a:spLocks/>
          </p:cNvSpPr>
          <p:nvPr/>
        </p:nvSpPr>
        <p:spPr bwMode="auto">
          <a:xfrm>
            <a:off x="6783480" y="2158893"/>
            <a:ext cx="512220" cy="435386"/>
          </a:xfrm>
          <a:custGeom>
            <a:avLst/>
            <a:gdLst>
              <a:gd name="T0" fmla="*/ 1221908 w 2276475"/>
              <a:gd name="T1" fmla="*/ 1328927 h 1936751"/>
              <a:gd name="T2" fmla="*/ 1196654 w 2276475"/>
              <a:gd name="T3" fmla="*/ 1388292 h 1936751"/>
              <a:gd name="T4" fmla="*/ 691864 w 2276475"/>
              <a:gd name="T5" fmla="*/ 1376845 h 1936751"/>
              <a:gd name="T6" fmla="*/ 695585 w 2276475"/>
              <a:gd name="T7" fmla="*/ 1314285 h 1936751"/>
              <a:gd name="T8" fmla="*/ 1104489 w 2276475"/>
              <a:gd name="T9" fmla="*/ 1115137 h 1936751"/>
              <a:gd name="T10" fmla="*/ 1117497 w 2276475"/>
              <a:gd name="T11" fmla="*/ 1168850 h 1936751"/>
              <a:gd name="T12" fmla="*/ 811396 w 2276475"/>
              <a:gd name="T13" fmla="*/ 1188695 h 1936751"/>
              <a:gd name="T14" fmla="*/ 783254 w 2276475"/>
              <a:gd name="T15" fmla="*/ 1141068 h 1936751"/>
              <a:gd name="T16" fmla="*/ 309026 w 2276475"/>
              <a:gd name="T17" fmla="*/ 898551 h 1936751"/>
              <a:gd name="T18" fmla="*/ 798665 w 2276475"/>
              <a:gd name="T19" fmla="*/ 935449 h 1936751"/>
              <a:gd name="T20" fmla="*/ 759855 w 2276475"/>
              <a:gd name="T21" fmla="*/ 989335 h 1936751"/>
              <a:gd name="T22" fmla="*/ 259317 w 2276475"/>
              <a:gd name="T23" fmla="*/ 967303 h 1936751"/>
              <a:gd name="T24" fmla="*/ 277393 w 2276475"/>
              <a:gd name="T25" fmla="*/ 906514 h 1936751"/>
              <a:gd name="T26" fmla="*/ 1086287 w 2276475"/>
              <a:gd name="T27" fmla="*/ 817903 h 1936751"/>
              <a:gd name="T28" fmla="*/ 1028372 w 2276475"/>
              <a:gd name="T29" fmla="*/ 919230 h 1936751"/>
              <a:gd name="T30" fmla="*/ 999280 w 2276475"/>
              <a:gd name="T31" fmla="*/ 917630 h 1936751"/>
              <a:gd name="T32" fmla="*/ 289574 w 2276475"/>
              <a:gd name="T33" fmla="*/ 706099 h 1936751"/>
              <a:gd name="T34" fmla="*/ 590631 w 2276475"/>
              <a:gd name="T35" fmla="*/ 735033 h 1936751"/>
              <a:gd name="T36" fmla="*/ 567535 w 2276475"/>
              <a:gd name="T37" fmla="*/ 784938 h 1936751"/>
              <a:gd name="T38" fmla="*/ 259309 w 2276475"/>
              <a:gd name="T39" fmla="*/ 770073 h 1936751"/>
              <a:gd name="T40" fmla="*/ 267273 w 2276475"/>
              <a:gd name="T41" fmla="*/ 715124 h 1936751"/>
              <a:gd name="T42" fmla="*/ 836933 w 2276475"/>
              <a:gd name="T43" fmla="*/ 505684 h 1936751"/>
              <a:gd name="T44" fmla="*/ 846494 w 2276475"/>
              <a:gd name="T45" fmla="*/ 574170 h 1936751"/>
              <a:gd name="T46" fmla="*/ 268069 w 2276475"/>
              <a:gd name="T47" fmla="*/ 592752 h 1936751"/>
              <a:gd name="T48" fmla="*/ 238855 w 2276475"/>
              <a:gd name="T49" fmla="*/ 530105 h 1936751"/>
              <a:gd name="T50" fmla="*/ 1467818 w 2276475"/>
              <a:gd name="T51" fmla="*/ 344025 h 1936751"/>
              <a:gd name="T52" fmla="*/ 1566759 w 2276475"/>
              <a:gd name="T53" fmla="*/ 428438 h 1936751"/>
              <a:gd name="T54" fmla="*/ 1578461 w 2276475"/>
              <a:gd name="T55" fmla="*/ 479936 h 1936751"/>
              <a:gd name="T56" fmla="*/ 1197862 w 2276475"/>
              <a:gd name="T57" fmla="*/ 846789 h 1936751"/>
              <a:gd name="T58" fmla="*/ 1138817 w 2276475"/>
              <a:gd name="T59" fmla="*/ 842806 h 1936751"/>
              <a:gd name="T60" fmla="*/ 1093869 w 2276475"/>
              <a:gd name="T61" fmla="*/ 799538 h 1936751"/>
              <a:gd name="T62" fmla="*/ 1075782 w 2276475"/>
              <a:gd name="T63" fmla="*/ 737423 h 1936751"/>
              <a:gd name="T64" fmla="*/ 1456382 w 2276475"/>
              <a:gd name="T65" fmla="*/ 344821 h 1936751"/>
              <a:gd name="T66" fmla="*/ 199469 w 2276475"/>
              <a:gd name="T67" fmla="*/ 367345 h 1936751"/>
              <a:gd name="T68" fmla="*/ 114475 w 2276475"/>
              <a:gd name="T69" fmla="*/ 448541 h 1936751"/>
              <a:gd name="T70" fmla="*/ 103321 w 2276475"/>
              <a:gd name="T71" fmla="*/ 1407238 h 1936751"/>
              <a:gd name="T72" fmla="*/ 171315 w 2276475"/>
              <a:gd name="T73" fmla="*/ 1503559 h 1936751"/>
              <a:gd name="T74" fmla="*/ 1382734 w 2276475"/>
              <a:gd name="T75" fmla="*/ 1530890 h 1936751"/>
              <a:gd name="T76" fmla="*/ 1488975 w 2276475"/>
              <a:gd name="T77" fmla="*/ 1477289 h 1936751"/>
              <a:gd name="T78" fmla="*/ 1531737 w 2276475"/>
              <a:gd name="T79" fmla="*/ 1365845 h 1936751"/>
              <a:gd name="T80" fmla="*/ 1605841 w 2276475"/>
              <a:gd name="T81" fmla="*/ 1539381 h 1936751"/>
              <a:gd name="T82" fmla="*/ 1513146 w 2276475"/>
              <a:gd name="T83" fmla="*/ 1611821 h 1936751"/>
              <a:gd name="T84" fmla="*/ 101461 w 2276475"/>
              <a:gd name="T85" fmla="*/ 1605982 h 1936751"/>
              <a:gd name="T86" fmla="*/ 16468 w 2276475"/>
              <a:gd name="T87" fmla="*/ 1525317 h 1936751"/>
              <a:gd name="T88" fmla="*/ 5312 w 2276475"/>
              <a:gd name="T89" fmla="*/ 391226 h 1936751"/>
              <a:gd name="T90" fmla="*/ 73307 w 2276475"/>
              <a:gd name="T91" fmla="*/ 295170 h 1936751"/>
              <a:gd name="T92" fmla="*/ 1746529 w 2276475"/>
              <a:gd name="T93" fmla="*/ 88926 h 1936751"/>
              <a:gd name="T94" fmla="*/ 1805153 w 2276475"/>
              <a:gd name="T95" fmla="*/ 114614 h 1936751"/>
              <a:gd name="T96" fmla="*/ 1838312 w 2276475"/>
              <a:gd name="T97" fmla="*/ 176846 h 1936751"/>
              <a:gd name="T98" fmla="*/ 1821600 w 2276475"/>
              <a:gd name="T99" fmla="*/ 237490 h 1936751"/>
              <a:gd name="T100" fmla="*/ 1620792 w 2276475"/>
              <a:gd name="T101" fmla="*/ 421806 h 1936751"/>
              <a:gd name="T102" fmla="*/ 1543068 w 2276475"/>
              <a:gd name="T103" fmla="*/ 339447 h 1936751"/>
              <a:gd name="T104" fmla="*/ 1506460 w 2276475"/>
              <a:gd name="T105" fmla="*/ 289925 h 1936751"/>
              <a:gd name="T106" fmla="*/ 1716818 w 2276475"/>
              <a:gd name="T107" fmla="*/ 92634 h 1936751"/>
              <a:gd name="T108" fmla="*/ 1893521 w 2276475"/>
              <a:gd name="T109" fmla="*/ 35131 h 1936751"/>
              <a:gd name="T110" fmla="*/ 1889783 w 2276475"/>
              <a:gd name="T111" fmla="*/ 106078 h 1936751"/>
              <a:gd name="T112" fmla="*/ 1844400 w 2276475"/>
              <a:gd name="T113" fmla="*/ 105545 h 1936751"/>
              <a:gd name="T114" fmla="*/ 1793944 w 2276475"/>
              <a:gd name="T115" fmla="*/ 59669 h 1936751"/>
              <a:gd name="T116" fmla="*/ 1847069 w 2276475"/>
              <a:gd name="T117" fmla="*/ 16194 h 1936751"/>
              <a:gd name="T118" fmla="*/ 1697756 w 2276475"/>
              <a:gd name="T119" fmla="*/ 22017 h 1936751"/>
              <a:gd name="T120" fmla="*/ 1364698 w 2276475"/>
              <a:gd name="T121" fmla="*/ 383050 h 1936751"/>
              <a:gd name="T122" fmla="*/ 1317840 w 2276475"/>
              <a:gd name="T123" fmla="*/ 375887 h 1936751"/>
              <a:gd name="T124" fmla="*/ 1320237 w 2276475"/>
              <a:gd name="T125" fmla="*/ 329200 h 193675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76475" h="1936751">
                <a:moveTo>
                  <a:pt x="872202" y="1555750"/>
                </a:moveTo>
                <a:lnTo>
                  <a:pt x="879190" y="1555750"/>
                </a:lnTo>
                <a:lnTo>
                  <a:pt x="1397284" y="1555750"/>
                </a:lnTo>
                <a:lnTo>
                  <a:pt x="1404272" y="1555750"/>
                </a:lnTo>
                <a:lnTo>
                  <a:pt x="1410943" y="1557024"/>
                </a:lnTo>
                <a:lnTo>
                  <a:pt x="1417614" y="1557979"/>
                </a:lnTo>
                <a:lnTo>
                  <a:pt x="1423649" y="1560208"/>
                </a:lnTo>
                <a:lnTo>
                  <a:pt x="1430002" y="1562437"/>
                </a:lnTo>
                <a:lnTo>
                  <a:pt x="1435403" y="1565303"/>
                </a:lnTo>
                <a:lnTo>
                  <a:pt x="1440485" y="1568168"/>
                </a:lnTo>
                <a:lnTo>
                  <a:pt x="1445567" y="1571989"/>
                </a:lnTo>
                <a:lnTo>
                  <a:pt x="1450015" y="1576128"/>
                </a:lnTo>
                <a:lnTo>
                  <a:pt x="1453509" y="1580268"/>
                </a:lnTo>
                <a:lnTo>
                  <a:pt x="1457321" y="1584726"/>
                </a:lnTo>
                <a:lnTo>
                  <a:pt x="1460180" y="1589502"/>
                </a:lnTo>
                <a:lnTo>
                  <a:pt x="1462403" y="1594915"/>
                </a:lnTo>
                <a:lnTo>
                  <a:pt x="1463674" y="1600009"/>
                </a:lnTo>
                <a:lnTo>
                  <a:pt x="1464944" y="1605741"/>
                </a:lnTo>
                <a:lnTo>
                  <a:pt x="1465262" y="1611472"/>
                </a:lnTo>
                <a:lnTo>
                  <a:pt x="1464944" y="1617203"/>
                </a:lnTo>
                <a:lnTo>
                  <a:pt x="1463674" y="1622935"/>
                </a:lnTo>
                <a:lnTo>
                  <a:pt x="1462403" y="1628029"/>
                </a:lnTo>
                <a:lnTo>
                  <a:pt x="1460180" y="1633124"/>
                </a:lnTo>
                <a:lnTo>
                  <a:pt x="1457321" y="1638218"/>
                </a:lnTo>
                <a:lnTo>
                  <a:pt x="1453509" y="1642358"/>
                </a:lnTo>
                <a:lnTo>
                  <a:pt x="1450015" y="1646815"/>
                </a:lnTo>
                <a:lnTo>
                  <a:pt x="1445567" y="1650955"/>
                </a:lnTo>
                <a:lnTo>
                  <a:pt x="1440485" y="1654457"/>
                </a:lnTo>
                <a:lnTo>
                  <a:pt x="1435403" y="1657641"/>
                </a:lnTo>
                <a:lnTo>
                  <a:pt x="1430002" y="1660507"/>
                </a:lnTo>
                <a:lnTo>
                  <a:pt x="1423649" y="1662736"/>
                </a:lnTo>
                <a:lnTo>
                  <a:pt x="1417614" y="1664328"/>
                </a:lnTo>
                <a:lnTo>
                  <a:pt x="1410943" y="1665920"/>
                </a:lnTo>
                <a:lnTo>
                  <a:pt x="1404272" y="1666875"/>
                </a:lnTo>
                <a:lnTo>
                  <a:pt x="1397284" y="1666875"/>
                </a:lnTo>
                <a:lnTo>
                  <a:pt x="879190" y="1666875"/>
                </a:lnTo>
                <a:lnTo>
                  <a:pt x="872202" y="1666875"/>
                </a:lnTo>
                <a:lnTo>
                  <a:pt x="865531" y="1665920"/>
                </a:lnTo>
                <a:lnTo>
                  <a:pt x="858860" y="1664328"/>
                </a:lnTo>
                <a:lnTo>
                  <a:pt x="852507" y="1662736"/>
                </a:lnTo>
                <a:lnTo>
                  <a:pt x="846790" y="1660507"/>
                </a:lnTo>
                <a:lnTo>
                  <a:pt x="841389" y="1657641"/>
                </a:lnTo>
                <a:lnTo>
                  <a:pt x="835989" y="1654139"/>
                </a:lnTo>
                <a:lnTo>
                  <a:pt x="831224" y="1650955"/>
                </a:lnTo>
                <a:lnTo>
                  <a:pt x="826777" y="1646815"/>
                </a:lnTo>
                <a:lnTo>
                  <a:pt x="822648" y="1642358"/>
                </a:lnTo>
                <a:lnTo>
                  <a:pt x="819471" y="1637900"/>
                </a:lnTo>
                <a:lnTo>
                  <a:pt x="816612" y="1633124"/>
                </a:lnTo>
                <a:lnTo>
                  <a:pt x="814389" y="1628029"/>
                </a:lnTo>
                <a:lnTo>
                  <a:pt x="812483" y="1622935"/>
                </a:lnTo>
                <a:lnTo>
                  <a:pt x="811530" y="1617203"/>
                </a:lnTo>
                <a:lnTo>
                  <a:pt x="811212" y="1611472"/>
                </a:lnTo>
                <a:lnTo>
                  <a:pt x="811530" y="1605741"/>
                </a:lnTo>
                <a:lnTo>
                  <a:pt x="812483" y="1600009"/>
                </a:lnTo>
                <a:lnTo>
                  <a:pt x="814389" y="1594915"/>
                </a:lnTo>
                <a:lnTo>
                  <a:pt x="816612" y="1589820"/>
                </a:lnTo>
                <a:lnTo>
                  <a:pt x="819471" y="1584726"/>
                </a:lnTo>
                <a:lnTo>
                  <a:pt x="822648" y="1580268"/>
                </a:lnTo>
                <a:lnTo>
                  <a:pt x="826777" y="1576128"/>
                </a:lnTo>
                <a:lnTo>
                  <a:pt x="831224" y="1571989"/>
                </a:lnTo>
                <a:lnTo>
                  <a:pt x="835989" y="1568168"/>
                </a:lnTo>
                <a:lnTo>
                  <a:pt x="841389" y="1565303"/>
                </a:lnTo>
                <a:lnTo>
                  <a:pt x="846790" y="1562437"/>
                </a:lnTo>
                <a:lnTo>
                  <a:pt x="852507" y="1560208"/>
                </a:lnTo>
                <a:lnTo>
                  <a:pt x="858860" y="1558298"/>
                </a:lnTo>
                <a:lnTo>
                  <a:pt x="865531" y="1557024"/>
                </a:lnTo>
                <a:lnTo>
                  <a:pt x="872202" y="1555750"/>
                </a:lnTo>
                <a:close/>
                <a:moveTo>
                  <a:pt x="984211" y="1325563"/>
                </a:moveTo>
                <a:lnTo>
                  <a:pt x="1292263" y="1325563"/>
                </a:lnTo>
                <a:lnTo>
                  <a:pt x="1297339" y="1325880"/>
                </a:lnTo>
                <a:lnTo>
                  <a:pt x="1302415" y="1326513"/>
                </a:lnTo>
                <a:lnTo>
                  <a:pt x="1307174" y="1327779"/>
                </a:lnTo>
                <a:lnTo>
                  <a:pt x="1311615" y="1329361"/>
                </a:lnTo>
                <a:lnTo>
                  <a:pt x="1315740" y="1331260"/>
                </a:lnTo>
                <a:lnTo>
                  <a:pt x="1319864" y="1333792"/>
                </a:lnTo>
                <a:lnTo>
                  <a:pt x="1323671" y="1336640"/>
                </a:lnTo>
                <a:lnTo>
                  <a:pt x="1327161" y="1340121"/>
                </a:lnTo>
                <a:lnTo>
                  <a:pt x="1330333" y="1343286"/>
                </a:lnTo>
                <a:lnTo>
                  <a:pt x="1332871" y="1347400"/>
                </a:lnTo>
                <a:lnTo>
                  <a:pt x="1335409" y="1351198"/>
                </a:lnTo>
                <a:lnTo>
                  <a:pt x="1337630" y="1355629"/>
                </a:lnTo>
                <a:lnTo>
                  <a:pt x="1339216" y="1360059"/>
                </a:lnTo>
                <a:lnTo>
                  <a:pt x="1340485" y="1364807"/>
                </a:lnTo>
                <a:lnTo>
                  <a:pt x="1341437" y="1369870"/>
                </a:lnTo>
                <a:lnTo>
                  <a:pt x="1341437" y="1374934"/>
                </a:lnTo>
                <a:lnTo>
                  <a:pt x="1341437" y="1379681"/>
                </a:lnTo>
                <a:lnTo>
                  <a:pt x="1340485" y="1384745"/>
                </a:lnTo>
                <a:lnTo>
                  <a:pt x="1339216" y="1389492"/>
                </a:lnTo>
                <a:lnTo>
                  <a:pt x="1337630" y="1393923"/>
                </a:lnTo>
                <a:lnTo>
                  <a:pt x="1335409" y="1398037"/>
                </a:lnTo>
                <a:lnTo>
                  <a:pt x="1332871" y="1402151"/>
                </a:lnTo>
                <a:lnTo>
                  <a:pt x="1330016" y="1405632"/>
                </a:lnTo>
                <a:lnTo>
                  <a:pt x="1327161" y="1409430"/>
                </a:lnTo>
                <a:lnTo>
                  <a:pt x="1323671" y="1412595"/>
                </a:lnTo>
                <a:lnTo>
                  <a:pt x="1319864" y="1415443"/>
                </a:lnTo>
                <a:lnTo>
                  <a:pt x="1315740" y="1417659"/>
                </a:lnTo>
                <a:lnTo>
                  <a:pt x="1311615" y="1419874"/>
                </a:lnTo>
                <a:lnTo>
                  <a:pt x="1306857" y="1421773"/>
                </a:lnTo>
                <a:lnTo>
                  <a:pt x="1302415" y="1422722"/>
                </a:lnTo>
                <a:lnTo>
                  <a:pt x="1297339" y="1423672"/>
                </a:lnTo>
                <a:lnTo>
                  <a:pt x="1292263" y="1423988"/>
                </a:lnTo>
                <a:lnTo>
                  <a:pt x="984211" y="1423988"/>
                </a:lnTo>
                <a:lnTo>
                  <a:pt x="979453" y="1423672"/>
                </a:lnTo>
                <a:lnTo>
                  <a:pt x="974377" y="1422722"/>
                </a:lnTo>
                <a:lnTo>
                  <a:pt x="969618" y="1421773"/>
                </a:lnTo>
                <a:lnTo>
                  <a:pt x="965176" y="1419874"/>
                </a:lnTo>
                <a:lnTo>
                  <a:pt x="960735" y="1417659"/>
                </a:lnTo>
                <a:lnTo>
                  <a:pt x="956928" y="1415443"/>
                </a:lnTo>
                <a:lnTo>
                  <a:pt x="952803" y="1412595"/>
                </a:lnTo>
                <a:lnTo>
                  <a:pt x="949631" y="1409430"/>
                </a:lnTo>
                <a:lnTo>
                  <a:pt x="946141" y="1405632"/>
                </a:lnTo>
                <a:lnTo>
                  <a:pt x="943286" y="1402151"/>
                </a:lnTo>
                <a:lnTo>
                  <a:pt x="941065" y="1398037"/>
                </a:lnTo>
                <a:lnTo>
                  <a:pt x="938844" y="1393923"/>
                </a:lnTo>
                <a:lnTo>
                  <a:pt x="937258" y="1389492"/>
                </a:lnTo>
                <a:lnTo>
                  <a:pt x="935989" y="1384745"/>
                </a:lnTo>
                <a:lnTo>
                  <a:pt x="935355" y="1379681"/>
                </a:lnTo>
                <a:lnTo>
                  <a:pt x="935037" y="1374934"/>
                </a:lnTo>
                <a:lnTo>
                  <a:pt x="935355" y="1369870"/>
                </a:lnTo>
                <a:lnTo>
                  <a:pt x="935989" y="1364807"/>
                </a:lnTo>
                <a:lnTo>
                  <a:pt x="937258" y="1360059"/>
                </a:lnTo>
                <a:lnTo>
                  <a:pt x="938844" y="1355629"/>
                </a:lnTo>
                <a:lnTo>
                  <a:pt x="940748" y="1351198"/>
                </a:lnTo>
                <a:lnTo>
                  <a:pt x="943286" y="1347400"/>
                </a:lnTo>
                <a:lnTo>
                  <a:pt x="946141" y="1343286"/>
                </a:lnTo>
                <a:lnTo>
                  <a:pt x="949631" y="1340121"/>
                </a:lnTo>
                <a:lnTo>
                  <a:pt x="952803" y="1336640"/>
                </a:lnTo>
                <a:lnTo>
                  <a:pt x="956928" y="1333792"/>
                </a:lnTo>
                <a:lnTo>
                  <a:pt x="960735" y="1331260"/>
                </a:lnTo>
                <a:lnTo>
                  <a:pt x="965176" y="1329361"/>
                </a:lnTo>
                <a:lnTo>
                  <a:pt x="969618" y="1327779"/>
                </a:lnTo>
                <a:lnTo>
                  <a:pt x="974377" y="1326513"/>
                </a:lnTo>
                <a:lnTo>
                  <a:pt x="979453" y="1325880"/>
                </a:lnTo>
                <a:lnTo>
                  <a:pt x="984211" y="1325563"/>
                </a:lnTo>
                <a:close/>
                <a:moveTo>
                  <a:pt x="369286" y="1074738"/>
                </a:moveTo>
                <a:lnTo>
                  <a:pt x="887697" y="1074738"/>
                </a:lnTo>
                <a:lnTo>
                  <a:pt x="894368" y="1075056"/>
                </a:lnTo>
                <a:lnTo>
                  <a:pt x="901356" y="1076008"/>
                </a:lnTo>
                <a:lnTo>
                  <a:pt x="908027" y="1077278"/>
                </a:lnTo>
                <a:lnTo>
                  <a:pt x="914063" y="1079183"/>
                </a:lnTo>
                <a:lnTo>
                  <a:pt x="920098" y="1081406"/>
                </a:lnTo>
                <a:lnTo>
                  <a:pt x="925816" y="1084263"/>
                </a:lnTo>
                <a:lnTo>
                  <a:pt x="930898" y="1087438"/>
                </a:lnTo>
                <a:lnTo>
                  <a:pt x="935663" y="1090931"/>
                </a:lnTo>
                <a:lnTo>
                  <a:pt x="940110" y="1094741"/>
                </a:lnTo>
                <a:lnTo>
                  <a:pt x="944240" y="1099186"/>
                </a:lnTo>
                <a:lnTo>
                  <a:pt x="947416" y="1103948"/>
                </a:lnTo>
                <a:lnTo>
                  <a:pt x="950275" y="1108711"/>
                </a:lnTo>
                <a:lnTo>
                  <a:pt x="952499" y="1113791"/>
                </a:lnTo>
                <a:lnTo>
                  <a:pt x="954405" y="1118871"/>
                </a:lnTo>
                <a:lnTo>
                  <a:pt x="955358" y="1124903"/>
                </a:lnTo>
                <a:lnTo>
                  <a:pt x="955675" y="1130301"/>
                </a:lnTo>
                <a:lnTo>
                  <a:pt x="955358" y="1136016"/>
                </a:lnTo>
                <a:lnTo>
                  <a:pt x="954405" y="1141413"/>
                </a:lnTo>
                <a:lnTo>
                  <a:pt x="952499" y="1147128"/>
                </a:lnTo>
                <a:lnTo>
                  <a:pt x="950275" y="1152208"/>
                </a:lnTo>
                <a:lnTo>
                  <a:pt x="947416" y="1156971"/>
                </a:lnTo>
                <a:lnTo>
                  <a:pt x="944240" y="1161098"/>
                </a:lnTo>
                <a:lnTo>
                  <a:pt x="940110" y="1165543"/>
                </a:lnTo>
                <a:lnTo>
                  <a:pt x="935663" y="1169671"/>
                </a:lnTo>
                <a:lnTo>
                  <a:pt x="930898" y="1173163"/>
                </a:lnTo>
                <a:lnTo>
                  <a:pt x="925816" y="1176656"/>
                </a:lnTo>
                <a:lnTo>
                  <a:pt x="920098" y="1179196"/>
                </a:lnTo>
                <a:lnTo>
                  <a:pt x="914063" y="1181736"/>
                </a:lnTo>
                <a:lnTo>
                  <a:pt x="908027" y="1183323"/>
                </a:lnTo>
                <a:lnTo>
                  <a:pt x="901356" y="1184593"/>
                </a:lnTo>
                <a:lnTo>
                  <a:pt x="894368" y="1185546"/>
                </a:lnTo>
                <a:lnTo>
                  <a:pt x="887697" y="1185863"/>
                </a:lnTo>
                <a:lnTo>
                  <a:pt x="369286" y="1185863"/>
                </a:lnTo>
                <a:lnTo>
                  <a:pt x="362615" y="1185546"/>
                </a:lnTo>
                <a:lnTo>
                  <a:pt x="355944" y="1184593"/>
                </a:lnTo>
                <a:lnTo>
                  <a:pt x="349273" y="1183323"/>
                </a:lnTo>
                <a:lnTo>
                  <a:pt x="343238" y="1181736"/>
                </a:lnTo>
                <a:lnTo>
                  <a:pt x="337203" y="1179196"/>
                </a:lnTo>
                <a:lnTo>
                  <a:pt x="331485" y="1176656"/>
                </a:lnTo>
                <a:lnTo>
                  <a:pt x="326402" y="1173163"/>
                </a:lnTo>
                <a:lnTo>
                  <a:pt x="321637" y="1169671"/>
                </a:lnTo>
                <a:lnTo>
                  <a:pt x="317190" y="1165543"/>
                </a:lnTo>
                <a:lnTo>
                  <a:pt x="313378" y="1161098"/>
                </a:lnTo>
                <a:lnTo>
                  <a:pt x="309884" y="1156971"/>
                </a:lnTo>
                <a:lnTo>
                  <a:pt x="307025" y="1152208"/>
                </a:lnTo>
                <a:lnTo>
                  <a:pt x="304802" y="1147128"/>
                </a:lnTo>
                <a:lnTo>
                  <a:pt x="302896" y="1141413"/>
                </a:lnTo>
                <a:lnTo>
                  <a:pt x="301943" y="1136016"/>
                </a:lnTo>
                <a:lnTo>
                  <a:pt x="301625" y="1130301"/>
                </a:lnTo>
                <a:lnTo>
                  <a:pt x="301943" y="1124903"/>
                </a:lnTo>
                <a:lnTo>
                  <a:pt x="302896" y="1119188"/>
                </a:lnTo>
                <a:lnTo>
                  <a:pt x="304802" y="1113791"/>
                </a:lnTo>
                <a:lnTo>
                  <a:pt x="307025" y="1108711"/>
                </a:lnTo>
                <a:lnTo>
                  <a:pt x="309884" y="1103948"/>
                </a:lnTo>
                <a:lnTo>
                  <a:pt x="313378" y="1099186"/>
                </a:lnTo>
                <a:lnTo>
                  <a:pt x="317190" y="1094741"/>
                </a:lnTo>
                <a:lnTo>
                  <a:pt x="321637" y="1091248"/>
                </a:lnTo>
                <a:lnTo>
                  <a:pt x="326402" y="1087438"/>
                </a:lnTo>
                <a:lnTo>
                  <a:pt x="331485" y="1084263"/>
                </a:lnTo>
                <a:lnTo>
                  <a:pt x="337203" y="1081406"/>
                </a:lnTo>
                <a:lnTo>
                  <a:pt x="343238" y="1079183"/>
                </a:lnTo>
                <a:lnTo>
                  <a:pt x="349273" y="1077278"/>
                </a:lnTo>
                <a:lnTo>
                  <a:pt x="355944" y="1076008"/>
                </a:lnTo>
                <a:lnTo>
                  <a:pt x="362615" y="1075056"/>
                </a:lnTo>
                <a:lnTo>
                  <a:pt x="369286" y="1074738"/>
                </a:lnTo>
                <a:close/>
                <a:moveTo>
                  <a:pt x="1261435" y="965200"/>
                </a:moveTo>
                <a:lnTo>
                  <a:pt x="1264624" y="965200"/>
                </a:lnTo>
                <a:lnTo>
                  <a:pt x="1267814" y="965200"/>
                </a:lnTo>
                <a:lnTo>
                  <a:pt x="1271322" y="965838"/>
                </a:lnTo>
                <a:lnTo>
                  <a:pt x="1275149" y="967114"/>
                </a:lnTo>
                <a:lnTo>
                  <a:pt x="1278977" y="968390"/>
                </a:lnTo>
                <a:lnTo>
                  <a:pt x="1282804" y="969984"/>
                </a:lnTo>
                <a:lnTo>
                  <a:pt x="1290777" y="973811"/>
                </a:lnTo>
                <a:lnTo>
                  <a:pt x="1298113" y="978277"/>
                </a:lnTo>
                <a:lnTo>
                  <a:pt x="1304491" y="982742"/>
                </a:lnTo>
                <a:lnTo>
                  <a:pt x="1308637" y="986250"/>
                </a:lnTo>
                <a:lnTo>
                  <a:pt x="1312784" y="990715"/>
                </a:lnTo>
                <a:lnTo>
                  <a:pt x="1317249" y="997094"/>
                </a:lnTo>
                <a:lnTo>
                  <a:pt x="1321395" y="1004429"/>
                </a:lnTo>
                <a:lnTo>
                  <a:pt x="1325222" y="1012403"/>
                </a:lnTo>
                <a:lnTo>
                  <a:pt x="1326817" y="1016549"/>
                </a:lnTo>
                <a:lnTo>
                  <a:pt x="1328092" y="1020057"/>
                </a:lnTo>
                <a:lnTo>
                  <a:pt x="1329368" y="1024203"/>
                </a:lnTo>
                <a:lnTo>
                  <a:pt x="1330006" y="1027711"/>
                </a:lnTo>
                <a:lnTo>
                  <a:pt x="1330325" y="1030901"/>
                </a:lnTo>
                <a:lnTo>
                  <a:pt x="1330006" y="1034090"/>
                </a:lnTo>
                <a:lnTo>
                  <a:pt x="1329368" y="1036004"/>
                </a:lnTo>
                <a:lnTo>
                  <a:pt x="1327774" y="1038236"/>
                </a:lnTo>
                <a:lnTo>
                  <a:pt x="1228904" y="1099472"/>
                </a:lnTo>
                <a:lnTo>
                  <a:pt x="1226990" y="1101066"/>
                </a:lnTo>
                <a:lnTo>
                  <a:pt x="1225396" y="1102342"/>
                </a:lnTo>
                <a:lnTo>
                  <a:pt x="1223163" y="1103618"/>
                </a:lnTo>
                <a:lnTo>
                  <a:pt x="1220930" y="1104575"/>
                </a:lnTo>
                <a:lnTo>
                  <a:pt x="1219017" y="1105213"/>
                </a:lnTo>
                <a:lnTo>
                  <a:pt x="1216784" y="1105850"/>
                </a:lnTo>
                <a:lnTo>
                  <a:pt x="1212000" y="1106488"/>
                </a:lnTo>
                <a:lnTo>
                  <a:pt x="1207854" y="1105850"/>
                </a:lnTo>
                <a:lnTo>
                  <a:pt x="1205622" y="1105213"/>
                </a:lnTo>
                <a:lnTo>
                  <a:pt x="1203389" y="1104575"/>
                </a:lnTo>
                <a:lnTo>
                  <a:pt x="1201475" y="1103618"/>
                </a:lnTo>
                <a:lnTo>
                  <a:pt x="1199243" y="1102342"/>
                </a:lnTo>
                <a:lnTo>
                  <a:pt x="1197329" y="1101066"/>
                </a:lnTo>
                <a:lnTo>
                  <a:pt x="1195735" y="1099472"/>
                </a:lnTo>
                <a:lnTo>
                  <a:pt x="1194140" y="1097558"/>
                </a:lnTo>
                <a:lnTo>
                  <a:pt x="1192864" y="1095963"/>
                </a:lnTo>
                <a:lnTo>
                  <a:pt x="1191588" y="1093731"/>
                </a:lnTo>
                <a:lnTo>
                  <a:pt x="1190632" y="1091817"/>
                </a:lnTo>
                <a:lnTo>
                  <a:pt x="1189356" y="1087352"/>
                </a:lnTo>
                <a:lnTo>
                  <a:pt x="1189037" y="1082887"/>
                </a:lnTo>
                <a:lnTo>
                  <a:pt x="1189356" y="1078741"/>
                </a:lnTo>
                <a:lnTo>
                  <a:pt x="1190632" y="1074276"/>
                </a:lnTo>
                <a:lnTo>
                  <a:pt x="1191588" y="1072043"/>
                </a:lnTo>
                <a:lnTo>
                  <a:pt x="1192864" y="1070130"/>
                </a:lnTo>
                <a:lnTo>
                  <a:pt x="1194140" y="1068535"/>
                </a:lnTo>
                <a:lnTo>
                  <a:pt x="1195735" y="1066621"/>
                </a:lnTo>
                <a:lnTo>
                  <a:pt x="1257289" y="967433"/>
                </a:lnTo>
                <a:lnTo>
                  <a:pt x="1258884" y="965838"/>
                </a:lnTo>
                <a:lnTo>
                  <a:pt x="1261435" y="965200"/>
                </a:lnTo>
                <a:close/>
                <a:moveTo>
                  <a:pt x="346041" y="844550"/>
                </a:moveTo>
                <a:lnTo>
                  <a:pt x="350799" y="844550"/>
                </a:lnTo>
                <a:lnTo>
                  <a:pt x="658851" y="844550"/>
                </a:lnTo>
                <a:lnTo>
                  <a:pt x="663927" y="844550"/>
                </a:lnTo>
                <a:lnTo>
                  <a:pt x="669003" y="845185"/>
                </a:lnTo>
                <a:lnTo>
                  <a:pt x="673762" y="846773"/>
                </a:lnTo>
                <a:lnTo>
                  <a:pt x="678204" y="848043"/>
                </a:lnTo>
                <a:lnTo>
                  <a:pt x="682645" y="850265"/>
                </a:lnTo>
                <a:lnTo>
                  <a:pt x="686452" y="852805"/>
                </a:lnTo>
                <a:lnTo>
                  <a:pt x="690259" y="855345"/>
                </a:lnTo>
                <a:lnTo>
                  <a:pt x="693749" y="858838"/>
                </a:lnTo>
                <a:lnTo>
                  <a:pt x="697239" y="862330"/>
                </a:lnTo>
                <a:lnTo>
                  <a:pt x="699777" y="865823"/>
                </a:lnTo>
                <a:lnTo>
                  <a:pt x="702315" y="869950"/>
                </a:lnTo>
                <a:lnTo>
                  <a:pt x="704218" y="874395"/>
                </a:lnTo>
                <a:lnTo>
                  <a:pt x="705804" y="879158"/>
                </a:lnTo>
                <a:lnTo>
                  <a:pt x="707391" y="883920"/>
                </a:lnTo>
                <a:lnTo>
                  <a:pt x="708025" y="888683"/>
                </a:lnTo>
                <a:lnTo>
                  <a:pt x="708025" y="893763"/>
                </a:lnTo>
                <a:lnTo>
                  <a:pt x="708025" y="898843"/>
                </a:lnTo>
                <a:lnTo>
                  <a:pt x="707391" y="903605"/>
                </a:lnTo>
                <a:lnTo>
                  <a:pt x="705804" y="908368"/>
                </a:lnTo>
                <a:lnTo>
                  <a:pt x="704218" y="912495"/>
                </a:lnTo>
                <a:lnTo>
                  <a:pt x="702315" y="916940"/>
                </a:lnTo>
                <a:lnTo>
                  <a:pt x="699777" y="921068"/>
                </a:lnTo>
                <a:lnTo>
                  <a:pt x="697239" y="924878"/>
                </a:lnTo>
                <a:lnTo>
                  <a:pt x="693749" y="928370"/>
                </a:lnTo>
                <a:lnTo>
                  <a:pt x="690259" y="931545"/>
                </a:lnTo>
                <a:lnTo>
                  <a:pt x="686452" y="934403"/>
                </a:lnTo>
                <a:lnTo>
                  <a:pt x="682645" y="936943"/>
                </a:lnTo>
                <a:lnTo>
                  <a:pt x="678204" y="938848"/>
                </a:lnTo>
                <a:lnTo>
                  <a:pt x="673762" y="940753"/>
                </a:lnTo>
                <a:lnTo>
                  <a:pt x="669003" y="941705"/>
                </a:lnTo>
                <a:lnTo>
                  <a:pt x="663927" y="942658"/>
                </a:lnTo>
                <a:lnTo>
                  <a:pt x="658851" y="942975"/>
                </a:lnTo>
                <a:lnTo>
                  <a:pt x="350799" y="942975"/>
                </a:lnTo>
                <a:lnTo>
                  <a:pt x="346041" y="942658"/>
                </a:lnTo>
                <a:lnTo>
                  <a:pt x="340965" y="941705"/>
                </a:lnTo>
                <a:lnTo>
                  <a:pt x="336206" y="940753"/>
                </a:lnTo>
                <a:lnTo>
                  <a:pt x="331764" y="938848"/>
                </a:lnTo>
                <a:lnTo>
                  <a:pt x="327323" y="936943"/>
                </a:lnTo>
                <a:lnTo>
                  <a:pt x="323516" y="934403"/>
                </a:lnTo>
                <a:lnTo>
                  <a:pt x="319391" y="931545"/>
                </a:lnTo>
                <a:lnTo>
                  <a:pt x="316219" y="928370"/>
                </a:lnTo>
                <a:lnTo>
                  <a:pt x="312729" y="924878"/>
                </a:lnTo>
                <a:lnTo>
                  <a:pt x="309874" y="921068"/>
                </a:lnTo>
                <a:lnTo>
                  <a:pt x="307653" y="916940"/>
                </a:lnTo>
                <a:lnTo>
                  <a:pt x="305432" y="912495"/>
                </a:lnTo>
                <a:lnTo>
                  <a:pt x="303846" y="908368"/>
                </a:lnTo>
                <a:lnTo>
                  <a:pt x="302577" y="903605"/>
                </a:lnTo>
                <a:lnTo>
                  <a:pt x="301943" y="898843"/>
                </a:lnTo>
                <a:lnTo>
                  <a:pt x="301625" y="893763"/>
                </a:lnTo>
                <a:lnTo>
                  <a:pt x="301943" y="888683"/>
                </a:lnTo>
                <a:lnTo>
                  <a:pt x="302577" y="883920"/>
                </a:lnTo>
                <a:lnTo>
                  <a:pt x="303846" y="879158"/>
                </a:lnTo>
                <a:lnTo>
                  <a:pt x="305432" y="874395"/>
                </a:lnTo>
                <a:lnTo>
                  <a:pt x="307336" y="869950"/>
                </a:lnTo>
                <a:lnTo>
                  <a:pt x="309874" y="865823"/>
                </a:lnTo>
                <a:lnTo>
                  <a:pt x="312729" y="862330"/>
                </a:lnTo>
                <a:lnTo>
                  <a:pt x="316219" y="858838"/>
                </a:lnTo>
                <a:lnTo>
                  <a:pt x="319391" y="855345"/>
                </a:lnTo>
                <a:lnTo>
                  <a:pt x="323516" y="852805"/>
                </a:lnTo>
                <a:lnTo>
                  <a:pt x="327323" y="850265"/>
                </a:lnTo>
                <a:lnTo>
                  <a:pt x="331764" y="848043"/>
                </a:lnTo>
                <a:lnTo>
                  <a:pt x="336206" y="846773"/>
                </a:lnTo>
                <a:lnTo>
                  <a:pt x="340965" y="845185"/>
                </a:lnTo>
                <a:lnTo>
                  <a:pt x="346041" y="844550"/>
                </a:lnTo>
                <a:close/>
                <a:moveTo>
                  <a:pt x="344144" y="590550"/>
                </a:moveTo>
                <a:lnTo>
                  <a:pt x="960782" y="590550"/>
                </a:lnTo>
                <a:lnTo>
                  <a:pt x="966812" y="591185"/>
                </a:lnTo>
                <a:lnTo>
                  <a:pt x="973159" y="592138"/>
                </a:lnTo>
                <a:lnTo>
                  <a:pt x="978871" y="593725"/>
                </a:lnTo>
                <a:lnTo>
                  <a:pt x="984584" y="595630"/>
                </a:lnTo>
                <a:lnTo>
                  <a:pt x="990296" y="598488"/>
                </a:lnTo>
                <a:lnTo>
                  <a:pt x="995374" y="601345"/>
                </a:lnTo>
                <a:lnTo>
                  <a:pt x="1000135" y="604838"/>
                </a:lnTo>
                <a:lnTo>
                  <a:pt x="1004260" y="608965"/>
                </a:lnTo>
                <a:lnTo>
                  <a:pt x="1008386" y="613410"/>
                </a:lnTo>
                <a:lnTo>
                  <a:pt x="1011560" y="617855"/>
                </a:lnTo>
                <a:lnTo>
                  <a:pt x="1015051" y="623253"/>
                </a:lnTo>
                <a:lnTo>
                  <a:pt x="1017590" y="628650"/>
                </a:lnTo>
                <a:lnTo>
                  <a:pt x="1019811" y="634048"/>
                </a:lnTo>
                <a:lnTo>
                  <a:pt x="1021081" y="639763"/>
                </a:lnTo>
                <a:lnTo>
                  <a:pt x="1021715" y="646113"/>
                </a:lnTo>
                <a:lnTo>
                  <a:pt x="1022350" y="652145"/>
                </a:lnTo>
                <a:lnTo>
                  <a:pt x="1021715" y="658813"/>
                </a:lnTo>
                <a:lnTo>
                  <a:pt x="1021081" y="664528"/>
                </a:lnTo>
                <a:lnTo>
                  <a:pt x="1019811" y="670878"/>
                </a:lnTo>
                <a:lnTo>
                  <a:pt x="1017590" y="676275"/>
                </a:lnTo>
                <a:lnTo>
                  <a:pt x="1015051" y="681673"/>
                </a:lnTo>
                <a:lnTo>
                  <a:pt x="1011560" y="686753"/>
                </a:lnTo>
                <a:lnTo>
                  <a:pt x="1008386" y="691515"/>
                </a:lnTo>
                <a:lnTo>
                  <a:pt x="1004260" y="695960"/>
                </a:lnTo>
                <a:lnTo>
                  <a:pt x="1000135" y="700088"/>
                </a:lnTo>
                <a:lnTo>
                  <a:pt x="995374" y="703580"/>
                </a:lnTo>
                <a:lnTo>
                  <a:pt x="990296" y="706438"/>
                </a:lnTo>
                <a:lnTo>
                  <a:pt x="984584" y="708978"/>
                </a:lnTo>
                <a:lnTo>
                  <a:pt x="978871" y="711200"/>
                </a:lnTo>
                <a:lnTo>
                  <a:pt x="973159" y="712788"/>
                </a:lnTo>
                <a:lnTo>
                  <a:pt x="966812" y="713740"/>
                </a:lnTo>
                <a:lnTo>
                  <a:pt x="960782" y="714375"/>
                </a:lnTo>
                <a:lnTo>
                  <a:pt x="344144" y="714375"/>
                </a:lnTo>
                <a:lnTo>
                  <a:pt x="338114" y="713740"/>
                </a:lnTo>
                <a:lnTo>
                  <a:pt x="331767" y="712788"/>
                </a:lnTo>
                <a:lnTo>
                  <a:pt x="326054" y="711200"/>
                </a:lnTo>
                <a:lnTo>
                  <a:pt x="320342" y="708978"/>
                </a:lnTo>
                <a:lnTo>
                  <a:pt x="314946" y="706438"/>
                </a:lnTo>
                <a:lnTo>
                  <a:pt x="309869" y="703580"/>
                </a:lnTo>
                <a:lnTo>
                  <a:pt x="305108" y="700088"/>
                </a:lnTo>
                <a:lnTo>
                  <a:pt x="300982" y="695960"/>
                </a:lnTo>
                <a:lnTo>
                  <a:pt x="296857" y="691515"/>
                </a:lnTo>
                <a:lnTo>
                  <a:pt x="293366" y="686753"/>
                </a:lnTo>
                <a:lnTo>
                  <a:pt x="290192" y="681673"/>
                </a:lnTo>
                <a:lnTo>
                  <a:pt x="287653" y="676275"/>
                </a:lnTo>
                <a:lnTo>
                  <a:pt x="285432" y="670878"/>
                </a:lnTo>
                <a:lnTo>
                  <a:pt x="284162" y="664528"/>
                </a:lnTo>
                <a:lnTo>
                  <a:pt x="282893" y="658813"/>
                </a:lnTo>
                <a:lnTo>
                  <a:pt x="282575" y="652145"/>
                </a:lnTo>
                <a:lnTo>
                  <a:pt x="282893" y="646113"/>
                </a:lnTo>
                <a:lnTo>
                  <a:pt x="284162" y="639763"/>
                </a:lnTo>
                <a:lnTo>
                  <a:pt x="285432" y="634048"/>
                </a:lnTo>
                <a:lnTo>
                  <a:pt x="287653" y="628650"/>
                </a:lnTo>
                <a:lnTo>
                  <a:pt x="290192" y="623253"/>
                </a:lnTo>
                <a:lnTo>
                  <a:pt x="293366" y="617855"/>
                </a:lnTo>
                <a:lnTo>
                  <a:pt x="296857" y="613410"/>
                </a:lnTo>
                <a:lnTo>
                  <a:pt x="300982" y="608965"/>
                </a:lnTo>
                <a:lnTo>
                  <a:pt x="305108" y="604838"/>
                </a:lnTo>
                <a:lnTo>
                  <a:pt x="309869" y="601345"/>
                </a:lnTo>
                <a:lnTo>
                  <a:pt x="314946" y="598488"/>
                </a:lnTo>
                <a:lnTo>
                  <a:pt x="320342" y="595630"/>
                </a:lnTo>
                <a:lnTo>
                  <a:pt x="326054" y="593725"/>
                </a:lnTo>
                <a:lnTo>
                  <a:pt x="331767" y="592138"/>
                </a:lnTo>
                <a:lnTo>
                  <a:pt x="338114" y="591185"/>
                </a:lnTo>
                <a:lnTo>
                  <a:pt x="344144" y="590550"/>
                </a:lnTo>
                <a:close/>
                <a:moveTo>
                  <a:pt x="1750865" y="411163"/>
                </a:moveTo>
                <a:lnTo>
                  <a:pt x="1754043" y="411481"/>
                </a:lnTo>
                <a:lnTo>
                  <a:pt x="1757540" y="411798"/>
                </a:lnTo>
                <a:lnTo>
                  <a:pt x="1760718" y="413068"/>
                </a:lnTo>
                <a:lnTo>
                  <a:pt x="1764214" y="414021"/>
                </a:lnTo>
                <a:lnTo>
                  <a:pt x="1767710" y="414973"/>
                </a:lnTo>
                <a:lnTo>
                  <a:pt x="1770889" y="416878"/>
                </a:lnTo>
                <a:lnTo>
                  <a:pt x="1777563" y="421006"/>
                </a:lnTo>
                <a:lnTo>
                  <a:pt x="1784555" y="425768"/>
                </a:lnTo>
                <a:lnTo>
                  <a:pt x="1790912" y="431166"/>
                </a:lnTo>
                <a:lnTo>
                  <a:pt x="1797904" y="437198"/>
                </a:lnTo>
                <a:lnTo>
                  <a:pt x="1812207" y="451486"/>
                </a:lnTo>
                <a:lnTo>
                  <a:pt x="1827145" y="466408"/>
                </a:lnTo>
                <a:lnTo>
                  <a:pt x="1836680" y="476251"/>
                </a:lnTo>
                <a:lnTo>
                  <a:pt x="1851935" y="491173"/>
                </a:lnTo>
                <a:lnTo>
                  <a:pt x="1865920" y="505461"/>
                </a:lnTo>
                <a:lnTo>
                  <a:pt x="1872277" y="512446"/>
                </a:lnTo>
                <a:lnTo>
                  <a:pt x="1877680" y="519431"/>
                </a:lnTo>
                <a:lnTo>
                  <a:pt x="1882447" y="525781"/>
                </a:lnTo>
                <a:lnTo>
                  <a:pt x="1886579" y="532766"/>
                </a:lnTo>
                <a:lnTo>
                  <a:pt x="1888486" y="536258"/>
                </a:lnTo>
                <a:lnTo>
                  <a:pt x="1889439" y="539433"/>
                </a:lnTo>
                <a:lnTo>
                  <a:pt x="1891029" y="542608"/>
                </a:lnTo>
                <a:lnTo>
                  <a:pt x="1891664" y="546101"/>
                </a:lnTo>
                <a:lnTo>
                  <a:pt x="1891982" y="549593"/>
                </a:lnTo>
                <a:lnTo>
                  <a:pt x="1892300" y="552768"/>
                </a:lnTo>
                <a:lnTo>
                  <a:pt x="1892300" y="556261"/>
                </a:lnTo>
                <a:lnTo>
                  <a:pt x="1891664" y="559753"/>
                </a:lnTo>
                <a:lnTo>
                  <a:pt x="1891029" y="562928"/>
                </a:lnTo>
                <a:lnTo>
                  <a:pt x="1889757" y="566738"/>
                </a:lnTo>
                <a:lnTo>
                  <a:pt x="1888486" y="570231"/>
                </a:lnTo>
                <a:lnTo>
                  <a:pt x="1886261" y="574041"/>
                </a:lnTo>
                <a:lnTo>
                  <a:pt x="1884036" y="577533"/>
                </a:lnTo>
                <a:lnTo>
                  <a:pt x="1881176" y="581343"/>
                </a:lnTo>
                <a:lnTo>
                  <a:pt x="1877680" y="585153"/>
                </a:lnTo>
                <a:lnTo>
                  <a:pt x="1874184" y="588963"/>
                </a:lnTo>
                <a:lnTo>
                  <a:pt x="1476895" y="985838"/>
                </a:lnTo>
                <a:lnTo>
                  <a:pt x="1472763" y="989966"/>
                </a:lnTo>
                <a:lnTo>
                  <a:pt x="1468313" y="993458"/>
                </a:lnTo>
                <a:lnTo>
                  <a:pt x="1464182" y="996633"/>
                </a:lnTo>
                <a:lnTo>
                  <a:pt x="1459732" y="999808"/>
                </a:lnTo>
                <a:lnTo>
                  <a:pt x="1455282" y="1002348"/>
                </a:lnTo>
                <a:lnTo>
                  <a:pt x="1450515" y="1004888"/>
                </a:lnTo>
                <a:lnTo>
                  <a:pt x="1446065" y="1007111"/>
                </a:lnTo>
                <a:lnTo>
                  <a:pt x="1440980" y="1009016"/>
                </a:lnTo>
                <a:lnTo>
                  <a:pt x="1436212" y="1010921"/>
                </a:lnTo>
                <a:lnTo>
                  <a:pt x="1431445" y="1012826"/>
                </a:lnTo>
                <a:lnTo>
                  <a:pt x="1426360" y="1013778"/>
                </a:lnTo>
                <a:lnTo>
                  <a:pt x="1421274" y="1015366"/>
                </a:lnTo>
                <a:lnTo>
                  <a:pt x="1416507" y="1016001"/>
                </a:lnTo>
                <a:lnTo>
                  <a:pt x="1411422" y="1016953"/>
                </a:lnTo>
                <a:lnTo>
                  <a:pt x="1406336" y="1017271"/>
                </a:lnTo>
                <a:lnTo>
                  <a:pt x="1401569" y="1017588"/>
                </a:lnTo>
                <a:lnTo>
                  <a:pt x="1396484" y="1017588"/>
                </a:lnTo>
                <a:lnTo>
                  <a:pt x="1391716" y="1017271"/>
                </a:lnTo>
                <a:lnTo>
                  <a:pt x="1386949" y="1016953"/>
                </a:lnTo>
                <a:lnTo>
                  <a:pt x="1382499" y="1015683"/>
                </a:lnTo>
                <a:lnTo>
                  <a:pt x="1377731" y="1015048"/>
                </a:lnTo>
                <a:lnTo>
                  <a:pt x="1373282" y="1013461"/>
                </a:lnTo>
                <a:lnTo>
                  <a:pt x="1368832" y="1012191"/>
                </a:lnTo>
                <a:lnTo>
                  <a:pt x="1364700" y="1010286"/>
                </a:lnTo>
                <a:lnTo>
                  <a:pt x="1360886" y="1008063"/>
                </a:lnTo>
                <a:lnTo>
                  <a:pt x="1357072" y="1005523"/>
                </a:lnTo>
                <a:lnTo>
                  <a:pt x="1353576" y="1002983"/>
                </a:lnTo>
                <a:lnTo>
                  <a:pt x="1350080" y="1000126"/>
                </a:lnTo>
                <a:lnTo>
                  <a:pt x="1347220" y="996633"/>
                </a:lnTo>
                <a:lnTo>
                  <a:pt x="1344359" y="993458"/>
                </a:lnTo>
                <a:lnTo>
                  <a:pt x="1341817" y="989331"/>
                </a:lnTo>
                <a:lnTo>
                  <a:pt x="1339274" y="985521"/>
                </a:lnTo>
                <a:lnTo>
                  <a:pt x="1337367" y="981076"/>
                </a:lnTo>
                <a:lnTo>
                  <a:pt x="1335778" y="976313"/>
                </a:lnTo>
                <a:lnTo>
                  <a:pt x="1326561" y="967106"/>
                </a:lnTo>
                <a:lnTo>
                  <a:pt x="1322111" y="965518"/>
                </a:lnTo>
                <a:lnTo>
                  <a:pt x="1317979" y="963296"/>
                </a:lnTo>
                <a:lnTo>
                  <a:pt x="1314165" y="961073"/>
                </a:lnTo>
                <a:lnTo>
                  <a:pt x="1310351" y="958851"/>
                </a:lnTo>
                <a:lnTo>
                  <a:pt x="1307173" y="956311"/>
                </a:lnTo>
                <a:lnTo>
                  <a:pt x="1303995" y="953453"/>
                </a:lnTo>
                <a:lnTo>
                  <a:pt x="1301134" y="950913"/>
                </a:lnTo>
                <a:lnTo>
                  <a:pt x="1298274" y="948056"/>
                </a:lnTo>
                <a:lnTo>
                  <a:pt x="1295731" y="944563"/>
                </a:lnTo>
                <a:lnTo>
                  <a:pt x="1293824" y="941706"/>
                </a:lnTo>
                <a:lnTo>
                  <a:pt x="1291599" y="938531"/>
                </a:lnTo>
                <a:lnTo>
                  <a:pt x="1289692" y="935038"/>
                </a:lnTo>
                <a:lnTo>
                  <a:pt x="1288103" y="931546"/>
                </a:lnTo>
                <a:lnTo>
                  <a:pt x="1286832" y="928371"/>
                </a:lnTo>
                <a:lnTo>
                  <a:pt x="1284607" y="921068"/>
                </a:lnTo>
                <a:lnTo>
                  <a:pt x="1283336" y="913448"/>
                </a:lnTo>
                <a:lnTo>
                  <a:pt x="1282700" y="905511"/>
                </a:lnTo>
                <a:lnTo>
                  <a:pt x="1283018" y="897573"/>
                </a:lnTo>
                <a:lnTo>
                  <a:pt x="1283971" y="889953"/>
                </a:lnTo>
                <a:lnTo>
                  <a:pt x="1285560" y="882016"/>
                </a:lnTo>
                <a:lnTo>
                  <a:pt x="1287785" y="874078"/>
                </a:lnTo>
                <a:lnTo>
                  <a:pt x="1290646" y="866141"/>
                </a:lnTo>
                <a:lnTo>
                  <a:pt x="1294142" y="858521"/>
                </a:lnTo>
                <a:lnTo>
                  <a:pt x="1298909" y="849948"/>
                </a:lnTo>
                <a:lnTo>
                  <a:pt x="1304313" y="841376"/>
                </a:lnTo>
                <a:lnTo>
                  <a:pt x="1310351" y="833756"/>
                </a:lnTo>
                <a:lnTo>
                  <a:pt x="1317026" y="826136"/>
                </a:lnTo>
                <a:lnTo>
                  <a:pt x="1714315" y="429261"/>
                </a:lnTo>
                <a:lnTo>
                  <a:pt x="1718446" y="425768"/>
                </a:lnTo>
                <a:lnTo>
                  <a:pt x="1721943" y="422276"/>
                </a:lnTo>
                <a:lnTo>
                  <a:pt x="1726074" y="419736"/>
                </a:lnTo>
                <a:lnTo>
                  <a:pt x="1729571" y="417196"/>
                </a:lnTo>
                <a:lnTo>
                  <a:pt x="1733384" y="415608"/>
                </a:lnTo>
                <a:lnTo>
                  <a:pt x="1736881" y="414021"/>
                </a:lnTo>
                <a:lnTo>
                  <a:pt x="1740377" y="412433"/>
                </a:lnTo>
                <a:lnTo>
                  <a:pt x="1743873" y="411798"/>
                </a:lnTo>
                <a:lnTo>
                  <a:pt x="1747051" y="411481"/>
                </a:lnTo>
                <a:lnTo>
                  <a:pt x="1750865" y="411163"/>
                </a:lnTo>
                <a:close/>
                <a:moveTo>
                  <a:pt x="198373" y="319088"/>
                </a:moveTo>
                <a:lnTo>
                  <a:pt x="1557783" y="319088"/>
                </a:lnTo>
                <a:lnTo>
                  <a:pt x="1453042" y="423822"/>
                </a:lnTo>
                <a:lnTo>
                  <a:pt x="315492" y="423822"/>
                </a:lnTo>
                <a:lnTo>
                  <a:pt x="305336" y="424140"/>
                </a:lnTo>
                <a:lnTo>
                  <a:pt x="295179" y="424774"/>
                </a:lnTo>
                <a:lnTo>
                  <a:pt x="285340" y="426361"/>
                </a:lnTo>
                <a:lnTo>
                  <a:pt x="275500" y="427631"/>
                </a:lnTo>
                <a:lnTo>
                  <a:pt x="265979" y="429852"/>
                </a:lnTo>
                <a:lnTo>
                  <a:pt x="256457" y="433026"/>
                </a:lnTo>
                <a:lnTo>
                  <a:pt x="247570" y="435882"/>
                </a:lnTo>
                <a:lnTo>
                  <a:pt x="238365" y="439374"/>
                </a:lnTo>
                <a:lnTo>
                  <a:pt x="229478" y="443499"/>
                </a:lnTo>
                <a:lnTo>
                  <a:pt x="221226" y="447943"/>
                </a:lnTo>
                <a:lnTo>
                  <a:pt x="212973" y="452703"/>
                </a:lnTo>
                <a:lnTo>
                  <a:pt x="204721" y="457781"/>
                </a:lnTo>
                <a:lnTo>
                  <a:pt x="196786" y="463494"/>
                </a:lnTo>
                <a:lnTo>
                  <a:pt x="189486" y="469207"/>
                </a:lnTo>
                <a:lnTo>
                  <a:pt x="182186" y="475554"/>
                </a:lnTo>
                <a:lnTo>
                  <a:pt x="175203" y="481902"/>
                </a:lnTo>
                <a:lnTo>
                  <a:pt x="168855" y="488884"/>
                </a:lnTo>
                <a:lnTo>
                  <a:pt x="162507" y="496184"/>
                </a:lnTo>
                <a:lnTo>
                  <a:pt x="156794" y="503483"/>
                </a:lnTo>
                <a:lnTo>
                  <a:pt x="151398" y="511100"/>
                </a:lnTo>
                <a:lnTo>
                  <a:pt x="145685" y="519670"/>
                </a:lnTo>
                <a:lnTo>
                  <a:pt x="140924" y="527604"/>
                </a:lnTo>
                <a:lnTo>
                  <a:pt x="136798" y="536490"/>
                </a:lnTo>
                <a:lnTo>
                  <a:pt x="132672" y="545060"/>
                </a:lnTo>
                <a:lnTo>
                  <a:pt x="129498" y="554263"/>
                </a:lnTo>
                <a:lnTo>
                  <a:pt x="126007" y="563150"/>
                </a:lnTo>
                <a:lnTo>
                  <a:pt x="123468" y="572671"/>
                </a:lnTo>
                <a:lnTo>
                  <a:pt x="121246" y="582193"/>
                </a:lnTo>
                <a:lnTo>
                  <a:pt x="119659" y="592031"/>
                </a:lnTo>
                <a:lnTo>
                  <a:pt x="118072" y="601870"/>
                </a:lnTo>
                <a:lnTo>
                  <a:pt x="117437" y="612026"/>
                </a:lnTo>
                <a:lnTo>
                  <a:pt x="117437" y="622182"/>
                </a:lnTo>
                <a:lnTo>
                  <a:pt x="117437" y="1633658"/>
                </a:lnTo>
                <a:lnTo>
                  <a:pt x="117437" y="1643814"/>
                </a:lnTo>
                <a:lnTo>
                  <a:pt x="118072" y="1653970"/>
                </a:lnTo>
                <a:lnTo>
                  <a:pt x="119659" y="1663808"/>
                </a:lnTo>
                <a:lnTo>
                  <a:pt x="121246" y="1673647"/>
                </a:lnTo>
                <a:lnTo>
                  <a:pt x="123468" y="1683168"/>
                </a:lnTo>
                <a:lnTo>
                  <a:pt x="126007" y="1692689"/>
                </a:lnTo>
                <a:lnTo>
                  <a:pt x="129498" y="1701576"/>
                </a:lnTo>
                <a:lnTo>
                  <a:pt x="132672" y="1710780"/>
                </a:lnTo>
                <a:lnTo>
                  <a:pt x="136798" y="1719666"/>
                </a:lnTo>
                <a:lnTo>
                  <a:pt x="140924" y="1728235"/>
                </a:lnTo>
                <a:lnTo>
                  <a:pt x="145685" y="1736170"/>
                </a:lnTo>
                <a:lnTo>
                  <a:pt x="151398" y="1744739"/>
                </a:lnTo>
                <a:lnTo>
                  <a:pt x="156794" y="1752356"/>
                </a:lnTo>
                <a:lnTo>
                  <a:pt x="162507" y="1759656"/>
                </a:lnTo>
                <a:lnTo>
                  <a:pt x="168855" y="1766955"/>
                </a:lnTo>
                <a:lnTo>
                  <a:pt x="175203" y="1773938"/>
                </a:lnTo>
                <a:lnTo>
                  <a:pt x="182186" y="1780285"/>
                </a:lnTo>
                <a:lnTo>
                  <a:pt x="189486" y="1786633"/>
                </a:lnTo>
                <a:lnTo>
                  <a:pt x="196786" y="1792345"/>
                </a:lnTo>
                <a:lnTo>
                  <a:pt x="204721" y="1798375"/>
                </a:lnTo>
                <a:lnTo>
                  <a:pt x="212973" y="1803453"/>
                </a:lnTo>
                <a:lnTo>
                  <a:pt x="221226" y="1808214"/>
                </a:lnTo>
                <a:lnTo>
                  <a:pt x="229478" y="1812340"/>
                </a:lnTo>
                <a:lnTo>
                  <a:pt x="238365" y="1816466"/>
                </a:lnTo>
                <a:lnTo>
                  <a:pt x="247570" y="1819640"/>
                </a:lnTo>
                <a:lnTo>
                  <a:pt x="256457" y="1823131"/>
                </a:lnTo>
                <a:lnTo>
                  <a:pt x="265979" y="1825670"/>
                </a:lnTo>
                <a:lnTo>
                  <a:pt x="275500" y="1827891"/>
                </a:lnTo>
                <a:lnTo>
                  <a:pt x="285340" y="1829478"/>
                </a:lnTo>
                <a:lnTo>
                  <a:pt x="295179" y="1831065"/>
                </a:lnTo>
                <a:lnTo>
                  <a:pt x="305336" y="1831700"/>
                </a:lnTo>
                <a:lnTo>
                  <a:pt x="315492" y="1831700"/>
                </a:lnTo>
                <a:lnTo>
                  <a:pt x="1632371" y="1831700"/>
                </a:lnTo>
                <a:lnTo>
                  <a:pt x="1642527" y="1831700"/>
                </a:lnTo>
                <a:lnTo>
                  <a:pt x="1652367" y="1831065"/>
                </a:lnTo>
                <a:lnTo>
                  <a:pt x="1662523" y="1829478"/>
                </a:lnTo>
                <a:lnTo>
                  <a:pt x="1672045" y="1827891"/>
                </a:lnTo>
                <a:lnTo>
                  <a:pt x="1681885" y="1825670"/>
                </a:lnTo>
                <a:lnTo>
                  <a:pt x="1691089" y="1823131"/>
                </a:lnTo>
                <a:lnTo>
                  <a:pt x="1700611" y="1819640"/>
                </a:lnTo>
                <a:lnTo>
                  <a:pt x="1709181" y="1816466"/>
                </a:lnTo>
                <a:lnTo>
                  <a:pt x="1718385" y="1812340"/>
                </a:lnTo>
                <a:lnTo>
                  <a:pt x="1726637" y="1808214"/>
                </a:lnTo>
                <a:lnTo>
                  <a:pt x="1735207" y="1803453"/>
                </a:lnTo>
                <a:lnTo>
                  <a:pt x="1743142" y="1798375"/>
                </a:lnTo>
                <a:lnTo>
                  <a:pt x="1750760" y="1792345"/>
                </a:lnTo>
                <a:lnTo>
                  <a:pt x="1758377" y="1786633"/>
                </a:lnTo>
                <a:lnTo>
                  <a:pt x="1765677" y="1780285"/>
                </a:lnTo>
                <a:lnTo>
                  <a:pt x="1772660" y="1773938"/>
                </a:lnTo>
                <a:lnTo>
                  <a:pt x="1779325" y="1766955"/>
                </a:lnTo>
                <a:lnTo>
                  <a:pt x="1785356" y="1759973"/>
                </a:lnTo>
                <a:lnTo>
                  <a:pt x="1791069" y="1752356"/>
                </a:lnTo>
                <a:lnTo>
                  <a:pt x="1796782" y="1744739"/>
                </a:lnTo>
                <a:lnTo>
                  <a:pt x="1801861" y="1736805"/>
                </a:lnTo>
                <a:lnTo>
                  <a:pt x="1806621" y="1728235"/>
                </a:lnTo>
                <a:lnTo>
                  <a:pt x="1810748" y="1719666"/>
                </a:lnTo>
                <a:lnTo>
                  <a:pt x="1814874" y="1710780"/>
                </a:lnTo>
                <a:lnTo>
                  <a:pt x="1818683" y="1702211"/>
                </a:lnTo>
                <a:lnTo>
                  <a:pt x="1821857" y="1692689"/>
                </a:lnTo>
                <a:lnTo>
                  <a:pt x="1824396" y="1683168"/>
                </a:lnTo>
                <a:lnTo>
                  <a:pt x="1826617" y="1673647"/>
                </a:lnTo>
                <a:lnTo>
                  <a:pt x="1828522" y="1663808"/>
                </a:lnTo>
                <a:lnTo>
                  <a:pt x="1829474" y="1653970"/>
                </a:lnTo>
                <a:lnTo>
                  <a:pt x="1830109" y="1643814"/>
                </a:lnTo>
                <a:lnTo>
                  <a:pt x="1830426" y="1633658"/>
                </a:lnTo>
                <a:lnTo>
                  <a:pt x="1830426" y="1113162"/>
                </a:lnTo>
                <a:lnTo>
                  <a:pt x="1830426" y="773570"/>
                </a:lnTo>
                <a:lnTo>
                  <a:pt x="1947863" y="656458"/>
                </a:lnTo>
                <a:lnTo>
                  <a:pt x="1947863" y="1738391"/>
                </a:lnTo>
                <a:lnTo>
                  <a:pt x="1947546" y="1748865"/>
                </a:lnTo>
                <a:lnTo>
                  <a:pt x="1946911" y="1758704"/>
                </a:lnTo>
                <a:lnTo>
                  <a:pt x="1945324" y="1768860"/>
                </a:lnTo>
                <a:lnTo>
                  <a:pt x="1943419" y="1778063"/>
                </a:lnTo>
                <a:lnTo>
                  <a:pt x="1941198" y="1787902"/>
                </a:lnTo>
                <a:lnTo>
                  <a:pt x="1938659" y="1797423"/>
                </a:lnTo>
                <a:lnTo>
                  <a:pt x="1935802" y="1806627"/>
                </a:lnTo>
                <a:lnTo>
                  <a:pt x="1932311" y="1815831"/>
                </a:lnTo>
                <a:lnTo>
                  <a:pt x="1928184" y="1824400"/>
                </a:lnTo>
                <a:lnTo>
                  <a:pt x="1923741" y="1832969"/>
                </a:lnTo>
                <a:lnTo>
                  <a:pt x="1918980" y="1841221"/>
                </a:lnTo>
                <a:lnTo>
                  <a:pt x="1913902" y="1849156"/>
                </a:lnTo>
                <a:lnTo>
                  <a:pt x="1908188" y="1856773"/>
                </a:lnTo>
                <a:lnTo>
                  <a:pt x="1902475" y="1864707"/>
                </a:lnTo>
                <a:lnTo>
                  <a:pt x="1896127" y="1871689"/>
                </a:lnTo>
                <a:lnTo>
                  <a:pt x="1889462" y="1878671"/>
                </a:lnTo>
                <a:lnTo>
                  <a:pt x="1882797" y="1885336"/>
                </a:lnTo>
                <a:lnTo>
                  <a:pt x="1875497" y="1891366"/>
                </a:lnTo>
                <a:lnTo>
                  <a:pt x="1868197" y="1897397"/>
                </a:lnTo>
                <a:lnTo>
                  <a:pt x="1860579" y="1902792"/>
                </a:lnTo>
                <a:lnTo>
                  <a:pt x="1852327" y="1907870"/>
                </a:lnTo>
                <a:lnTo>
                  <a:pt x="1844074" y="1912631"/>
                </a:lnTo>
                <a:lnTo>
                  <a:pt x="1835187" y="1917074"/>
                </a:lnTo>
                <a:lnTo>
                  <a:pt x="1826617" y="1920882"/>
                </a:lnTo>
                <a:lnTo>
                  <a:pt x="1817413" y="1924691"/>
                </a:lnTo>
                <a:lnTo>
                  <a:pt x="1808209" y="1927865"/>
                </a:lnTo>
                <a:lnTo>
                  <a:pt x="1799004" y="1930404"/>
                </a:lnTo>
                <a:lnTo>
                  <a:pt x="1789482" y="1932625"/>
                </a:lnTo>
                <a:lnTo>
                  <a:pt x="1779643" y="1934530"/>
                </a:lnTo>
                <a:lnTo>
                  <a:pt x="1769803" y="1935482"/>
                </a:lnTo>
                <a:lnTo>
                  <a:pt x="1759647" y="1936434"/>
                </a:lnTo>
                <a:lnTo>
                  <a:pt x="1749173" y="1936751"/>
                </a:lnTo>
                <a:lnTo>
                  <a:pt x="198373" y="1936751"/>
                </a:lnTo>
                <a:lnTo>
                  <a:pt x="188216" y="1936434"/>
                </a:lnTo>
                <a:lnTo>
                  <a:pt x="178377" y="1935482"/>
                </a:lnTo>
                <a:lnTo>
                  <a:pt x="168538" y="1934530"/>
                </a:lnTo>
                <a:lnTo>
                  <a:pt x="158699" y="1932625"/>
                </a:lnTo>
                <a:lnTo>
                  <a:pt x="148859" y="1930404"/>
                </a:lnTo>
                <a:lnTo>
                  <a:pt x="139655" y="1927865"/>
                </a:lnTo>
                <a:lnTo>
                  <a:pt x="130133" y="1924691"/>
                </a:lnTo>
                <a:lnTo>
                  <a:pt x="121246" y="1920882"/>
                </a:lnTo>
                <a:lnTo>
                  <a:pt x="112359" y="1917074"/>
                </a:lnTo>
                <a:lnTo>
                  <a:pt x="103789" y="1912631"/>
                </a:lnTo>
                <a:lnTo>
                  <a:pt x="95537" y="1907870"/>
                </a:lnTo>
                <a:lnTo>
                  <a:pt x="87602" y="1902792"/>
                </a:lnTo>
                <a:lnTo>
                  <a:pt x="79984" y="1897397"/>
                </a:lnTo>
                <a:lnTo>
                  <a:pt x="72049" y="1891366"/>
                </a:lnTo>
                <a:lnTo>
                  <a:pt x="65067" y="1885336"/>
                </a:lnTo>
                <a:lnTo>
                  <a:pt x="58084" y="1878671"/>
                </a:lnTo>
                <a:lnTo>
                  <a:pt x="51418" y="1871689"/>
                </a:lnTo>
                <a:lnTo>
                  <a:pt x="45388" y="1864707"/>
                </a:lnTo>
                <a:lnTo>
                  <a:pt x="39357" y="1856773"/>
                </a:lnTo>
                <a:lnTo>
                  <a:pt x="33962" y="1849156"/>
                </a:lnTo>
                <a:lnTo>
                  <a:pt x="28883" y="1841221"/>
                </a:lnTo>
                <a:lnTo>
                  <a:pt x="24122" y="1832969"/>
                </a:lnTo>
                <a:lnTo>
                  <a:pt x="19679" y="1824400"/>
                </a:lnTo>
                <a:lnTo>
                  <a:pt x="15870" y="1815831"/>
                </a:lnTo>
                <a:lnTo>
                  <a:pt x="12061" y="1806627"/>
                </a:lnTo>
                <a:lnTo>
                  <a:pt x="8887" y="1797423"/>
                </a:lnTo>
                <a:lnTo>
                  <a:pt x="6348" y="1787902"/>
                </a:lnTo>
                <a:lnTo>
                  <a:pt x="4126" y="1778063"/>
                </a:lnTo>
                <a:lnTo>
                  <a:pt x="2222" y="1768860"/>
                </a:lnTo>
                <a:lnTo>
                  <a:pt x="1270" y="1758704"/>
                </a:lnTo>
                <a:lnTo>
                  <a:pt x="318" y="1748865"/>
                </a:lnTo>
                <a:lnTo>
                  <a:pt x="0" y="1738391"/>
                </a:lnTo>
                <a:lnTo>
                  <a:pt x="0" y="517448"/>
                </a:lnTo>
                <a:lnTo>
                  <a:pt x="318" y="507292"/>
                </a:lnTo>
                <a:lnTo>
                  <a:pt x="1270" y="497453"/>
                </a:lnTo>
                <a:lnTo>
                  <a:pt x="2222" y="487297"/>
                </a:lnTo>
                <a:lnTo>
                  <a:pt x="4126" y="477776"/>
                </a:lnTo>
                <a:lnTo>
                  <a:pt x="6348" y="467937"/>
                </a:lnTo>
                <a:lnTo>
                  <a:pt x="8887" y="458416"/>
                </a:lnTo>
                <a:lnTo>
                  <a:pt x="12061" y="449212"/>
                </a:lnTo>
                <a:lnTo>
                  <a:pt x="15870" y="440008"/>
                </a:lnTo>
                <a:lnTo>
                  <a:pt x="19679" y="431439"/>
                </a:lnTo>
                <a:lnTo>
                  <a:pt x="24122" y="423187"/>
                </a:lnTo>
                <a:lnTo>
                  <a:pt x="28883" y="414618"/>
                </a:lnTo>
                <a:lnTo>
                  <a:pt x="33962" y="406684"/>
                </a:lnTo>
                <a:lnTo>
                  <a:pt x="39357" y="399067"/>
                </a:lnTo>
                <a:lnTo>
                  <a:pt x="45388" y="391450"/>
                </a:lnTo>
                <a:lnTo>
                  <a:pt x="51418" y="384150"/>
                </a:lnTo>
                <a:lnTo>
                  <a:pt x="58084" y="377168"/>
                </a:lnTo>
                <a:lnTo>
                  <a:pt x="65067" y="370503"/>
                </a:lnTo>
                <a:lnTo>
                  <a:pt x="72049" y="364473"/>
                </a:lnTo>
                <a:lnTo>
                  <a:pt x="79984" y="358443"/>
                </a:lnTo>
                <a:lnTo>
                  <a:pt x="87602" y="353047"/>
                </a:lnTo>
                <a:lnTo>
                  <a:pt x="95537" y="347969"/>
                </a:lnTo>
                <a:lnTo>
                  <a:pt x="103789" y="343209"/>
                </a:lnTo>
                <a:lnTo>
                  <a:pt x="112359" y="338766"/>
                </a:lnTo>
                <a:lnTo>
                  <a:pt x="121246" y="334957"/>
                </a:lnTo>
                <a:lnTo>
                  <a:pt x="130133" y="331149"/>
                </a:lnTo>
                <a:lnTo>
                  <a:pt x="139655" y="328292"/>
                </a:lnTo>
                <a:lnTo>
                  <a:pt x="148859" y="325436"/>
                </a:lnTo>
                <a:lnTo>
                  <a:pt x="158699" y="323214"/>
                </a:lnTo>
                <a:lnTo>
                  <a:pt x="168538" y="321310"/>
                </a:lnTo>
                <a:lnTo>
                  <a:pt x="178377" y="320358"/>
                </a:lnTo>
                <a:lnTo>
                  <a:pt x="188216" y="319723"/>
                </a:lnTo>
                <a:lnTo>
                  <a:pt x="198373" y="319088"/>
                </a:lnTo>
                <a:close/>
                <a:moveTo>
                  <a:pt x="2076641" y="106363"/>
                </a:moveTo>
                <a:lnTo>
                  <a:pt x="2082030" y="106363"/>
                </a:lnTo>
                <a:lnTo>
                  <a:pt x="2087102" y="106363"/>
                </a:lnTo>
                <a:lnTo>
                  <a:pt x="2092174" y="106679"/>
                </a:lnTo>
                <a:lnTo>
                  <a:pt x="2097246" y="107313"/>
                </a:lnTo>
                <a:lnTo>
                  <a:pt x="2102318" y="108263"/>
                </a:lnTo>
                <a:lnTo>
                  <a:pt x="2107390" y="109213"/>
                </a:lnTo>
                <a:lnTo>
                  <a:pt x="2112145" y="110797"/>
                </a:lnTo>
                <a:lnTo>
                  <a:pt x="2117217" y="112064"/>
                </a:lnTo>
                <a:lnTo>
                  <a:pt x="2121972" y="113965"/>
                </a:lnTo>
                <a:lnTo>
                  <a:pt x="2126727" y="116182"/>
                </a:lnTo>
                <a:lnTo>
                  <a:pt x="2131482" y="118399"/>
                </a:lnTo>
                <a:lnTo>
                  <a:pt x="2136237" y="120933"/>
                </a:lnTo>
                <a:lnTo>
                  <a:pt x="2140358" y="123784"/>
                </a:lnTo>
                <a:lnTo>
                  <a:pt x="2144796" y="126634"/>
                </a:lnTo>
                <a:lnTo>
                  <a:pt x="2148916" y="130119"/>
                </a:lnTo>
                <a:lnTo>
                  <a:pt x="2153354" y="133603"/>
                </a:lnTo>
                <a:lnTo>
                  <a:pt x="2157158" y="137087"/>
                </a:lnTo>
                <a:lnTo>
                  <a:pt x="2166351" y="146589"/>
                </a:lnTo>
                <a:lnTo>
                  <a:pt x="2169838" y="150707"/>
                </a:lnTo>
                <a:lnTo>
                  <a:pt x="2173642" y="154825"/>
                </a:lnTo>
                <a:lnTo>
                  <a:pt x="2176812" y="158626"/>
                </a:lnTo>
                <a:lnTo>
                  <a:pt x="2179665" y="163060"/>
                </a:lnTo>
                <a:lnTo>
                  <a:pt x="2182835" y="167811"/>
                </a:lnTo>
                <a:lnTo>
                  <a:pt x="2185371" y="172246"/>
                </a:lnTo>
                <a:lnTo>
                  <a:pt x="2187273" y="176997"/>
                </a:lnTo>
                <a:lnTo>
                  <a:pt x="2189492" y="181748"/>
                </a:lnTo>
                <a:lnTo>
                  <a:pt x="2191394" y="186183"/>
                </a:lnTo>
                <a:lnTo>
                  <a:pt x="2192979" y="191567"/>
                </a:lnTo>
                <a:lnTo>
                  <a:pt x="2194247" y="196002"/>
                </a:lnTo>
                <a:lnTo>
                  <a:pt x="2195515" y="201387"/>
                </a:lnTo>
                <a:lnTo>
                  <a:pt x="2196149" y="206454"/>
                </a:lnTo>
                <a:lnTo>
                  <a:pt x="2196783" y="211522"/>
                </a:lnTo>
                <a:lnTo>
                  <a:pt x="2197100" y="216590"/>
                </a:lnTo>
                <a:lnTo>
                  <a:pt x="2197100" y="221658"/>
                </a:lnTo>
                <a:lnTo>
                  <a:pt x="2197100" y="226726"/>
                </a:lnTo>
                <a:lnTo>
                  <a:pt x="2196783" y="231794"/>
                </a:lnTo>
                <a:lnTo>
                  <a:pt x="2196149" y="236862"/>
                </a:lnTo>
                <a:lnTo>
                  <a:pt x="2195515" y="241613"/>
                </a:lnTo>
                <a:lnTo>
                  <a:pt x="2194247" y="246681"/>
                </a:lnTo>
                <a:lnTo>
                  <a:pt x="2192979" y="251749"/>
                </a:lnTo>
                <a:lnTo>
                  <a:pt x="2191394" y="256500"/>
                </a:lnTo>
                <a:lnTo>
                  <a:pt x="2189492" y="261251"/>
                </a:lnTo>
                <a:lnTo>
                  <a:pt x="2187273" y="266319"/>
                </a:lnTo>
                <a:lnTo>
                  <a:pt x="2185371" y="270754"/>
                </a:lnTo>
                <a:lnTo>
                  <a:pt x="2182835" y="275505"/>
                </a:lnTo>
                <a:lnTo>
                  <a:pt x="2179665" y="279623"/>
                </a:lnTo>
                <a:lnTo>
                  <a:pt x="2176812" y="284057"/>
                </a:lnTo>
                <a:lnTo>
                  <a:pt x="2173642" y="288492"/>
                </a:lnTo>
                <a:lnTo>
                  <a:pt x="2169838" y="292609"/>
                </a:lnTo>
                <a:lnTo>
                  <a:pt x="2166351" y="296410"/>
                </a:lnTo>
                <a:lnTo>
                  <a:pt x="1970764" y="491843"/>
                </a:lnTo>
                <a:lnTo>
                  <a:pt x="1967277" y="495010"/>
                </a:lnTo>
                <a:lnTo>
                  <a:pt x="1963473" y="498178"/>
                </a:lnTo>
                <a:lnTo>
                  <a:pt x="1959986" y="500712"/>
                </a:lnTo>
                <a:lnTo>
                  <a:pt x="1956816" y="502612"/>
                </a:lnTo>
                <a:lnTo>
                  <a:pt x="1953329" y="504513"/>
                </a:lnTo>
                <a:lnTo>
                  <a:pt x="1950476" y="505463"/>
                </a:lnTo>
                <a:lnTo>
                  <a:pt x="1947623" y="505780"/>
                </a:lnTo>
                <a:lnTo>
                  <a:pt x="1944771" y="506413"/>
                </a:lnTo>
                <a:lnTo>
                  <a:pt x="1941918" y="505780"/>
                </a:lnTo>
                <a:lnTo>
                  <a:pt x="1939382" y="505463"/>
                </a:lnTo>
                <a:lnTo>
                  <a:pt x="1936846" y="504513"/>
                </a:lnTo>
                <a:lnTo>
                  <a:pt x="1933993" y="502929"/>
                </a:lnTo>
                <a:lnTo>
                  <a:pt x="1931457" y="501662"/>
                </a:lnTo>
                <a:lnTo>
                  <a:pt x="1928921" y="499445"/>
                </a:lnTo>
                <a:lnTo>
                  <a:pt x="1924166" y="494694"/>
                </a:lnTo>
                <a:lnTo>
                  <a:pt x="1919094" y="489309"/>
                </a:lnTo>
                <a:lnTo>
                  <a:pt x="1914022" y="482657"/>
                </a:lnTo>
                <a:lnTo>
                  <a:pt x="1903561" y="467770"/>
                </a:lnTo>
                <a:lnTo>
                  <a:pt x="1897855" y="459852"/>
                </a:lnTo>
                <a:lnTo>
                  <a:pt x="1891515" y="451616"/>
                </a:lnTo>
                <a:lnTo>
                  <a:pt x="1884541" y="443698"/>
                </a:lnTo>
                <a:lnTo>
                  <a:pt x="1877250" y="435779"/>
                </a:lnTo>
                <a:lnTo>
                  <a:pt x="1868057" y="426277"/>
                </a:lnTo>
                <a:lnTo>
                  <a:pt x="1859815" y="418991"/>
                </a:lnTo>
                <a:lnTo>
                  <a:pt x="1851890" y="412023"/>
                </a:lnTo>
                <a:lnTo>
                  <a:pt x="1843966" y="406005"/>
                </a:lnTo>
                <a:lnTo>
                  <a:pt x="1836041" y="399987"/>
                </a:lnTo>
                <a:lnTo>
                  <a:pt x="1820825" y="389217"/>
                </a:lnTo>
                <a:lnTo>
                  <a:pt x="1814485" y="384466"/>
                </a:lnTo>
                <a:lnTo>
                  <a:pt x="1808462" y="379398"/>
                </a:lnTo>
                <a:lnTo>
                  <a:pt x="1804024" y="374647"/>
                </a:lnTo>
                <a:lnTo>
                  <a:pt x="1802122" y="372113"/>
                </a:lnTo>
                <a:lnTo>
                  <a:pt x="1800220" y="369579"/>
                </a:lnTo>
                <a:lnTo>
                  <a:pt x="1798635" y="367045"/>
                </a:lnTo>
                <a:lnTo>
                  <a:pt x="1798001" y="364511"/>
                </a:lnTo>
                <a:lnTo>
                  <a:pt x="1797367" y="361660"/>
                </a:lnTo>
                <a:lnTo>
                  <a:pt x="1797050" y="359126"/>
                </a:lnTo>
                <a:lnTo>
                  <a:pt x="1797367" y="355959"/>
                </a:lnTo>
                <a:lnTo>
                  <a:pt x="1797684" y="353108"/>
                </a:lnTo>
                <a:lnTo>
                  <a:pt x="1798635" y="349941"/>
                </a:lnTo>
                <a:lnTo>
                  <a:pt x="1800220" y="346773"/>
                </a:lnTo>
                <a:lnTo>
                  <a:pt x="1802439" y="343289"/>
                </a:lnTo>
                <a:lnTo>
                  <a:pt x="1804975" y="340122"/>
                </a:lnTo>
                <a:lnTo>
                  <a:pt x="1807828" y="336637"/>
                </a:lnTo>
                <a:lnTo>
                  <a:pt x="1811632" y="332520"/>
                </a:lnTo>
                <a:lnTo>
                  <a:pt x="2006902" y="137087"/>
                </a:lnTo>
                <a:lnTo>
                  <a:pt x="2011023" y="133603"/>
                </a:lnTo>
                <a:lnTo>
                  <a:pt x="2014827" y="130119"/>
                </a:lnTo>
                <a:lnTo>
                  <a:pt x="2019265" y="126634"/>
                </a:lnTo>
                <a:lnTo>
                  <a:pt x="2023703" y="123784"/>
                </a:lnTo>
                <a:lnTo>
                  <a:pt x="2028141" y="120933"/>
                </a:lnTo>
                <a:lnTo>
                  <a:pt x="2032896" y="118399"/>
                </a:lnTo>
                <a:lnTo>
                  <a:pt x="2037017" y="116182"/>
                </a:lnTo>
                <a:lnTo>
                  <a:pt x="2041772" y="113965"/>
                </a:lnTo>
                <a:lnTo>
                  <a:pt x="2046843" y="112064"/>
                </a:lnTo>
                <a:lnTo>
                  <a:pt x="2051598" y="110797"/>
                </a:lnTo>
                <a:lnTo>
                  <a:pt x="2056670" y="109213"/>
                </a:lnTo>
                <a:lnTo>
                  <a:pt x="2061425" y="108263"/>
                </a:lnTo>
                <a:lnTo>
                  <a:pt x="2066497" y="107313"/>
                </a:lnTo>
                <a:lnTo>
                  <a:pt x="2071569" y="106679"/>
                </a:lnTo>
                <a:lnTo>
                  <a:pt x="2076641" y="106363"/>
                </a:lnTo>
                <a:close/>
                <a:moveTo>
                  <a:pt x="2213628" y="19050"/>
                </a:moveTo>
                <a:lnTo>
                  <a:pt x="2219371" y="19369"/>
                </a:lnTo>
                <a:lnTo>
                  <a:pt x="2225751" y="20007"/>
                </a:lnTo>
                <a:lnTo>
                  <a:pt x="2231493" y="21602"/>
                </a:lnTo>
                <a:lnTo>
                  <a:pt x="2237236" y="23516"/>
                </a:lnTo>
                <a:lnTo>
                  <a:pt x="2242978" y="26387"/>
                </a:lnTo>
                <a:lnTo>
                  <a:pt x="2248401" y="29258"/>
                </a:lnTo>
                <a:lnTo>
                  <a:pt x="2253506" y="33087"/>
                </a:lnTo>
                <a:lnTo>
                  <a:pt x="2258291" y="37234"/>
                </a:lnTo>
                <a:lnTo>
                  <a:pt x="2262757" y="42019"/>
                </a:lnTo>
                <a:lnTo>
                  <a:pt x="2266266" y="47123"/>
                </a:lnTo>
                <a:lnTo>
                  <a:pt x="2269457" y="52547"/>
                </a:lnTo>
                <a:lnTo>
                  <a:pt x="2272009" y="58608"/>
                </a:lnTo>
                <a:lnTo>
                  <a:pt x="2273923" y="64350"/>
                </a:lnTo>
                <a:lnTo>
                  <a:pt x="2275518" y="70412"/>
                </a:lnTo>
                <a:lnTo>
                  <a:pt x="2276475" y="76154"/>
                </a:lnTo>
                <a:lnTo>
                  <a:pt x="2276475" y="82216"/>
                </a:lnTo>
                <a:lnTo>
                  <a:pt x="2276475" y="88277"/>
                </a:lnTo>
                <a:lnTo>
                  <a:pt x="2275518" y="94338"/>
                </a:lnTo>
                <a:lnTo>
                  <a:pt x="2273923" y="100400"/>
                </a:lnTo>
                <a:lnTo>
                  <a:pt x="2272009" y="106142"/>
                </a:lnTo>
                <a:lnTo>
                  <a:pt x="2269457" y="111565"/>
                </a:lnTo>
                <a:lnTo>
                  <a:pt x="2266266" y="117308"/>
                </a:lnTo>
                <a:lnTo>
                  <a:pt x="2262757" y="122412"/>
                </a:lnTo>
                <a:lnTo>
                  <a:pt x="2258291" y="126878"/>
                </a:lnTo>
                <a:lnTo>
                  <a:pt x="2241064" y="144105"/>
                </a:lnTo>
                <a:lnTo>
                  <a:pt x="2236598" y="148253"/>
                </a:lnTo>
                <a:lnTo>
                  <a:pt x="2232769" y="150805"/>
                </a:lnTo>
                <a:lnTo>
                  <a:pt x="2230855" y="151443"/>
                </a:lnTo>
                <a:lnTo>
                  <a:pt x="2228941" y="152400"/>
                </a:lnTo>
                <a:lnTo>
                  <a:pt x="2227346" y="152400"/>
                </a:lnTo>
                <a:lnTo>
                  <a:pt x="2225751" y="152400"/>
                </a:lnTo>
                <a:lnTo>
                  <a:pt x="2224156" y="152081"/>
                </a:lnTo>
                <a:lnTo>
                  <a:pt x="2222880" y="151443"/>
                </a:lnTo>
                <a:lnTo>
                  <a:pt x="2220009" y="149848"/>
                </a:lnTo>
                <a:lnTo>
                  <a:pt x="2217456" y="147295"/>
                </a:lnTo>
                <a:lnTo>
                  <a:pt x="2214904" y="143786"/>
                </a:lnTo>
                <a:lnTo>
                  <a:pt x="2212352" y="140277"/>
                </a:lnTo>
                <a:lnTo>
                  <a:pt x="2209800" y="135811"/>
                </a:lnTo>
                <a:lnTo>
                  <a:pt x="2204058" y="126240"/>
                </a:lnTo>
                <a:lnTo>
                  <a:pt x="2201186" y="121455"/>
                </a:lnTo>
                <a:lnTo>
                  <a:pt x="2197358" y="116351"/>
                </a:lnTo>
                <a:lnTo>
                  <a:pt x="2193530" y="111246"/>
                </a:lnTo>
                <a:lnTo>
                  <a:pt x="2189064" y="106461"/>
                </a:lnTo>
                <a:lnTo>
                  <a:pt x="2184278" y="101995"/>
                </a:lnTo>
                <a:lnTo>
                  <a:pt x="2179493" y="98167"/>
                </a:lnTo>
                <a:lnTo>
                  <a:pt x="2174389" y="94657"/>
                </a:lnTo>
                <a:lnTo>
                  <a:pt x="2169285" y="91467"/>
                </a:lnTo>
                <a:lnTo>
                  <a:pt x="2159714" y="85725"/>
                </a:lnTo>
                <a:lnTo>
                  <a:pt x="2155248" y="83173"/>
                </a:lnTo>
                <a:lnTo>
                  <a:pt x="2151739" y="80620"/>
                </a:lnTo>
                <a:lnTo>
                  <a:pt x="2148229" y="78068"/>
                </a:lnTo>
                <a:lnTo>
                  <a:pt x="2145677" y="75516"/>
                </a:lnTo>
                <a:lnTo>
                  <a:pt x="2144082" y="72964"/>
                </a:lnTo>
                <a:lnTo>
                  <a:pt x="2143763" y="71369"/>
                </a:lnTo>
                <a:lnTo>
                  <a:pt x="2143125" y="69774"/>
                </a:lnTo>
                <a:lnTo>
                  <a:pt x="2143125" y="68179"/>
                </a:lnTo>
                <a:lnTo>
                  <a:pt x="2143763" y="66584"/>
                </a:lnTo>
                <a:lnTo>
                  <a:pt x="2144082" y="64669"/>
                </a:lnTo>
                <a:lnTo>
                  <a:pt x="2144720" y="63074"/>
                </a:lnTo>
                <a:lnTo>
                  <a:pt x="2147591" y="59246"/>
                </a:lnTo>
                <a:lnTo>
                  <a:pt x="2151419" y="54780"/>
                </a:lnTo>
                <a:lnTo>
                  <a:pt x="2168647" y="37234"/>
                </a:lnTo>
                <a:lnTo>
                  <a:pt x="2173751" y="33087"/>
                </a:lnTo>
                <a:lnTo>
                  <a:pt x="2178855" y="29258"/>
                </a:lnTo>
                <a:lnTo>
                  <a:pt x="2183959" y="26387"/>
                </a:lnTo>
                <a:lnTo>
                  <a:pt x="2189702" y="23516"/>
                </a:lnTo>
                <a:lnTo>
                  <a:pt x="2195125" y="21602"/>
                </a:lnTo>
                <a:lnTo>
                  <a:pt x="2201506" y="20007"/>
                </a:lnTo>
                <a:lnTo>
                  <a:pt x="2207248" y="19369"/>
                </a:lnTo>
                <a:lnTo>
                  <a:pt x="2213628" y="19050"/>
                </a:lnTo>
                <a:close/>
                <a:moveTo>
                  <a:pt x="1985550" y="0"/>
                </a:moveTo>
                <a:lnTo>
                  <a:pt x="1989686" y="0"/>
                </a:lnTo>
                <a:lnTo>
                  <a:pt x="1993822" y="0"/>
                </a:lnTo>
                <a:lnTo>
                  <a:pt x="1997640" y="634"/>
                </a:lnTo>
                <a:lnTo>
                  <a:pt x="2001776" y="1903"/>
                </a:lnTo>
                <a:lnTo>
                  <a:pt x="2005594" y="2855"/>
                </a:lnTo>
                <a:lnTo>
                  <a:pt x="2009411" y="4759"/>
                </a:lnTo>
                <a:lnTo>
                  <a:pt x="2012911" y="6980"/>
                </a:lnTo>
                <a:lnTo>
                  <a:pt x="2016411" y="9518"/>
                </a:lnTo>
                <a:lnTo>
                  <a:pt x="2019592" y="12374"/>
                </a:lnTo>
                <a:lnTo>
                  <a:pt x="2022456" y="15229"/>
                </a:lnTo>
                <a:lnTo>
                  <a:pt x="2025001" y="19037"/>
                </a:lnTo>
                <a:lnTo>
                  <a:pt x="2026910" y="22210"/>
                </a:lnTo>
                <a:lnTo>
                  <a:pt x="2028819" y="26334"/>
                </a:lnTo>
                <a:lnTo>
                  <a:pt x="2030091" y="29824"/>
                </a:lnTo>
                <a:lnTo>
                  <a:pt x="2031364" y="33949"/>
                </a:lnTo>
                <a:lnTo>
                  <a:pt x="2031682" y="37757"/>
                </a:lnTo>
                <a:lnTo>
                  <a:pt x="2032000" y="41881"/>
                </a:lnTo>
                <a:lnTo>
                  <a:pt x="2031682" y="46006"/>
                </a:lnTo>
                <a:lnTo>
                  <a:pt x="2031046" y="49813"/>
                </a:lnTo>
                <a:lnTo>
                  <a:pt x="2030091" y="53938"/>
                </a:lnTo>
                <a:lnTo>
                  <a:pt x="2028819" y="57745"/>
                </a:lnTo>
                <a:lnTo>
                  <a:pt x="2026910" y="61553"/>
                </a:lnTo>
                <a:lnTo>
                  <a:pt x="2025001" y="65043"/>
                </a:lnTo>
                <a:lnTo>
                  <a:pt x="2022456" y="68533"/>
                </a:lnTo>
                <a:lnTo>
                  <a:pt x="2019592" y="71706"/>
                </a:lnTo>
                <a:lnTo>
                  <a:pt x="1637177" y="453081"/>
                </a:lnTo>
                <a:lnTo>
                  <a:pt x="1633995" y="455937"/>
                </a:lnTo>
                <a:lnTo>
                  <a:pt x="1630814" y="458158"/>
                </a:lnTo>
                <a:lnTo>
                  <a:pt x="1626996" y="460379"/>
                </a:lnTo>
                <a:lnTo>
                  <a:pt x="1623496" y="462283"/>
                </a:lnTo>
                <a:lnTo>
                  <a:pt x="1619360" y="463552"/>
                </a:lnTo>
                <a:lnTo>
                  <a:pt x="1615224" y="464186"/>
                </a:lnTo>
                <a:lnTo>
                  <a:pt x="1611407" y="465138"/>
                </a:lnTo>
                <a:lnTo>
                  <a:pt x="1607271" y="465138"/>
                </a:lnTo>
                <a:lnTo>
                  <a:pt x="1603135" y="465138"/>
                </a:lnTo>
                <a:lnTo>
                  <a:pt x="1599317" y="464186"/>
                </a:lnTo>
                <a:lnTo>
                  <a:pt x="1595181" y="463552"/>
                </a:lnTo>
                <a:lnTo>
                  <a:pt x="1591681" y="462283"/>
                </a:lnTo>
                <a:lnTo>
                  <a:pt x="1587864" y="460379"/>
                </a:lnTo>
                <a:lnTo>
                  <a:pt x="1584364" y="458158"/>
                </a:lnTo>
                <a:lnTo>
                  <a:pt x="1580864" y="455937"/>
                </a:lnTo>
                <a:lnTo>
                  <a:pt x="1577683" y="453081"/>
                </a:lnTo>
                <a:lnTo>
                  <a:pt x="1574819" y="449591"/>
                </a:lnTo>
                <a:lnTo>
                  <a:pt x="1572274" y="446418"/>
                </a:lnTo>
                <a:lnTo>
                  <a:pt x="1570047" y="442928"/>
                </a:lnTo>
                <a:lnTo>
                  <a:pt x="1568138" y="439121"/>
                </a:lnTo>
                <a:lnTo>
                  <a:pt x="1567184" y="435314"/>
                </a:lnTo>
                <a:lnTo>
                  <a:pt x="1565911" y="431189"/>
                </a:lnTo>
                <a:lnTo>
                  <a:pt x="1565275" y="427381"/>
                </a:lnTo>
                <a:lnTo>
                  <a:pt x="1565275" y="423257"/>
                </a:lnTo>
                <a:lnTo>
                  <a:pt x="1565275" y="419132"/>
                </a:lnTo>
                <a:lnTo>
                  <a:pt x="1565911" y="415007"/>
                </a:lnTo>
                <a:lnTo>
                  <a:pt x="1567184" y="411517"/>
                </a:lnTo>
                <a:lnTo>
                  <a:pt x="1568138" y="407393"/>
                </a:lnTo>
                <a:lnTo>
                  <a:pt x="1570047" y="403902"/>
                </a:lnTo>
                <a:lnTo>
                  <a:pt x="1572274" y="400095"/>
                </a:lnTo>
                <a:lnTo>
                  <a:pt x="1574819" y="396922"/>
                </a:lnTo>
                <a:lnTo>
                  <a:pt x="1577683" y="393749"/>
                </a:lnTo>
                <a:lnTo>
                  <a:pt x="1960098" y="12374"/>
                </a:lnTo>
                <a:lnTo>
                  <a:pt x="1962962" y="9518"/>
                </a:lnTo>
                <a:lnTo>
                  <a:pt x="1966779" y="6980"/>
                </a:lnTo>
                <a:lnTo>
                  <a:pt x="1970279" y="4759"/>
                </a:lnTo>
                <a:lnTo>
                  <a:pt x="1974097" y="2855"/>
                </a:lnTo>
                <a:lnTo>
                  <a:pt x="1977596" y="1903"/>
                </a:lnTo>
                <a:lnTo>
                  <a:pt x="1981732" y="634"/>
                </a:lnTo>
                <a:lnTo>
                  <a:pt x="1985550" y="0"/>
                </a:lnTo>
                <a:close/>
              </a:path>
            </a:pathLst>
          </a:custGeom>
          <a:solidFill>
            <a:schemeClr val="bg1"/>
          </a:solidFill>
          <a:ln>
            <a:noFill/>
          </a:ln>
          <a:extLst/>
        </p:spPr>
        <p:txBody>
          <a:bodyPr anchor="ctr">
            <a:scene3d>
              <a:camera prst="orthographicFront"/>
              <a:lightRig rig="threePt" dir="t"/>
            </a:scene3d>
            <a:sp3d contourW="12700">
              <a:contourClr>
                <a:srgbClr val="FFFFFF"/>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pitchFamily="34" charset="0"/>
              <a:ea typeface="宋体" panose="02010600030101010101" pitchFamily="2" charset="-122"/>
              <a:cs typeface="+mn-cs"/>
            </a:endParaRPr>
          </a:p>
        </p:txBody>
      </p:sp>
      <p:sp>
        <p:nvSpPr>
          <p:cNvPr id="53" name="文本框 9"/>
          <p:cNvSpPr txBox="1"/>
          <p:nvPr/>
        </p:nvSpPr>
        <p:spPr>
          <a:xfrm>
            <a:off x="3130906" y="2940839"/>
            <a:ext cx="1506931" cy="377026"/>
          </a:xfrm>
          <a:prstGeom prst="rect">
            <a:avLst/>
          </a:prstGeom>
          <a:noFill/>
        </p:spPr>
        <p:txBody>
          <a:bodyPr wrap="square" lIns="68580" tIns="34290" rIns="68580" bIns="34290" rtlCol="0">
            <a:spAutoFit/>
          </a:bodyPr>
          <a:lstStyle/>
          <a:p>
            <a:pPr marL="0" lvl="1" algn="ctr" defTabSz="914400" fontAlgn="base">
              <a:spcBef>
                <a:spcPct val="0"/>
              </a:spcBef>
              <a:spcAft>
                <a:spcPct val="0"/>
              </a:spcAft>
              <a:defRPr/>
            </a:pPr>
            <a:r>
              <a:rPr lang="zh-CN" altLang="en-US" sz="2000" b="1" dirty="0" smtClean="0">
                <a:latin typeface="微软雅黑" pitchFamily="34" charset="-122"/>
                <a:ea typeface="微软雅黑" pitchFamily="34" charset="-122"/>
              </a:rPr>
              <a:t>内容概要</a:t>
            </a:r>
            <a:endParaRPr lang="zh-CN" altLang="en-US" sz="2000" b="1" dirty="0">
              <a:latin typeface="微软雅黑" pitchFamily="34" charset="-122"/>
              <a:ea typeface="微软雅黑" pitchFamily="34" charset="-122"/>
            </a:endParaRPr>
          </a:p>
        </p:txBody>
      </p:sp>
      <p:sp>
        <p:nvSpPr>
          <p:cNvPr id="55" name="文本框 9"/>
          <p:cNvSpPr txBox="1"/>
          <p:nvPr/>
        </p:nvSpPr>
        <p:spPr>
          <a:xfrm>
            <a:off x="4636479" y="2943586"/>
            <a:ext cx="1611262" cy="377026"/>
          </a:xfrm>
          <a:prstGeom prst="rect">
            <a:avLst/>
          </a:prstGeom>
          <a:noFill/>
        </p:spPr>
        <p:txBody>
          <a:bodyPr wrap="square" lIns="68580" tIns="34290" rIns="68580" bIns="34290" rtlCol="0">
            <a:spAutoFit/>
          </a:bodyPr>
          <a:lstStyle/>
          <a:p>
            <a:pPr marL="0" lvl="1" algn="ctr" defTabSz="914400" fontAlgn="base">
              <a:spcBef>
                <a:spcPct val="0"/>
              </a:spcBef>
              <a:spcAft>
                <a:spcPct val="0"/>
              </a:spcAft>
              <a:defRPr/>
            </a:pPr>
            <a:r>
              <a:rPr lang="zh-CN" altLang="en-US" sz="2000" b="1" dirty="0" smtClean="0">
                <a:latin typeface="微软雅黑" pitchFamily="34" charset="-122"/>
                <a:ea typeface="微软雅黑" pitchFamily="34" charset="-122"/>
              </a:rPr>
              <a:t>草案亮点</a:t>
            </a:r>
            <a:endParaRPr lang="zh-CN" altLang="en-US" sz="2000" b="1" dirty="0">
              <a:latin typeface="微软雅黑" pitchFamily="34" charset="-122"/>
              <a:ea typeface="微软雅黑" pitchFamily="34" charset="-122"/>
            </a:endParaRPr>
          </a:p>
        </p:txBody>
      </p:sp>
      <p:sp>
        <p:nvSpPr>
          <p:cNvPr id="57" name="文本框 9"/>
          <p:cNvSpPr txBox="1"/>
          <p:nvPr/>
        </p:nvSpPr>
        <p:spPr>
          <a:xfrm>
            <a:off x="6338591" y="2943586"/>
            <a:ext cx="1401998" cy="377026"/>
          </a:xfrm>
          <a:prstGeom prst="rect">
            <a:avLst/>
          </a:prstGeom>
          <a:noFill/>
        </p:spPr>
        <p:txBody>
          <a:bodyPr wrap="square" lIns="68580" tIns="34290" rIns="68580" bIns="34290" rtlCol="0">
            <a:spAutoFit/>
          </a:bodyPr>
          <a:lstStyle/>
          <a:p>
            <a:pPr marL="0" lvl="1" algn="ctr" defTabSz="914400" fontAlgn="base">
              <a:spcBef>
                <a:spcPct val="0"/>
              </a:spcBef>
              <a:spcAft>
                <a:spcPct val="0"/>
              </a:spcAft>
              <a:defRPr/>
            </a:pPr>
            <a:r>
              <a:rPr lang="zh-CN" altLang="en-US" sz="2000" b="1" dirty="0" smtClean="0">
                <a:latin typeface="微软雅黑" pitchFamily="34" charset="-122"/>
                <a:ea typeface="微软雅黑" pitchFamily="34" charset="-122"/>
              </a:rPr>
              <a:t>注意的点</a:t>
            </a:r>
            <a:endParaRPr lang="zh-CN" altLang="en-US" sz="2000" b="1" dirty="0">
              <a:latin typeface="微软雅黑" pitchFamily="34" charset="-122"/>
              <a:ea typeface="微软雅黑" pitchFamily="34" charset="-122"/>
            </a:endParaRPr>
          </a:p>
        </p:txBody>
      </p:sp>
      <p:sp>
        <p:nvSpPr>
          <p:cNvPr id="63" name="Freeform 5"/>
          <p:cNvSpPr>
            <a:spLocks/>
          </p:cNvSpPr>
          <p:nvPr/>
        </p:nvSpPr>
        <p:spPr bwMode="auto">
          <a:xfrm>
            <a:off x="3637930" y="0"/>
            <a:ext cx="1870372" cy="791722"/>
          </a:xfrm>
          <a:custGeom>
            <a:avLst/>
            <a:gdLst/>
            <a:ahLst/>
            <a:cxnLst/>
            <a:rect l="l" t="t" r="r" b="b"/>
            <a:pathLst>
              <a:path w="1212931" h="513429">
                <a:moveTo>
                  <a:pt x="0" y="0"/>
                </a:moveTo>
                <a:lnTo>
                  <a:pt x="1212931" y="0"/>
                </a:lnTo>
                <a:cubicBezTo>
                  <a:pt x="1210875" y="8189"/>
                  <a:pt x="1207259" y="15721"/>
                  <a:pt x="1202896" y="22772"/>
                </a:cubicBezTo>
                <a:lnTo>
                  <a:pt x="956422" y="454561"/>
                </a:lnTo>
                <a:cubicBezTo>
                  <a:pt x="946115" y="471761"/>
                  <a:pt x="931774" y="486697"/>
                  <a:pt x="913401" y="497559"/>
                </a:cubicBezTo>
                <a:cubicBezTo>
                  <a:pt x="894131" y="508874"/>
                  <a:pt x="873069" y="513853"/>
                  <a:pt x="852006" y="513401"/>
                </a:cubicBezTo>
                <a:lnTo>
                  <a:pt x="358161" y="513401"/>
                </a:lnTo>
                <a:cubicBezTo>
                  <a:pt x="338443" y="513401"/>
                  <a:pt x="317829" y="508422"/>
                  <a:pt x="299456" y="497559"/>
                </a:cubicBezTo>
                <a:cubicBezTo>
                  <a:pt x="281082" y="486697"/>
                  <a:pt x="266294" y="471761"/>
                  <a:pt x="256435" y="454109"/>
                </a:cubicBezTo>
                <a:lnTo>
                  <a:pt x="8616" y="20509"/>
                </a:lnTo>
                <a:close/>
              </a:path>
            </a:pathLst>
          </a:custGeom>
          <a:solidFill>
            <a:schemeClr val="accent3"/>
          </a:solidFill>
          <a:ln w="9525" cap="flat">
            <a:noFill/>
            <a:prstDash val="solid"/>
            <a:miter lim="800000"/>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itchFamily="34" charset="0"/>
              <a:ea typeface="宋体" charset="-122"/>
              <a:cs typeface="+mn-cs"/>
            </a:endParaRPr>
          </a:p>
        </p:txBody>
      </p:sp>
      <p:sp>
        <p:nvSpPr>
          <p:cNvPr id="20" name="TextBox 19"/>
          <p:cNvSpPr txBox="1"/>
          <p:nvPr/>
        </p:nvSpPr>
        <p:spPr>
          <a:xfrm>
            <a:off x="4070415" y="189612"/>
            <a:ext cx="1005403" cy="584775"/>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3200" b="1" i="0" u="none" strike="noStrike" kern="1200" cap="none" spc="0" normalizeH="0" baseline="0" noProof="0">
                <a:ln>
                  <a:noFill/>
                </a:ln>
                <a:solidFill>
                  <a:prstClr val="white"/>
                </a:solidFill>
                <a:effectLst/>
                <a:uLnTx/>
                <a:uFillTx/>
                <a:latin typeface="微软雅黑" pitchFamily="34" charset="-122"/>
                <a:ea typeface="微软雅黑" pitchFamily="34" charset="-122"/>
                <a:cs typeface="+mn-cs"/>
              </a:rPr>
              <a:t>目录</a:t>
            </a:r>
            <a:endParaRPr kumimoji="0" lang="zh-CN" altLang="en-US" sz="3200" b="1" i="0" u="none" strike="noStrike" kern="1200" cap="none" spc="0" normalizeH="0" baseline="0" noProof="0" dirty="0">
              <a:ln>
                <a:noFill/>
              </a:ln>
              <a:solidFill>
                <a:prstClr val="white"/>
              </a:solidFill>
              <a:effectLst/>
              <a:uLnTx/>
              <a:uFillTx/>
              <a:latin typeface="微软雅黑" pitchFamily="34" charset="-122"/>
              <a:ea typeface="微软雅黑" pitchFamily="34" charset="-122"/>
              <a:cs typeface="+mn-cs"/>
            </a:endParaRPr>
          </a:p>
        </p:txBody>
      </p:sp>
      <p:pic>
        <p:nvPicPr>
          <p:cNvPr id="22" name="图片 21" descr="1.jpg"/>
          <p:cNvPicPr>
            <a:picLocks noChangeAspect="1"/>
          </p:cNvPicPr>
          <p:nvPr/>
        </p:nvPicPr>
        <p:blipFill>
          <a:blip r:embed="rId4"/>
          <a:stretch>
            <a:fillRect/>
          </a:stretch>
        </p:blipFill>
        <p:spPr>
          <a:xfrm>
            <a:off x="-1" y="0"/>
            <a:ext cx="2344189" cy="548640"/>
          </a:xfrm>
          <a:prstGeom prst="rect">
            <a:avLst/>
          </a:prstGeom>
        </p:spPr>
      </p:pic>
    </p:spTree>
    <p:extLst>
      <p:ext uri="{BB962C8B-B14F-4D97-AF65-F5344CB8AC3E}">
        <p14:creationId xmlns="" xmlns:p14="http://schemas.microsoft.com/office/powerpoint/2010/main" val="1924025235"/>
      </p:ext>
    </p:extLst>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ppt_w</p:attrName>
                                        </p:attrNameLst>
                                      </p:cBhvr>
                                      <p:tavLst>
                                        <p:tav tm="0">
                                          <p:val>
                                            <p:fltVal val="0"/>
                                          </p:val>
                                        </p:tav>
                                        <p:tav tm="100000">
                                          <p:val>
                                            <p:strVal val="#ppt_w"/>
                                          </p:val>
                                        </p:tav>
                                      </p:tavLst>
                                    </p:anim>
                                    <p:anim calcmode="lin" valueType="num">
                                      <p:cBhvr>
                                        <p:cTn id="8" dur="500" fill="hold"/>
                                        <p:tgtEl>
                                          <p:spTgt spid="30"/>
                                        </p:tgtEl>
                                        <p:attrNameLst>
                                          <p:attrName>ppt_h</p:attrName>
                                        </p:attrNameLst>
                                      </p:cBhvr>
                                      <p:tavLst>
                                        <p:tav tm="0">
                                          <p:val>
                                            <p:fltVal val="0"/>
                                          </p:val>
                                        </p:tav>
                                        <p:tav tm="100000">
                                          <p:val>
                                            <p:strVal val="#ppt_h"/>
                                          </p:val>
                                        </p:tav>
                                      </p:tavLst>
                                    </p:anim>
                                    <p:animEffect transition="in" filter="fade">
                                      <p:cBhvr>
                                        <p:cTn id="9" dur="500"/>
                                        <p:tgtEl>
                                          <p:spTgt spid="30"/>
                                        </p:tgtEl>
                                      </p:cBhvr>
                                    </p:animEffect>
                                    <p:anim calcmode="lin" valueType="num">
                                      <p:cBhvr>
                                        <p:cTn id="10" dur="500" fill="hold"/>
                                        <p:tgtEl>
                                          <p:spTgt spid="30"/>
                                        </p:tgtEl>
                                        <p:attrNameLst>
                                          <p:attrName>ppt_x</p:attrName>
                                        </p:attrNameLst>
                                      </p:cBhvr>
                                      <p:tavLst>
                                        <p:tav tm="0">
                                          <p:val>
                                            <p:fltVal val="0.5"/>
                                          </p:val>
                                        </p:tav>
                                        <p:tav tm="100000">
                                          <p:val>
                                            <p:strVal val="#ppt_x"/>
                                          </p:val>
                                        </p:tav>
                                      </p:tavLst>
                                    </p:anim>
                                    <p:anim calcmode="lin" valueType="num">
                                      <p:cBhvr>
                                        <p:cTn id="11" dur="500" fill="hold"/>
                                        <p:tgtEl>
                                          <p:spTgt spid="30"/>
                                        </p:tgtEl>
                                        <p:attrNameLst>
                                          <p:attrName>ppt_y</p:attrName>
                                        </p:attrNameLst>
                                      </p:cBhvr>
                                      <p:tavLst>
                                        <p:tav tm="0">
                                          <p:val>
                                            <p:fltVal val="0.5"/>
                                          </p:val>
                                        </p:tav>
                                        <p:tav tm="100000">
                                          <p:val>
                                            <p:strVal val="#ppt_y"/>
                                          </p:val>
                                        </p:tav>
                                      </p:tavLst>
                                    </p:anim>
                                  </p:childTnLst>
                                </p:cTn>
                              </p:par>
                              <p:par>
                                <p:cTn id="12" presetID="53" presetClass="entr" presetSubtype="528" fill="hold" grpId="0" nodeType="withEffect">
                                  <p:stCondLst>
                                    <p:cond delay="0"/>
                                  </p:stCondLst>
                                  <p:childTnLst>
                                    <p:set>
                                      <p:cBhvr>
                                        <p:cTn id="13" dur="1" fill="hold">
                                          <p:stCondLst>
                                            <p:cond delay="0"/>
                                          </p:stCondLst>
                                        </p:cTn>
                                        <p:tgtEl>
                                          <p:spTgt spid="36"/>
                                        </p:tgtEl>
                                        <p:attrNameLst>
                                          <p:attrName>style.visibility</p:attrName>
                                        </p:attrNameLst>
                                      </p:cBhvr>
                                      <p:to>
                                        <p:strVal val="visible"/>
                                      </p:to>
                                    </p:set>
                                    <p:anim calcmode="lin" valueType="num">
                                      <p:cBhvr>
                                        <p:cTn id="14" dur="500" fill="hold"/>
                                        <p:tgtEl>
                                          <p:spTgt spid="36"/>
                                        </p:tgtEl>
                                        <p:attrNameLst>
                                          <p:attrName>ppt_w</p:attrName>
                                        </p:attrNameLst>
                                      </p:cBhvr>
                                      <p:tavLst>
                                        <p:tav tm="0">
                                          <p:val>
                                            <p:fltVal val="0"/>
                                          </p:val>
                                        </p:tav>
                                        <p:tav tm="100000">
                                          <p:val>
                                            <p:strVal val="#ppt_w"/>
                                          </p:val>
                                        </p:tav>
                                      </p:tavLst>
                                    </p:anim>
                                    <p:anim calcmode="lin" valueType="num">
                                      <p:cBhvr>
                                        <p:cTn id="15" dur="500" fill="hold"/>
                                        <p:tgtEl>
                                          <p:spTgt spid="36"/>
                                        </p:tgtEl>
                                        <p:attrNameLst>
                                          <p:attrName>ppt_h</p:attrName>
                                        </p:attrNameLst>
                                      </p:cBhvr>
                                      <p:tavLst>
                                        <p:tav tm="0">
                                          <p:val>
                                            <p:fltVal val="0"/>
                                          </p:val>
                                        </p:tav>
                                        <p:tav tm="100000">
                                          <p:val>
                                            <p:strVal val="#ppt_h"/>
                                          </p:val>
                                        </p:tav>
                                      </p:tavLst>
                                    </p:anim>
                                    <p:animEffect transition="in" filter="fade">
                                      <p:cBhvr>
                                        <p:cTn id="16" dur="500"/>
                                        <p:tgtEl>
                                          <p:spTgt spid="36"/>
                                        </p:tgtEl>
                                      </p:cBhvr>
                                    </p:animEffect>
                                    <p:anim calcmode="lin" valueType="num">
                                      <p:cBhvr>
                                        <p:cTn id="17" dur="500" fill="hold"/>
                                        <p:tgtEl>
                                          <p:spTgt spid="36"/>
                                        </p:tgtEl>
                                        <p:attrNameLst>
                                          <p:attrName>ppt_x</p:attrName>
                                        </p:attrNameLst>
                                      </p:cBhvr>
                                      <p:tavLst>
                                        <p:tav tm="0">
                                          <p:val>
                                            <p:fltVal val="0.5"/>
                                          </p:val>
                                        </p:tav>
                                        <p:tav tm="100000">
                                          <p:val>
                                            <p:strVal val="#ppt_x"/>
                                          </p:val>
                                        </p:tav>
                                      </p:tavLst>
                                    </p:anim>
                                    <p:anim calcmode="lin" valueType="num">
                                      <p:cBhvr>
                                        <p:cTn id="18" dur="500" fill="hold"/>
                                        <p:tgtEl>
                                          <p:spTgt spid="36"/>
                                        </p:tgtEl>
                                        <p:attrNameLst>
                                          <p:attrName>ppt_y</p:attrName>
                                        </p:attrNameLst>
                                      </p:cBhvr>
                                      <p:tavLst>
                                        <p:tav tm="0">
                                          <p:val>
                                            <p:fltVal val="0.5"/>
                                          </p:val>
                                        </p:tav>
                                        <p:tav tm="100000">
                                          <p:val>
                                            <p:strVal val="#ppt_y"/>
                                          </p:val>
                                        </p:tav>
                                      </p:tavLst>
                                    </p:anim>
                                  </p:childTnLst>
                                </p:cTn>
                              </p:par>
                              <p:par>
                                <p:cTn id="19" presetID="53" presetClass="entr" presetSubtype="528" fill="hold" grpId="0" nodeType="withEffect">
                                  <p:stCondLst>
                                    <p:cond delay="200"/>
                                  </p:stCondLst>
                                  <p:childTnLst>
                                    <p:set>
                                      <p:cBhvr>
                                        <p:cTn id="20" dur="1" fill="hold">
                                          <p:stCondLst>
                                            <p:cond delay="0"/>
                                          </p:stCondLst>
                                        </p:cTn>
                                        <p:tgtEl>
                                          <p:spTgt spid="27"/>
                                        </p:tgtEl>
                                        <p:attrNameLst>
                                          <p:attrName>style.visibility</p:attrName>
                                        </p:attrNameLst>
                                      </p:cBhvr>
                                      <p:to>
                                        <p:strVal val="visible"/>
                                      </p:to>
                                    </p:set>
                                    <p:anim calcmode="lin" valueType="num">
                                      <p:cBhvr>
                                        <p:cTn id="21" dur="500" fill="hold"/>
                                        <p:tgtEl>
                                          <p:spTgt spid="27"/>
                                        </p:tgtEl>
                                        <p:attrNameLst>
                                          <p:attrName>ppt_w</p:attrName>
                                        </p:attrNameLst>
                                      </p:cBhvr>
                                      <p:tavLst>
                                        <p:tav tm="0">
                                          <p:val>
                                            <p:fltVal val="0"/>
                                          </p:val>
                                        </p:tav>
                                        <p:tav tm="100000">
                                          <p:val>
                                            <p:strVal val="#ppt_w"/>
                                          </p:val>
                                        </p:tav>
                                      </p:tavLst>
                                    </p:anim>
                                    <p:anim calcmode="lin" valueType="num">
                                      <p:cBhvr>
                                        <p:cTn id="22" dur="500" fill="hold"/>
                                        <p:tgtEl>
                                          <p:spTgt spid="27"/>
                                        </p:tgtEl>
                                        <p:attrNameLst>
                                          <p:attrName>ppt_h</p:attrName>
                                        </p:attrNameLst>
                                      </p:cBhvr>
                                      <p:tavLst>
                                        <p:tav tm="0">
                                          <p:val>
                                            <p:fltVal val="0"/>
                                          </p:val>
                                        </p:tav>
                                        <p:tav tm="100000">
                                          <p:val>
                                            <p:strVal val="#ppt_h"/>
                                          </p:val>
                                        </p:tav>
                                      </p:tavLst>
                                    </p:anim>
                                    <p:animEffect transition="in" filter="fade">
                                      <p:cBhvr>
                                        <p:cTn id="23" dur="500"/>
                                        <p:tgtEl>
                                          <p:spTgt spid="27"/>
                                        </p:tgtEl>
                                      </p:cBhvr>
                                    </p:animEffect>
                                    <p:anim calcmode="lin" valueType="num">
                                      <p:cBhvr>
                                        <p:cTn id="24" dur="500" fill="hold"/>
                                        <p:tgtEl>
                                          <p:spTgt spid="27"/>
                                        </p:tgtEl>
                                        <p:attrNameLst>
                                          <p:attrName>ppt_x</p:attrName>
                                        </p:attrNameLst>
                                      </p:cBhvr>
                                      <p:tavLst>
                                        <p:tav tm="0">
                                          <p:val>
                                            <p:fltVal val="0.5"/>
                                          </p:val>
                                        </p:tav>
                                        <p:tav tm="100000">
                                          <p:val>
                                            <p:strVal val="#ppt_x"/>
                                          </p:val>
                                        </p:tav>
                                      </p:tavLst>
                                    </p:anim>
                                    <p:anim calcmode="lin" valueType="num">
                                      <p:cBhvr>
                                        <p:cTn id="25" dur="500" fill="hold"/>
                                        <p:tgtEl>
                                          <p:spTgt spid="2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200"/>
                                  </p:stCondLst>
                                  <p:childTnLst>
                                    <p:set>
                                      <p:cBhvr>
                                        <p:cTn id="27" dur="1" fill="hold">
                                          <p:stCondLst>
                                            <p:cond delay="0"/>
                                          </p:stCondLst>
                                        </p:cTn>
                                        <p:tgtEl>
                                          <p:spTgt spid="29"/>
                                        </p:tgtEl>
                                        <p:attrNameLst>
                                          <p:attrName>style.visibility</p:attrName>
                                        </p:attrNameLst>
                                      </p:cBhvr>
                                      <p:to>
                                        <p:strVal val="visible"/>
                                      </p:to>
                                    </p:set>
                                    <p:anim calcmode="lin" valueType="num">
                                      <p:cBhvr>
                                        <p:cTn id="28" dur="500" fill="hold"/>
                                        <p:tgtEl>
                                          <p:spTgt spid="29"/>
                                        </p:tgtEl>
                                        <p:attrNameLst>
                                          <p:attrName>ppt_w</p:attrName>
                                        </p:attrNameLst>
                                      </p:cBhvr>
                                      <p:tavLst>
                                        <p:tav tm="0">
                                          <p:val>
                                            <p:fltVal val="0"/>
                                          </p:val>
                                        </p:tav>
                                        <p:tav tm="100000">
                                          <p:val>
                                            <p:strVal val="#ppt_w"/>
                                          </p:val>
                                        </p:tav>
                                      </p:tavLst>
                                    </p:anim>
                                    <p:anim calcmode="lin" valueType="num">
                                      <p:cBhvr>
                                        <p:cTn id="29" dur="500" fill="hold"/>
                                        <p:tgtEl>
                                          <p:spTgt spid="29"/>
                                        </p:tgtEl>
                                        <p:attrNameLst>
                                          <p:attrName>ppt_h</p:attrName>
                                        </p:attrNameLst>
                                      </p:cBhvr>
                                      <p:tavLst>
                                        <p:tav tm="0">
                                          <p:val>
                                            <p:fltVal val="0"/>
                                          </p:val>
                                        </p:tav>
                                        <p:tav tm="100000">
                                          <p:val>
                                            <p:strVal val="#ppt_h"/>
                                          </p:val>
                                        </p:tav>
                                      </p:tavLst>
                                    </p:anim>
                                    <p:animEffect transition="in" filter="fade">
                                      <p:cBhvr>
                                        <p:cTn id="30" dur="500"/>
                                        <p:tgtEl>
                                          <p:spTgt spid="29"/>
                                        </p:tgtEl>
                                      </p:cBhvr>
                                    </p:animEffect>
                                    <p:anim calcmode="lin" valueType="num">
                                      <p:cBhvr>
                                        <p:cTn id="31" dur="500" fill="hold"/>
                                        <p:tgtEl>
                                          <p:spTgt spid="29"/>
                                        </p:tgtEl>
                                        <p:attrNameLst>
                                          <p:attrName>ppt_x</p:attrName>
                                        </p:attrNameLst>
                                      </p:cBhvr>
                                      <p:tavLst>
                                        <p:tav tm="0">
                                          <p:val>
                                            <p:fltVal val="0.5"/>
                                          </p:val>
                                        </p:tav>
                                        <p:tav tm="100000">
                                          <p:val>
                                            <p:strVal val="#ppt_x"/>
                                          </p:val>
                                        </p:tav>
                                      </p:tavLst>
                                    </p:anim>
                                    <p:anim calcmode="lin" valueType="num">
                                      <p:cBhvr>
                                        <p:cTn id="32" dur="500" fill="hold"/>
                                        <p:tgtEl>
                                          <p:spTgt spid="29"/>
                                        </p:tgtEl>
                                        <p:attrNameLst>
                                          <p:attrName>ppt_y</p:attrName>
                                        </p:attrNameLst>
                                      </p:cBhvr>
                                      <p:tavLst>
                                        <p:tav tm="0">
                                          <p:val>
                                            <p:fltVal val="0.5"/>
                                          </p:val>
                                        </p:tav>
                                        <p:tav tm="100000">
                                          <p:val>
                                            <p:strVal val="#ppt_y"/>
                                          </p:val>
                                        </p:tav>
                                      </p:tavLst>
                                    </p:anim>
                                  </p:childTnLst>
                                </p:cTn>
                              </p:par>
                              <p:par>
                                <p:cTn id="33" presetID="53" presetClass="entr" presetSubtype="528" fill="hold" grpId="0" nodeType="withEffect">
                                  <p:stCondLst>
                                    <p:cond delay="400"/>
                                  </p:stCondLst>
                                  <p:childTnLst>
                                    <p:set>
                                      <p:cBhvr>
                                        <p:cTn id="34" dur="1" fill="hold">
                                          <p:stCondLst>
                                            <p:cond delay="0"/>
                                          </p:stCondLst>
                                        </p:cTn>
                                        <p:tgtEl>
                                          <p:spTgt spid="37"/>
                                        </p:tgtEl>
                                        <p:attrNameLst>
                                          <p:attrName>style.visibility</p:attrName>
                                        </p:attrNameLst>
                                      </p:cBhvr>
                                      <p:to>
                                        <p:strVal val="visible"/>
                                      </p:to>
                                    </p:set>
                                    <p:anim calcmode="lin" valueType="num">
                                      <p:cBhvr>
                                        <p:cTn id="35" dur="500" fill="hold"/>
                                        <p:tgtEl>
                                          <p:spTgt spid="37"/>
                                        </p:tgtEl>
                                        <p:attrNameLst>
                                          <p:attrName>ppt_w</p:attrName>
                                        </p:attrNameLst>
                                      </p:cBhvr>
                                      <p:tavLst>
                                        <p:tav tm="0">
                                          <p:val>
                                            <p:fltVal val="0"/>
                                          </p:val>
                                        </p:tav>
                                        <p:tav tm="100000">
                                          <p:val>
                                            <p:strVal val="#ppt_w"/>
                                          </p:val>
                                        </p:tav>
                                      </p:tavLst>
                                    </p:anim>
                                    <p:anim calcmode="lin" valueType="num">
                                      <p:cBhvr>
                                        <p:cTn id="36" dur="500" fill="hold"/>
                                        <p:tgtEl>
                                          <p:spTgt spid="37"/>
                                        </p:tgtEl>
                                        <p:attrNameLst>
                                          <p:attrName>ppt_h</p:attrName>
                                        </p:attrNameLst>
                                      </p:cBhvr>
                                      <p:tavLst>
                                        <p:tav tm="0">
                                          <p:val>
                                            <p:fltVal val="0"/>
                                          </p:val>
                                        </p:tav>
                                        <p:tav tm="100000">
                                          <p:val>
                                            <p:strVal val="#ppt_h"/>
                                          </p:val>
                                        </p:tav>
                                      </p:tavLst>
                                    </p:anim>
                                    <p:animEffect transition="in" filter="fade">
                                      <p:cBhvr>
                                        <p:cTn id="37" dur="500"/>
                                        <p:tgtEl>
                                          <p:spTgt spid="37"/>
                                        </p:tgtEl>
                                      </p:cBhvr>
                                    </p:animEffect>
                                    <p:anim calcmode="lin" valueType="num">
                                      <p:cBhvr>
                                        <p:cTn id="38" dur="500" fill="hold"/>
                                        <p:tgtEl>
                                          <p:spTgt spid="37"/>
                                        </p:tgtEl>
                                        <p:attrNameLst>
                                          <p:attrName>ppt_x</p:attrName>
                                        </p:attrNameLst>
                                      </p:cBhvr>
                                      <p:tavLst>
                                        <p:tav tm="0">
                                          <p:val>
                                            <p:fltVal val="0.5"/>
                                          </p:val>
                                        </p:tav>
                                        <p:tav tm="100000">
                                          <p:val>
                                            <p:strVal val="#ppt_x"/>
                                          </p:val>
                                        </p:tav>
                                      </p:tavLst>
                                    </p:anim>
                                    <p:anim calcmode="lin" valueType="num">
                                      <p:cBhvr>
                                        <p:cTn id="39" dur="500" fill="hold"/>
                                        <p:tgtEl>
                                          <p:spTgt spid="37"/>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40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anim calcmode="lin" valueType="num">
                                      <p:cBhvr>
                                        <p:cTn id="45" dur="500" fill="hold"/>
                                        <p:tgtEl>
                                          <p:spTgt spid="40"/>
                                        </p:tgtEl>
                                        <p:attrNameLst>
                                          <p:attrName>ppt_x</p:attrName>
                                        </p:attrNameLst>
                                      </p:cBhvr>
                                      <p:tavLst>
                                        <p:tav tm="0">
                                          <p:val>
                                            <p:fltVal val="0.5"/>
                                          </p:val>
                                        </p:tav>
                                        <p:tav tm="100000">
                                          <p:val>
                                            <p:strVal val="#ppt_x"/>
                                          </p:val>
                                        </p:tav>
                                      </p:tavLst>
                                    </p:anim>
                                    <p:anim calcmode="lin" valueType="num">
                                      <p:cBhvr>
                                        <p:cTn id="46" dur="500" fill="hold"/>
                                        <p:tgtEl>
                                          <p:spTgt spid="40"/>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60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par>
                                <p:cTn id="54" presetID="53" presetClass="entr" presetSubtype="528" fill="hold" grpId="0" nodeType="withEffect">
                                  <p:stCondLst>
                                    <p:cond delay="600"/>
                                  </p:stCondLst>
                                  <p:childTnLst>
                                    <p:set>
                                      <p:cBhvr>
                                        <p:cTn id="55" dur="1" fill="hold">
                                          <p:stCondLst>
                                            <p:cond delay="0"/>
                                          </p:stCondLst>
                                        </p:cTn>
                                        <p:tgtEl>
                                          <p:spTgt spid="25"/>
                                        </p:tgtEl>
                                        <p:attrNameLst>
                                          <p:attrName>style.visibility</p:attrName>
                                        </p:attrNameLst>
                                      </p:cBhvr>
                                      <p:to>
                                        <p:strVal val="visible"/>
                                      </p:to>
                                    </p:set>
                                    <p:anim calcmode="lin" valueType="num">
                                      <p:cBhvr>
                                        <p:cTn id="56" dur="500" fill="hold"/>
                                        <p:tgtEl>
                                          <p:spTgt spid="25"/>
                                        </p:tgtEl>
                                        <p:attrNameLst>
                                          <p:attrName>ppt_w</p:attrName>
                                        </p:attrNameLst>
                                      </p:cBhvr>
                                      <p:tavLst>
                                        <p:tav tm="0">
                                          <p:val>
                                            <p:fltVal val="0"/>
                                          </p:val>
                                        </p:tav>
                                        <p:tav tm="100000">
                                          <p:val>
                                            <p:strVal val="#ppt_w"/>
                                          </p:val>
                                        </p:tav>
                                      </p:tavLst>
                                    </p:anim>
                                    <p:anim calcmode="lin" valueType="num">
                                      <p:cBhvr>
                                        <p:cTn id="57" dur="500" fill="hold"/>
                                        <p:tgtEl>
                                          <p:spTgt spid="25"/>
                                        </p:tgtEl>
                                        <p:attrNameLst>
                                          <p:attrName>ppt_h</p:attrName>
                                        </p:attrNameLst>
                                      </p:cBhvr>
                                      <p:tavLst>
                                        <p:tav tm="0">
                                          <p:val>
                                            <p:fltVal val="0"/>
                                          </p:val>
                                        </p:tav>
                                        <p:tav tm="100000">
                                          <p:val>
                                            <p:strVal val="#ppt_h"/>
                                          </p:val>
                                        </p:tav>
                                      </p:tavLst>
                                    </p:anim>
                                    <p:animEffect transition="in" filter="fade">
                                      <p:cBhvr>
                                        <p:cTn id="58" dur="500"/>
                                        <p:tgtEl>
                                          <p:spTgt spid="25"/>
                                        </p:tgtEl>
                                      </p:cBhvr>
                                    </p:animEffect>
                                    <p:anim calcmode="lin" valueType="num">
                                      <p:cBhvr>
                                        <p:cTn id="59" dur="500" fill="hold"/>
                                        <p:tgtEl>
                                          <p:spTgt spid="25"/>
                                        </p:tgtEl>
                                        <p:attrNameLst>
                                          <p:attrName>ppt_x</p:attrName>
                                        </p:attrNameLst>
                                      </p:cBhvr>
                                      <p:tavLst>
                                        <p:tav tm="0">
                                          <p:val>
                                            <p:fltVal val="0.5"/>
                                          </p:val>
                                        </p:tav>
                                        <p:tav tm="100000">
                                          <p:val>
                                            <p:strVal val="#ppt_x"/>
                                          </p:val>
                                        </p:tav>
                                      </p:tavLst>
                                    </p:anim>
                                    <p:anim calcmode="lin" valueType="num">
                                      <p:cBhvr>
                                        <p:cTn id="60" dur="500" fill="hold"/>
                                        <p:tgtEl>
                                          <p:spTgt spid="25"/>
                                        </p:tgtEl>
                                        <p:attrNameLst>
                                          <p:attrName>ppt_y</p:attrName>
                                        </p:attrNameLst>
                                      </p:cBhvr>
                                      <p:tavLst>
                                        <p:tav tm="0">
                                          <p:val>
                                            <p:fltVal val="0.5"/>
                                          </p:val>
                                        </p:tav>
                                        <p:tav tm="100000">
                                          <p:val>
                                            <p:strVal val="#ppt_y"/>
                                          </p:val>
                                        </p:tav>
                                      </p:tavLst>
                                    </p:anim>
                                  </p:childTnLst>
                                </p:cTn>
                              </p:par>
                            </p:childTnLst>
                          </p:cTn>
                        </p:par>
                        <p:par>
                          <p:cTn id="61" fill="hold">
                            <p:stCondLst>
                              <p:cond delay="1100"/>
                            </p:stCondLst>
                            <p:childTnLst>
                              <p:par>
                                <p:cTn id="62" presetID="16" presetClass="entr" presetSubtype="21" fill="hold" grpId="0" nodeType="afterEffect">
                                  <p:stCondLst>
                                    <p:cond delay="0"/>
                                  </p:stCondLst>
                                  <p:childTnLst>
                                    <p:set>
                                      <p:cBhvr>
                                        <p:cTn id="63" dur="1" fill="hold">
                                          <p:stCondLst>
                                            <p:cond delay="0"/>
                                          </p:stCondLst>
                                        </p:cTn>
                                        <p:tgtEl>
                                          <p:spTgt spid="31"/>
                                        </p:tgtEl>
                                        <p:attrNameLst>
                                          <p:attrName>style.visibility</p:attrName>
                                        </p:attrNameLst>
                                      </p:cBhvr>
                                      <p:to>
                                        <p:strVal val="visible"/>
                                      </p:to>
                                    </p:set>
                                    <p:animEffect transition="in" filter="barn(inVertical)">
                                      <p:cBhvr>
                                        <p:cTn id="64" dur="500"/>
                                        <p:tgtEl>
                                          <p:spTgt spid="31"/>
                                        </p:tgtEl>
                                      </p:cBhvr>
                                    </p:animEffect>
                                  </p:childTnLst>
                                </p:cTn>
                              </p:par>
                            </p:childTnLst>
                          </p:cTn>
                        </p:par>
                        <p:par>
                          <p:cTn id="65" fill="hold">
                            <p:stCondLst>
                              <p:cond delay="1600"/>
                            </p:stCondLst>
                            <p:childTnLst>
                              <p:par>
                                <p:cTn id="66" presetID="16" presetClass="entr" presetSubtype="21" fill="hold" grpId="0" nodeType="afterEffect">
                                  <p:stCondLst>
                                    <p:cond delay="0"/>
                                  </p:stCondLst>
                                  <p:childTnLst>
                                    <p:set>
                                      <p:cBhvr>
                                        <p:cTn id="67" dur="1" fill="hold">
                                          <p:stCondLst>
                                            <p:cond delay="0"/>
                                          </p:stCondLst>
                                        </p:cTn>
                                        <p:tgtEl>
                                          <p:spTgt spid="53"/>
                                        </p:tgtEl>
                                        <p:attrNameLst>
                                          <p:attrName>style.visibility</p:attrName>
                                        </p:attrNameLst>
                                      </p:cBhvr>
                                      <p:to>
                                        <p:strVal val="visible"/>
                                      </p:to>
                                    </p:set>
                                    <p:animEffect transition="in" filter="barn(inVertical)">
                                      <p:cBhvr>
                                        <p:cTn id="68" dur="500"/>
                                        <p:tgtEl>
                                          <p:spTgt spid="53"/>
                                        </p:tgtEl>
                                      </p:cBhvr>
                                    </p:animEffect>
                                  </p:childTnLst>
                                </p:cTn>
                              </p:par>
                            </p:childTnLst>
                          </p:cTn>
                        </p:par>
                        <p:par>
                          <p:cTn id="69" fill="hold">
                            <p:stCondLst>
                              <p:cond delay="2100"/>
                            </p:stCondLst>
                            <p:childTnLst>
                              <p:par>
                                <p:cTn id="70" presetID="16" presetClass="entr" presetSubtype="21" fill="hold" grpId="0" nodeType="afterEffect">
                                  <p:stCondLst>
                                    <p:cond delay="0"/>
                                  </p:stCondLst>
                                  <p:childTnLst>
                                    <p:set>
                                      <p:cBhvr>
                                        <p:cTn id="71" dur="1" fill="hold">
                                          <p:stCondLst>
                                            <p:cond delay="0"/>
                                          </p:stCondLst>
                                        </p:cTn>
                                        <p:tgtEl>
                                          <p:spTgt spid="55"/>
                                        </p:tgtEl>
                                        <p:attrNameLst>
                                          <p:attrName>style.visibility</p:attrName>
                                        </p:attrNameLst>
                                      </p:cBhvr>
                                      <p:to>
                                        <p:strVal val="visible"/>
                                      </p:to>
                                    </p:set>
                                    <p:animEffect transition="in" filter="barn(inVertical)">
                                      <p:cBhvr>
                                        <p:cTn id="72" dur="500"/>
                                        <p:tgtEl>
                                          <p:spTgt spid="55"/>
                                        </p:tgtEl>
                                      </p:cBhvr>
                                    </p:animEffect>
                                  </p:childTnLst>
                                </p:cTn>
                              </p:par>
                            </p:childTnLst>
                          </p:cTn>
                        </p:par>
                        <p:par>
                          <p:cTn id="73" fill="hold">
                            <p:stCondLst>
                              <p:cond delay="2600"/>
                            </p:stCondLst>
                            <p:childTnLst>
                              <p:par>
                                <p:cTn id="74" presetID="16" presetClass="entr" presetSubtype="21" fill="hold" grpId="0" nodeType="afterEffect">
                                  <p:stCondLst>
                                    <p:cond delay="0"/>
                                  </p:stCondLst>
                                  <p:childTnLst>
                                    <p:set>
                                      <p:cBhvr>
                                        <p:cTn id="75" dur="1" fill="hold">
                                          <p:stCondLst>
                                            <p:cond delay="0"/>
                                          </p:stCondLst>
                                        </p:cTn>
                                        <p:tgtEl>
                                          <p:spTgt spid="57"/>
                                        </p:tgtEl>
                                        <p:attrNameLst>
                                          <p:attrName>style.visibility</p:attrName>
                                        </p:attrNameLst>
                                      </p:cBhvr>
                                      <p:to>
                                        <p:strVal val="visible"/>
                                      </p:to>
                                    </p:set>
                                    <p:animEffect transition="in" filter="barn(inVertical)">
                                      <p:cBhvr>
                                        <p:cTn id="76"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26" grpId="0" animBg="1"/>
      <p:bldP spid="25" grpId="0" animBg="1"/>
      <p:bldP spid="27" grpId="0" animBg="1"/>
      <p:bldP spid="29" grpId="0" animBg="1"/>
      <p:bldP spid="30" grpId="0" animBg="1"/>
      <p:bldP spid="36" grpId="0" animBg="1"/>
      <p:bldP spid="37" grpId="0" animBg="1"/>
      <p:bldP spid="40" grpId="0" animBg="1"/>
      <p:bldP spid="53" grpId="0"/>
      <p:bldP spid="55" grpId="0"/>
      <p:bldP spid="5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987553" y="914416"/>
            <a:ext cx="1002181" cy="782726"/>
          </a:xfrm>
          <a:custGeom>
            <a:avLst/>
            <a:gdLst/>
            <a:ahLst/>
            <a:cxnLst/>
            <a:rect l="l" t="t" r="r" b="b"/>
            <a:pathLst>
              <a:path w="2316425" h="1919981">
                <a:moveTo>
                  <a:pt x="961654" y="1"/>
                </a:moveTo>
                <a:cubicBezTo>
                  <a:pt x="1241767" y="-484"/>
                  <a:pt x="1493101" y="118983"/>
                  <a:pt x="1668542" y="309758"/>
                </a:cubicBezTo>
                <a:lnTo>
                  <a:pt x="2316425" y="957641"/>
                </a:lnTo>
                <a:lnTo>
                  <a:pt x="1666038" y="1608027"/>
                </a:lnTo>
                <a:cubicBezTo>
                  <a:pt x="1490444" y="1799411"/>
                  <a:pt x="1238185" y="1919750"/>
                  <a:pt x="958327" y="1919980"/>
                </a:cubicBezTo>
                <a:cubicBezTo>
                  <a:pt x="428203" y="1920898"/>
                  <a:pt x="-918" y="1491778"/>
                  <a:pt x="1" y="961654"/>
                </a:cubicBezTo>
                <a:cubicBezTo>
                  <a:pt x="919" y="431529"/>
                  <a:pt x="431529" y="920"/>
                  <a:pt x="961654" y="1"/>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4" name="矩形 13"/>
          <p:cNvSpPr/>
          <p:nvPr/>
        </p:nvSpPr>
        <p:spPr>
          <a:xfrm>
            <a:off x="1331368" y="841268"/>
            <a:ext cx="168250" cy="923330"/>
          </a:xfrm>
          <a:prstGeom prst="rect">
            <a:avLst/>
          </a:prstGeom>
          <a:noFill/>
        </p:spPr>
        <p:txBody>
          <a:bodyPr wrap="square" lIns="91440" tIns="45720" rIns="91440" bIns="45720">
            <a:spAutoFit/>
          </a:bodyPr>
          <a:lstStyle/>
          <a:p>
            <a:pPr algn="ctr"/>
            <a:r>
              <a:rPr lang="en-US" altLang="zh-CN"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3</a:t>
            </a:r>
            <a:endParaRPr lang="zh-CN" alt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5" name="TextBox 14"/>
          <p:cNvSpPr txBox="1"/>
          <p:nvPr/>
        </p:nvSpPr>
        <p:spPr>
          <a:xfrm>
            <a:off x="2073518" y="1117096"/>
            <a:ext cx="4444326" cy="369332"/>
          </a:xfrm>
          <a:prstGeom prst="rect">
            <a:avLst/>
          </a:prstGeom>
          <a:noFill/>
        </p:spPr>
        <p:txBody>
          <a:bodyPr wrap="square" lIns="0" tIns="0" rIns="0" bIns="0" rtlCol="0">
            <a:spAutoFit/>
          </a:bodyPr>
          <a:lstStyle/>
          <a:p>
            <a:pPr lvl="0" defTabSz="914400" fontAlgn="base">
              <a:spcBef>
                <a:spcPct val="0"/>
              </a:spcBef>
              <a:spcAft>
                <a:spcPct val="0"/>
              </a:spcAft>
              <a:defRPr/>
            </a:pPr>
            <a:r>
              <a:rPr lang="zh-CN" altLang="en-US" sz="2400" b="1" dirty="0" smtClean="0">
                <a:latin typeface="微软雅黑" pitchFamily="34" charset="-122"/>
                <a:ea typeface="微软雅黑" pitchFamily="34" charset="-122"/>
              </a:rPr>
              <a:t>明确举措解决执行财产变现难</a:t>
            </a:r>
            <a:endParaRPr lang="zh-CN" altLang="en-US" sz="2400" b="1" dirty="0">
              <a:latin typeface="微软雅黑" pitchFamily="34" charset="-122"/>
              <a:ea typeface="微软雅黑" pitchFamily="34" charset="-122"/>
            </a:endParaRPr>
          </a:p>
        </p:txBody>
      </p:sp>
      <p:sp>
        <p:nvSpPr>
          <p:cNvPr id="18" name="TextBox 17"/>
          <p:cNvSpPr txBox="1"/>
          <p:nvPr/>
        </p:nvSpPr>
        <p:spPr>
          <a:xfrm>
            <a:off x="811987" y="2081407"/>
            <a:ext cx="7468819" cy="1179810"/>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itchFamily="34" charset="-122"/>
                <a:ea typeface="微软雅黑" pitchFamily="34" charset="-122"/>
              </a:defRPr>
            </a:lvl1pPr>
          </a:lstStyle>
          <a:p>
            <a:pPr algn="l">
              <a:lnSpc>
                <a:spcPts val="2300"/>
              </a:lnSpc>
            </a:pPr>
            <a:r>
              <a:rPr lang="zh-CN" altLang="en-US" sz="1800" dirty="0" smtClean="0"/>
              <a:t>       在“实现金钱债权的终局执行编”中，草案规定了不动产的现场调查、确定参考价、拍卖、变卖、抵债等变价程序，为实现财产价值最大化，充分保障胜诉当事人合法权益，规定变价以网络司法拍卖为原则，必要时可以二次启动变价程序。</a:t>
            </a:r>
            <a:endParaRPr lang="zh-CN" altLang="en-US" sz="1800" dirty="0"/>
          </a:p>
        </p:txBody>
      </p:sp>
      <p:pic>
        <p:nvPicPr>
          <p:cNvPr id="24" name="图片 23" descr="1.jpg"/>
          <p:cNvPicPr>
            <a:picLocks noChangeAspect="1"/>
          </p:cNvPicPr>
          <p:nvPr/>
        </p:nvPicPr>
        <p:blipFill>
          <a:blip r:embed="rId3"/>
          <a:stretch>
            <a:fillRect/>
          </a:stretch>
        </p:blipFill>
        <p:spPr>
          <a:xfrm>
            <a:off x="-1" y="0"/>
            <a:ext cx="2344189" cy="548640"/>
          </a:xfrm>
          <a:prstGeom prst="rect">
            <a:avLst/>
          </a:prstGeom>
        </p:spPr>
      </p:pic>
    </p:spTree>
    <p:extLst>
      <p:ext uri="{BB962C8B-B14F-4D97-AF65-F5344CB8AC3E}">
        <p14:creationId xmlns="" xmlns:p14="http://schemas.microsoft.com/office/powerpoint/2010/main" val="2584133027"/>
      </p:ext>
    </p:extLst>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left)">
                                      <p:cBhvr>
                                        <p:cTn id="17" dur="500"/>
                                        <p:tgtEl>
                                          <p:spTgt spid="15"/>
                                        </p:tgtEl>
                                      </p:cBhvr>
                                    </p:animEffect>
                                  </p:childTnLst>
                                </p:cTn>
                              </p:par>
                              <p:par>
                                <p:cTn id="18" presetID="2" presetClass="entr" presetSubtype="2" fill="hold" grpId="0" nodeType="withEffect">
                                  <p:stCondLst>
                                    <p:cond delay="0"/>
                                  </p:stCondLst>
                                  <p:childTnLst>
                                    <p:set>
                                      <p:cBhvr>
                                        <p:cTn id="19" dur="1" fill="hold">
                                          <p:stCondLst>
                                            <p:cond delay="0"/>
                                          </p:stCondLst>
                                        </p:cTn>
                                        <p:tgtEl>
                                          <p:spTgt spid="18"/>
                                        </p:tgtEl>
                                        <p:attrNameLst>
                                          <p:attrName>style.visibility</p:attrName>
                                        </p:attrNameLst>
                                      </p:cBhvr>
                                      <p:to>
                                        <p:strVal val="visible"/>
                                      </p:to>
                                    </p:set>
                                    <p:anim calcmode="lin" valueType="num">
                                      <p:cBhvr additive="base">
                                        <p:cTn id="20" dur="500" fill="hold"/>
                                        <p:tgtEl>
                                          <p:spTgt spid="18"/>
                                        </p:tgtEl>
                                        <p:attrNameLst>
                                          <p:attrName>ppt_x</p:attrName>
                                        </p:attrNameLst>
                                      </p:cBhvr>
                                      <p:tavLst>
                                        <p:tav tm="0">
                                          <p:val>
                                            <p:strVal val="1+#ppt_w/2"/>
                                          </p:val>
                                        </p:tav>
                                        <p:tav tm="100000">
                                          <p:val>
                                            <p:strVal val="#ppt_x"/>
                                          </p:val>
                                        </p:tav>
                                      </p:tavLst>
                                    </p:anim>
                                    <p:anim calcmode="lin" valueType="num">
                                      <p:cBhvr additive="base">
                                        <p:cTn id="21"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 grpId="0"/>
      <p:bldP spid="15"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888454" y="1021999"/>
            <a:ext cx="3507981" cy="369332"/>
          </a:xfrm>
          <a:prstGeom prst="rect">
            <a:avLst/>
          </a:prstGeom>
          <a:noFill/>
        </p:spPr>
        <p:txBody>
          <a:bodyPr wrap="square" lIns="0" tIns="0" rIns="0" bIns="0" rtlCol="0">
            <a:spAutoFit/>
          </a:bodyPr>
          <a:lstStyle/>
          <a:p>
            <a:r>
              <a:rPr lang="en-US" altLang="zh-CN" sz="2400" b="1" dirty="0" smtClean="0">
                <a:latin typeface="微软雅黑" pitchFamily="34" charset="-122"/>
                <a:ea typeface="微软雅黑" pitchFamily="34" charset="-122"/>
              </a:rPr>
              <a:t>@</a:t>
            </a:r>
            <a:r>
              <a:rPr lang="zh-CN" altLang="en-US" sz="2400" b="1" dirty="0" smtClean="0">
                <a:latin typeface="微软雅黑" pitchFamily="34" charset="-122"/>
                <a:ea typeface="微软雅黑" pitchFamily="34" charset="-122"/>
              </a:rPr>
              <a:t>相关条文</a:t>
            </a:r>
          </a:p>
        </p:txBody>
      </p:sp>
      <p:sp>
        <p:nvSpPr>
          <p:cNvPr id="18" name="TextBox 17"/>
          <p:cNvSpPr txBox="1"/>
          <p:nvPr/>
        </p:nvSpPr>
        <p:spPr>
          <a:xfrm>
            <a:off x="819302" y="1664451"/>
            <a:ext cx="7468819" cy="1474763"/>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itchFamily="34" charset="-122"/>
                <a:ea typeface="微软雅黑" pitchFamily="34" charset="-122"/>
              </a:defRPr>
            </a:lvl1pPr>
          </a:lstStyle>
          <a:p>
            <a:pPr>
              <a:lnSpc>
                <a:spcPts val="2300"/>
              </a:lnSpc>
            </a:pPr>
            <a:r>
              <a:rPr lang="zh-CN" altLang="en-US" sz="1800" dirty="0" smtClean="0"/>
              <a:t>       </a:t>
            </a:r>
            <a:r>
              <a:rPr lang="zh-CN" altLang="en-US" sz="1800" b="1" dirty="0" smtClean="0"/>
              <a:t>第一百一十一条 </a:t>
            </a:r>
            <a:r>
              <a:rPr lang="zh-CN" altLang="en-US" sz="1800" dirty="0" smtClean="0"/>
              <a:t>变价不动产，应当通过网络司法拍卖、变卖平台进行，但是不宜采用此种方式的除外。</a:t>
            </a:r>
          </a:p>
          <a:p>
            <a:pPr>
              <a:lnSpc>
                <a:spcPts val="2300"/>
              </a:lnSpc>
            </a:pPr>
            <a:endParaRPr lang="en-US" altLang="zh-CN" sz="1800" dirty="0" smtClean="0"/>
          </a:p>
          <a:p>
            <a:pPr>
              <a:lnSpc>
                <a:spcPts val="2300"/>
              </a:lnSpc>
            </a:pPr>
            <a:r>
              <a:rPr lang="en-US" altLang="zh-CN" sz="1800" dirty="0" smtClean="0"/>
              <a:t>       </a:t>
            </a:r>
            <a:r>
              <a:rPr lang="zh-CN" altLang="en-US" sz="1800" b="1" dirty="0" smtClean="0"/>
              <a:t>第一百一十二条 </a:t>
            </a:r>
            <a:r>
              <a:rPr lang="zh-CN" altLang="en-US" sz="1800" dirty="0" smtClean="0"/>
              <a:t>拍卖不动产，应当在查封之日起三十日内实施，并且同时启动确定参考价程序。</a:t>
            </a:r>
            <a:endParaRPr lang="zh-CN" altLang="en-US" sz="1800" dirty="0"/>
          </a:p>
        </p:txBody>
      </p:sp>
      <p:pic>
        <p:nvPicPr>
          <p:cNvPr id="24" name="图片 23" descr="1.jpg"/>
          <p:cNvPicPr>
            <a:picLocks noChangeAspect="1"/>
          </p:cNvPicPr>
          <p:nvPr/>
        </p:nvPicPr>
        <p:blipFill>
          <a:blip r:embed="rId3"/>
          <a:stretch>
            <a:fillRect/>
          </a:stretch>
        </p:blipFill>
        <p:spPr>
          <a:xfrm>
            <a:off x="-1" y="0"/>
            <a:ext cx="2344189" cy="548640"/>
          </a:xfrm>
          <a:prstGeom prst="rect">
            <a:avLst/>
          </a:prstGeom>
        </p:spPr>
      </p:pic>
    </p:spTree>
    <p:extLst>
      <p:ext uri="{BB962C8B-B14F-4D97-AF65-F5344CB8AC3E}">
        <p14:creationId xmlns="" xmlns:p14="http://schemas.microsoft.com/office/powerpoint/2010/main" val="2584133027"/>
      </p:ext>
    </p:extLst>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 presetClass="entr" presetSubtype="2"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 calcmode="lin" valueType="num">
                                      <p:cBhvr additive="base">
                                        <p:cTn id="10" dur="500" fill="hold"/>
                                        <p:tgtEl>
                                          <p:spTgt spid="18"/>
                                        </p:tgtEl>
                                        <p:attrNameLst>
                                          <p:attrName>ppt_x</p:attrName>
                                        </p:attrNameLst>
                                      </p:cBhvr>
                                      <p:tavLst>
                                        <p:tav tm="0">
                                          <p:val>
                                            <p:strVal val="1+#ppt_w/2"/>
                                          </p:val>
                                        </p:tav>
                                        <p:tav tm="100000">
                                          <p:val>
                                            <p:strVal val="#ppt_x"/>
                                          </p:val>
                                        </p:tav>
                                      </p:tavLst>
                                    </p:anim>
                                    <p:anim calcmode="lin" valueType="num">
                                      <p:cBhvr additive="base">
                                        <p:cTn id="11"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819302" y="1664451"/>
            <a:ext cx="7468819" cy="1179810"/>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itchFamily="34" charset="-122"/>
                <a:ea typeface="微软雅黑" pitchFamily="34" charset="-122"/>
              </a:defRPr>
            </a:lvl1pPr>
          </a:lstStyle>
          <a:p>
            <a:pPr>
              <a:lnSpc>
                <a:spcPts val="2300"/>
              </a:lnSpc>
            </a:pPr>
            <a:r>
              <a:rPr lang="zh-CN" altLang="en-US" sz="1800" dirty="0" smtClean="0"/>
              <a:t>       </a:t>
            </a:r>
            <a:r>
              <a:rPr lang="zh-CN" altLang="en-US" sz="1800" b="1" dirty="0" smtClean="0"/>
              <a:t>第一百一十五条</a:t>
            </a:r>
            <a:r>
              <a:rPr lang="zh-CN" altLang="en-US" sz="1800" dirty="0" smtClean="0"/>
              <a:t> 人民法院应当参照参考价确定保留价，首次拍卖的保留价不得低于参考价的百分之七十。但是，被执行人认为评估结果严重偏离财产市场价值，申请以其认为的合理价格确定首次拍卖的保留价的，人民法院可以准许。</a:t>
            </a:r>
            <a:endParaRPr lang="zh-CN" altLang="en-US" sz="1800" dirty="0"/>
          </a:p>
        </p:txBody>
      </p:sp>
      <p:pic>
        <p:nvPicPr>
          <p:cNvPr id="24" name="图片 23" descr="1.jpg"/>
          <p:cNvPicPr>
            <a:picLocks noChangeAspect="1"/>
          </p:cNvPicPr>
          <p:nvPr/>
        </p:nvPicPr>
        <p:blipFill>
          <a:blip r:embed="rId3"/>
          <a:stretch>
            <a:fillRect/>
          </a:stretch>
        </p:blipFill>
        <p:spPr>
          <a:xfrm>
            <a:off x="-1" y="0"/>
            <a:ext cx="2344189" cy="548640"/>
          </a:xfrm>
          <a:prstGeom prst="rect">
            <a:avLst/>
          </a:prstGeom>
        </p:spPr>
      </p:pic>
    </p:spTree>
    <p:extLst>
      <p:ext uri="{BB962C8B-B14F-4D97-AF65-F5344CB8AC3E}">
        <p14:creationId xmlns="" xmlns:p14="http://schemas.microsoft.com/office/powerpoint/2010/main" val="2584133027"/>
      </p:ext>
    </p:extLst>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1+#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819302" y="1488886"/>
            <a:ext cx="7468819" cy="2045881"/>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itchFamily="34" charset="-122"/>
                <a:ea typeface="微软雅黑" pitchFamily="34" charset="-122"/>
              </a:defRPr>
            </a:lvl1pPr>
          </a:lstStyle>
          <a:p>
            <a:pPr>
              <a:lnSpc>
                <a:spcPts val="2300"/>
              </a:lnSpc>
            </a:pPr>
            <a:r>
              <a:rPr lang="zh-CN" altLang="en-US" sz="1800" dirty="0" smtClean="0"/>
              <a:t>       </a:t>
            </a:r>
            <a:r>
              <a:rPr lang="zh-CN" altLang="en-US" sz="1800" b="1" dirty="0" smtClean="0"/>
              <a:t>第一百二十五条</a:t>
            </a:r>
            <a:r>
              <a:rPr lang="zh-CN" altLang="en-US" sz="1800" dirty="0" smtClean="0"/>
              <a:t> 不动产流拍之日起五日内，申请执行人申请以保留价承受不动产抵偿债务，或者他人申请以保留价购买不动产并支付全部价款的，人民法院可以准许。</a:t>
            </a:r>
          </a:p>
          <a:p>
            <a:pPr>
              <a:lnSpc>
                <a:spcPts val="2300"/>
              </a:lnSpc>
            </a:pPr>
            <a:r>
              <a:rPr lang="zh-CN" altLang="en-US" sz="1800" dirty="0" smtClean="0"/>
              <a:t>       申请执行人申请承受不动产抵偿债务，其应受清偿债权数额低于保留价的，应当在前款规定期间内补交差额。</a:t>
            </a:r>
          </a:p>
          <a:p>
            <a:pPr>
              <a:lnSpc>
                <a:spcPts val="2300"/>
              </a:lnSpc>
            </a:pPr>
            <a:r>
              <a:rPr lang="zh-CN" altLang="en-US" sz="1800" dirty="0" smtClean="0"/>
              <a:t>       人民法院应当在收到差额或者全部价款之日起十五日内作出抵债或者变卖成交裁定并送达当事人、买受人。</a:t>
            </a:r>
          </a:p>
        </p:txBody>
      </p:sp>
      <p:pic>
        <p:nvPicPr>
          <p:cNvPr id="24" name="图片 23" descr="1.jpg"/>
          <p:cNvPicPr>
            <a:picLocks noChangeAspect="1"/>
          </p:cNvPicPr>
          <p:nvPr/>
        </p:nvPicPr>
        <p:blipFill>
          <a:blip r:embed="rId3"/>
          <a:stretch>
            <a:fillRect/>
          </a:stretch>
        </p:blipFill>
        <p:spPr>
          <a:xfrm>
            <a:off x="-1" y="0"/>
            <a:ext cx="2344189" cy="548640"/>
          </a:xfrm>
          <a:prstGeom prst="rect">
            <a:avLst/>
          </a:prstGeom>
        </p:spPr>
      </p:pic>
    </p:spTree>
    <p:extLst>
      <p:ext uri="{BB962C8B-B14F-4D97-AF65-F5344CB8AC3E}">
        <p14:creationId xmlns="" xmlns:p14="http://schemas.microsoft.com/office/powerpoint/2010/main" val="2584133027"/>
      </p:ext>
    </p:extLst>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1+#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819302" y="1488886"/>
            <a:ext cx="7468819" cy="1769715"/>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itchFamily="34" charset="-122"/>
                <a:ea typeface="微软雅黑" pitchFamily="34" charset="-122"/>
              </a:defRPr>
            </a:lvl1pPr>
          </a:lstStyle>
          <a:p>
            <a:pPr>
              <a:lnSpc>
                <a:spcPts val="2300"/>
              </a:lnSpc>
            </a:pPr>
            <a:r>
              <a:rPr lang="zh-CN" altLang="en-US" sz="1800" dirty="0" smtClean="0"/>
              <a:t>       </a:t>
            </a:r>
            <a:r>
              <a:rPr lang="zh-CN" altLang="en-US" sz="1800" b="1" dirty="0" smtClean="0"/>
              <a:t>第一百二十六条 </a:t>
            </a:r>
            <a:r>
              <a:rPr lang="zh-CN" altLang="en-US" sz="1800" dirty="0" smtClean="0"/>
              <a:t>不动产流拍后没有申请执行人申请承受或者无人购买的，人民法院应当在流拍之日起十五日内通过网络平台发布第二次拍卖公告。公告期不得少于十五日。</a:t>
            </a:r>
          </a:p>
          <a:p>
            <a:pPr>
              <a:lnSpc>
                <a:spcPts val="2300"/>
              </a:lnSpc>
            </a:pPr>
            <a:r>
              <a:rPr lang="zh-CN" altLang="en-US" sz="1800" dirty="0" smtClean="0"/>
              <a:t>       第二次拍卖的保留价不得低于首次拍卖保留价的百分之六十；以被执行人申请的合理价格确定首次拍卖保留价的，第二拍卖的保留价不得低于首次拍卖时评估结果的百分之四十二。</a:t>
            </a:r>
            <a:endParaRPr lang="zh-CN" altLang="en-US" sz="1800" dirty="0"/>
          </a:p>
        </p:txBody>
      </p:sp>
      <p:pic>
        <p:nvPicPr>
          <p:cNvPr id="24" name="图片 23" descr="1.jpg"/>
          <p:cNvPicPr>
            <a:picLocks noChangeAspect="1"/>
          </p:cNvPicPr>
          <p:nvPr/>
        </p:nvPicPr>
        <p:blipFill>
          <a:blip r:embed="rId3"/>
          <a:stretch>
            <a:fillRect/>
          </a:stretch>
        </p:blipFill>
        <p:spPr>
          <a:xfrm>
            <a:off x="-1" y="0"/>
            <a:ext cx="2344189" cy="548640"/>
          </a:xfrm>
          <a:prstGeom prst="rect">
            <a:avLst/>
          </a:prstGeom>
        </p:spPr>
      </p:pic>
    </p:spTree>
    <p:extLst>
      <p:ext uri="{BB962C8B-B14F-4D97-AF65-F5344CB8AC3E}">
        <p14:creationId xmlns="" xmlns:p14="http://schemas.microsoft.com/office/powerpoint/2010/main" val="2584133027"/>
      </p:ext>
    </p:extLst>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1+#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987553" y="914416"/>
            <a:ext cx="1002181" cy="782726"/>
          </a:xfrm>
          <a:custGeom>
            <a:avLst/>
            <a:gdLst/>
            <a:ahLst/>
            <a:cxnLst/>
            <a:rect l="l" t="t" r="r" b="b"/>
            <a:pathLst>
              <a:path w="2316425" h="1919981">
                <a:moveTo>
                  <a:pt x="961654" y="1"/>
                </a:moveTo>
                <a:cubicBezTo>
                  <a:pt x="1241767" y="-484"/>
                  <a:pt x="1493101" y="118983"/>
                  <a:pt x="1668542" y="309758"/>
                </a:cubicBezTo>
                <a:lnTo>
                  <a:pt x="2316425" y="957641"/>
                </a:lnTo>
                <a:lnTo>
                  <a:pt x="1666038" y="1608027"/>
                </a:lnTo>
                <a:cubicBezTo>
                  <a:pt x="1490444" y="1799411"/>
                  <a:pt x="1238185" y="1919750"/>
                  <a:pt x="958327" y="1919980"/>
                </a:cubicBezTo>
                <a:cubicBezTo>
                  <a:pt x="428203" y="1920898"/>
                  <a:pt x="-918" y="1491778"/>
                  <a:pt x="1" y="961654"/>
                </a:cubicBezTo>
                <a:cubicBezTo>
                  <a:pt x="919" y="431529"/>
                  <a:pt x="431529" y="920"/>
                  <a:pt x="961654" y="1"/>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4" name="矩形 13"/>
          <p:cNvSpPr/>
          <p:nvPr/>
        </p:nvSpPr>
        <p:spPr>
          <a:xfrm>
            <a:off x="1331368" y="841268"/>
            <a:ext cx="168250" cy="923330"/>
          </a:xfrm>
          <a:prstGeom prst="rect">
            <a:avLst/>
          </a:prstGeom>
          <a:noFill/>
        </p:spPr>
        <p:txBody>
          <a:bodyPr wrap="square" lIns="91440" tIns="45720" rIns="91440" bIns="45720">
            <a:spAutoFit/>
          </a:bodyPr>
          <a:lstStyle/>
          <a:p>
            <a:pPr algn="ctr"/>
            <a:r>
              <a:rPr lang="en-US" altLang="zh-CN"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4</a:t>
            </a:r>
            <a:endParaRPr lang="zh-CN" alt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5" name="TextBox 14"/>
          <p:cNvSpPr txBox="1"/>
          <p:nvPr/>
        </p:nvSpPr>
        <p:spPr>
          <a:xfrm>
            <a:off x="2033645" y="1117096"/>
            <a:ext cx="3745383" cy="369332"/>
          </a:xfrm>
          <a:prstGeom prst="rect">
            <a:avLst/>
          </a:prstGeom>
          <a:noFill/>
        </p:spPr>
        <p:txBody>
          <a:bodyPr wrap="square" lIns="0" tIns="0" rIns="0" bIns="0" rtlCol="0">
            <a:spAutoFit/>
          </a:bodyPr>
          <a:lstStyle/>
          <a:p>
            <a:pPr lvl="0" algn="r" defTabSz="914400" fontAlgn="base">
              <a:spcBef>
                <a:spcPct val="0"/>
              </a:spcBef>
              <a:spcAft>
                <a:spcPct val="0"/>
              </a:spcAft>
              <a:defRPr/>
            </a:pPr>
            <a:r>
              <a:rPr lang="zh-CN" altLang="en-US" sz="2400" b="1" dirty="0" smtClean="0">
                <a:latin typeface="微软雅黑" pitchFamily="34" charset="-122"/>
                <a:ea typeface="微软雅黑" pitchFamily="34" charset="-122"/>
              </a:rPr>
              <a:t>加强对强制执行的监督制约</a:t>
            </a:r>
            <a:endParaRPr lang="zh-CN" altLang="en-US" sz="2400" b="1" dirty="0">
              <a:latin typeface="微软雅黑" pitchFamily="34" charset="-122"/>
              <a:ea typeface="微软雅黑" pitchFamily="34" charset="-122"/>
            </a:endParaRPr>
          </a:p>
        </p:txBody>
      </p:sp>
      <p:sp>
        <p:nvSpPr>
          <p:cNvPr id="18" name="TextBox 17"/>
          <p:cNvSpPr txBox="1"/>
          <p:nvPr/>
        </p:nvSpPr>
        <p:spPr>
          <a:xfrm>
            <a:off x="811987" y="2081407"/>
            <a:ext cx="7468819" cy="1769715"/>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itchFamily="34" charset="-122"/>
                <a:ea typeface="微软雅黑" pitchFamily="34" charset="-122"/>
              </a:defRPr>
            </a:lvl1pPr>
          </a:lstStyle>
          <a:p>
            <a:pPr>
              <a:lnSpc>
                <a:spcPts val="2300"/>
              </a:lnSpc>
            </a:pPr>
            <a:r>
              <a:rPr lang="zh-CN" altLang="en-US" sz="1800" dirty="0" smtClean="0"/>
              <a:t>       规定了当事人、利害关系人可以就人民法院未实施应当实施的执行行为</a:t>
            </a:r>
            <a:r>
              <a:rPr lang="zh-CN" altLang="en-US" sz="1800" b="1" dirty="0" smtClean="0"/>
              <a:t>提出申请</a:t>
            </a:r>
            <a:r>
              <a:rPr lang="zh-CN" altLang="en-US" sz="1800" dirty="0" smtClean="0"/>
              <a:t>的制度和人民法院的</a:t>
            </a:r>
            <a:r>
              <a:rPr lang="zh-CN" altLang="en-US" sz="1800" b="1" dirty="0" smtClean="0"/>
              <a:t>自行纠正制度</a:t>
            </a:r>
            <a:r>
              <a:rPr lang="zh-CN" altLang="en-US" sz="1800" dirty="0" smtClean="0"/>
              <a:t>；</a:t>
            </a:r>
          </a:p>
          <a:p>
            <a:pPr>
              <a:lnSpc>
                <a:spcPts val="2300"/>
              </a:lnSpc>
            </a:pPr>
            <a:r>
              <a:rPr lang="zh-CN" altLang="en-US" sz="1800" dirty="0" smtClean="0"/>
              <a:t/>
            </a:r>
            <a:br>
              <a:rPr lang="zh-CN" altLang="en-US" sz="1800" dirty="0" smtClean="0"/>
            </a:br>
            <a:r>
              <a:rPr lang="zh-CN" altLang="en-US" sz="1800" dirty="0" smtClean="0"/>
              <a:t>       规定了经当事人、利害关系人申请，人民检察院认为同级或者下级人民法院的执行行为违反法律规定、应当实施执行行为而未实施或者在执行中作出的其他生效裁定、决定确有错误，需要纠正的，应当</a:t>
            </a:r>
            <a:r>
              <a:rPr lang="zh-CN" altLang="en-US" sz="1800" b="1" dirty="0" smtClean="0"/>
              <a:t>提出检察建议</a:t>
            </a:r>
            <a:r>
              <a:rPr lang="zh-CN" altLang="en-US" sz="1800" dirty="0" smtClean="0"/>
              <a:t>。</a:t>
            </a:r>
          </a:p>
        </p:txBody>
      </p:sp>
      <p:pic>
        <p:nvPicPr>
          <p:cNvPr id="24" name="图片 23" descr="1.jpg"/>
          <p:cNvPicPr>
            <a:picLocks noChangeAspect="1"/>
          </p:cNvPicPr>
          <p:nvPr/>
        </p:nvPicPr>
        <p:blipFill>
          <a:blip r:embed="rId3"/>
          <a:stretch>
            <a:fillRect/>
          </a:stretch>
        </p:blipFill>
        <p:spPr>
          <a:xfrm>
            <a:off x="-1" y="0"/>
            <a:ext cx="2344189" cy="548640"/>
          </a:xfrm>
          <a:prstGeom prst="rect">
            <a:avLst/>
          </a:prstGeom>
        </p:spPr>
      </p:pic>
    </p:spTree>
    <p:extLst>
      <p:ext uri="{BB962C8B-B14F-4D97-AF65-F5344CB8AC3E}">
        <p14:creationId xmlns="" xmlns:p14="http://schemas.microsoft.com/office/powerpoint/2010/main" val="2584133027"/>
      </p:ext>
    </p:extLst>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left)">
                                      <p:cBhvr>
                                        <p:cTn id="17" dur="500"/>
                                        <p:tgtEl>
                                          <p:spTgt spid="15"/>
                                        </p:tgtEl>
                                      </p:cBhvr>
                                    </p:animEffect>
                                  </p:childTnLst>
                                </p:cTn>
                              </p:par>
                              <p:par>
                                <p:cTn id="18" presetID="2" presetClass="entr" presetSubtype="2" fill="hold" grpId="0" nodeType="withEffect">
                                  <p:stCondLst>
                                    <p:cond delay="0"/>
                                  </p:stCondLst>
                                  <p:childTnLst>
                                    <p:set>
                                      <p:cBhvr>
                                        <p:cTn id="19" dur="1" fill="hold">
                                          <p:stCondLst>
                                            <p:cond delay="0"/>
                                          </p:stCondLst>
                                        </p:cTn>
                                        <p:tgtEl>
                                          <p:spTgt spid="18"/>
                                        </p:tgtEl>
                                        <p:attrNameLst>
                                          <p:attrName>style.visibility</p:attrName>
                                        </p:attrNameLst>
                                      </p:cBhvr>
                                      <p:to>
                                        <p:strVal val="visible"/>
                                      </p:to>
                                    </p:set>
                                    <p:anim calcmode="lin" valueType="num">
                                      <p:cBhvr additive="base">
                                        <p:cTn id="20" dur="500" fill="hold"/>
                                        <p:tgtEl>
                                          <p:spTgt spid="18"/>
                                        </p:tgtEl>
                                        <p:attrNameLst>
                                          <p:attrName>ppt_x</p:attrName>
                                        </p:attrNameLst>
                                      </p:cBhvr>
                                      <p:tavLst>
                                        <p:tav tm="0">
                                          <p:val>
                                            <p:strVal val="1+#ppt_w/2"/>
                                          </p:val>
                                        </p:tav>
                                        <p:tav tm="100000">
                                          <p:val>
                                            <p:strVal val="#ppt_x"/>
                                          </p:val>
                                        </p:tav>
                                      </p:tavLst>
                                    </p:anim>
                                    <p:anim calcmode="lin" valueType="num">
                                      <p:cBhvr additive="base">
                                        <p:cTn id="21"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 grpId="0"/>
      <p:bldP spid="15" grpId="0"/>
      <p:bldP spid="1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888454" y="1021999"/>
            <a:ext cx="3507981" cy="369332"/>
          </a:xfrm>
          <a:prstGeom prst="rect">
            <a:avLst/>
          </a:prstGeom>
          <a:noFill/>
        </p:spPr>
        <p:txBody>
          <a:bodyPr wrap="square" lIns="0" tIns="0" rIns="0" bIns="0" rtlCol="0">
            <a:spAutoFit/>
          </a:bodyPr>
          <a:lstStyle/>
          <a:p>
            <a:r>
              <a:rPr lang="en-US" altLang="zh-CN" sz="2400" b="1" dirty="0" smtClean="0">
                <a:latin typeface="微软雅黑" pitchFamily="34" charset="-122"/>
                <a:ea typeface="微软雅黑" pitchFamily="34" charset="-122"/>
              </a:rPr>
              <a:t>@</a:t>
            </a:r>
            <a:r>
              <a:rPr lang="zh-CN" altLang="en-US" sz="2400" b="1" dirty="0" smtClean="0">
                <a:latin typeface="微软雅黑" pitchFamily="34" charset="-122"/>
                <a:ea typeface="微软雅黑" pitchFamily="34" charset="-122"/>
              </a:rPr>
              <a:t>相关条文</a:t>
            </a:r>
          </a:p>
        </p:txBody>
      </p:sp>
      <p:sp>
        <p:nvSpPr>
          <p:cNvPr id="18" name="TextBox 17"/>
          <p:cNvSpPr txBox="1"/>
          <p:nvPr/>
        </p:nvSpPr>
        <p:spPr>
          <a:xfrm>
            <a:off x="819302" y="1664451"/>
            <a:ext cx="7468819" cy="2949525"/>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itchFamily="34" charset="-122"/>
                <a:ea typeface="微软雅黑" pitchFamily="34" charset="-122"/>
              </a:defRPr>
            </a:lvl1pPr>
          </a:lstStyle>
          <a:p>
            <a:pPr>
              <a:lnSpc>
                <a:spcPts val="2300"/>
              </a:lnSpc>
            </a:pPr>
            <a:r>
              <a:rPr lang="zh-CN" altLang="en-US" sz="1800" dirty="0" smtClean="0"/>
              <a:t>       </a:t>
            </a:r>
            <a:r>
              <a:rPr lang="zh-CN" altLang="en-US" sz="1800" b="1" dirty="0" smtClean="0"/>
              <a:t>第九十五条 </a:t>
            </a:r>
            <a:r>
              <a:rPr lang="zh-CN" altLang="en-US" sz="1800" dirty="0" smtClean="0"/>
              <a:t>上级人民法院认为下级人民法院已实施的执行行为违反法律规定或者在执行中作出的其他生效裁定、决定确有错误，需要纠正的，可以责令自行纠正，也可以裁定或者决定纠正。</a:t>
            </a:r>
          </a:p>
          <a:p>
            <a:pPr>
              <a:lnSpc>
                <a:spcPts val="2300"/>
              </a:lnSpc>
            </a:pPr>
            <a:r>
              <a:rPr lang="zh-CN" altLang="en-US" sz="1800" dirty="0" smtClean="0"/>
              <a:t>       上级人民法院认为下级人民法院在办理案件中未实施执行行为违反法律规定的，可以督促下级人民法院限期实施；必要时，也可以决定由本院或者指定本辖区其他人民法院执行该案件。</a:t>
            </a:r>
          </a:p>
          <a:p>
            <a:pPr>
              <a:lnSpc>
                <a:spcPts val="2300"/>
              </a:lnSpc>
            </a:pPr>
            <a:r>
              <a:rPr lang="zh-CN" altLang="en-US" sz="1800" dirty="0" smtClean="0"/>
              <a:t>       下级人民法院拒不执行上级人民法院的裁定、决定或者有严重违法执行行为的，上级人民法院可以建议依照有关程序对主管人员和直接责任人员依法给予处分。</a:t>
            </a:r>
            <a:endParaRPr lang="en-US" altLang="zh-CN" sz="1800" dirty="0" smtClean="0"/>
          </a:p>
          <a:p>
            <a:pPr>
              <a:lnSpc>
                <a:spcPts val="2300"/>
              </a:lnSpc>
            </a:pPr>
            <a:r>
              <a:rPr lang="en-US" altLang="zh-CN" sz="1800" dirty="0" smtClean="0"/>
              <a:t>                                                                          ——</a:t>
            </a:r>
            <a:r>
              <a:rPr lang="zh-CN" altLang="en-US" sz="1800" dirty="0" smtClean="0"/>
              <a:t>自行纠正制度</a:t>
            </a:r>
          </a:p>
        </p:txBody>
      </p:sp>
      <p:pic>
        <p:nvPicPr>
          <p:cNvPr id="24" name="图片 23" descr="1.jpg"/>
          <p:cNvPicPr>
            <a:picLocks noChangeAspect="1"/>
          </p:cNvPicPr>
          <p:nvPr/>
        </p:nvPicPr>
        <p:blipFill>
          <a:blip r:embed="rId3"/>
          <a:stretch>
            <a:fillRect/>
          </a:stretch>
        </p:blipFill>
        <p:spPr>
          <a:xfrm>
            <a:off x="-1" y="0"/>
            <a:ext cx="2344189" cy="548640"/>
          </a:xfrm>
          <a:prstGeom prst="rect">
            <a:avLst/>
          </a:prstGeom>
        </p:spPr>
      </p:pic>
    </p:spTree>
    <p:extLst>
      <p:ext uri="{BB962C8B-B14F-4D97-AF65-F5344CB8AC3E}">
        <p14:creationId xmlns="" xmlns:p14="http://schemas.microsoft.com/office/powerpoint/2010/main" val="2584133027"/>
      </p:ext>
    </p:extLst>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 presetClass="entr" presetSubtype="2"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 calcmode="lin" valueType="num">
                                      <p:cBhvr additive="base">
                                        <p:cTn id="10" dur="500" fill="hold"/>
                                        <p:tgtEl>
                                          <p:spTgt spid="18"/>
                                        </p:tgtEl>
                                        <p:attrNameLst>
                                          <p:attrName>ppt_x</p:attrName>
                                        </p:attrNameLst>
                                      </p:cBhvr>
                                      <p:tavLst>
                                        <p:tav tm="0">
                                          <p:val>
                                            <p:strVal val="1+#ppt_w/2"/>
                                          </p:val>
                                        </p:tav>
                                        <p:tav tm="100000">
                                          <p:val>
                                            <p:strVal val="#ppt_x"/>
                                          </p:val>
                                        </p:tav>
                                      </p:tavLst>
                                    </p:anim>
                                    <p:anim calcmode="lin" valueType="num">
                                      <p:cBhvr additive="base">
                                        <p:cTn id="11"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819302" y="1210909"/>
            <a:ext cx="7468819" cy="2654573"/>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itchFamily="34" charset="-122"/>
                <a:ea typeface="微软雅黑" pitchFamily="34" charset="-122"/>
              </a:defRPr>
            </a:lvl1pPr>
          </a:lstStyle>
          <a:p>
            <a:pPr>
              <a:lnSpc>
                <a:spcPts val="2300"/>
              </a:lnSpc>
            </a:pPr>
            <a:r>
              <a:rPr lang="zh-CN" altLang="en-US" sz="1800" dirty="0" smtClean="0"/>
              <a:t>       </a:t>
            </a:r>
            <a:r>
              <a:rPr lang="zh-CN" altLang="en-US" sz="1800" b="1" dirty="0" smtClean="0"/>
              <a:t>第九十六条 </a:t>
            </a:r>
            <a:r>
              <a:rPr lang="zh-CN" altLang="en-US" sz="1800" dirty="0" smtClean="0"/>
              <a:t>经当事人、利害关系人申请，人民检察院认为同级或者下级人民法院的执行行为违反法律规定、应当实施执行行为而未实施或者在执行中作出的其他生效裁定、决定确有错误，需要纠正的，应当提出检察建议。但是，当事人、利害关系人依照本法可以提出异议、申请复议、提起诉讼或者人民法院正在进行异议、复议审查或者诉讼审理的除外。</a:t>
            </a:r>
          </a:p>
          <a:p>
            <a:pPr>
              <a:lnSpc>
                <a:spcPts val="2300"/>
              </a:lnSpc>
            </a:pPr>
            <a:r>
              <a:rPr lang="zh-CN" altLang="en-US" sz="1800" dirty="0" smtClean="0"/>
              <a:t>       执行行为违背公序良俗或者执行人员在执行案件时有贪污受贿、徇私舞弊、枉法执行等违法行为且司法机关已经立案的，人民检察院可以依职权进行监督。</a:t>
            </a:r>
          </a:p>
          <a:p>
            <a:pPr>
              <a:lnSpc>
                <a:spcPts val="2300"/>
              </a:lnSpc>
            </a:pPr>
            <a:r>
              <a:rPr lang="en-US" altLang="zh-CN" sz="1800" dirty="0" smtClean="0"/>
              <a:t>                                                                          ——</a:t>
            </a:r>
            <a:r>
              <a:rPr lang="zh-CN" altLang="en-US" sz="1800" dirty="0" smtClean="0"/>
              <a:t>检察监督制度</a:t>
            </a:r>
          </a:p>
        </p:txBody>
      </p:sp>
      <p:pic>
        <p:nvPicPr>
          <p:cNvPr id="24" name="图片 23" descr="1.jpg"/>
          <p:cNvPicPr>
            <a:picLocks noChangeAspect="1"/>
          </p:cNvPicPr>
          <p:nvPr/>
        </p:nvPicPr>
        <p:blipFill>
          <a:blip r:embed="rId3"/>
          <a:stretch>
            <a:fillRect/>
          </a:stretch>
        </p:blipFill>
        <p:spPr>
          <a:xfrm>
            <a:off x="-1" y="0"/>
            <a:ext cx="2344189" cy="548640"/>
          </a:xfrm>
          <a:prstGeom prst="rect">
            <a:avLst/>
          </a:prstGeom>
        </p:spPr>
      </p:pic>
    </p:spTree>
    <p:extLst>
      <p:ext uri="{BB962C8B-B14F-4D97-AF65-F5344CB8AC3E}">
        <p14:creationId xmlns="" xmlns:p14="http://schemas.microsoft.com/office/powerpoint/2010/main" val="2584133027"/>
      </p:ext>
    </p:extLst>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1+#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3"/>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矩形 5"/>
          <p:cNvSpPr/>
          <p:nvPr/>
        </p:nvSpPr>
        <p:spPr>
          <a:xfrm>
            <a:off x="784" y="2211710"/>
            <a:ext cx="9144000" cy="2931790"/>
          </a:xfrm>
          <a:custGeom>
            <a:avLst/>
            <a:gdLst/>
            <a:ahLst/>
            <a:cxnLst/>
            <a:rect l="l" t="t" r="r" b="b"/>
            <a:pathLst>
              <a:path w="9144000" h="2931790">
                <a:moveTo>
                  <a:pt x="0" y="0"/>
                </a:moveTo>
                <a:lnTo>
                  <a:pt x="3824456" y="0"/>
                </a:lnTo>
                <a:cubicBezTo>
                  <a:pt x="3824456" y="26976"/>
                  <a:pt x="3831542" y="51749"/>
                  <a:pt x="3844079" y="73220"/>
                </a:cubicBezTo>
                <a:lnTo>
                  <a:pt x="4145508" y="600620"/>
                </a:lnTo>
                <a:cubicBezTo>
                  <a:pt x="4157500" y="622091"/>
                  <a:pt x="4175488" y="640258"/>
                  <a:pt x="4197836" y="653470"/>
                </a:cubicBezTo>
                <a:cubicBezTo>
                  <a:pt x="4220185" y="666683"/>
                  <a:pt x="4245258" y="672739"/>
                  <a:pt x="4269242" y="672739"/>
                </a:cubicBezTo>
                <a:lnTo>
                  <a:pt x="4869920" y="672739"/>
                </a:lnTo>
                <a:cubicBezTo>
                  <a:pt x="4895539" y="673289"/>
                  <a:pt x="4921158" y="667233"/>
                  <a:pt x="4944596" y="653470"/>
                </a:cubicBezTo>
                <a:cubicBezTo>
                  <a:pt x="4966945" y="640258"/>
                  <a:pt x="4984387" y="622091"/>
                  <a:pt x="4996924" y="601171"/>
                </a:cubicBezTo>
                <a:lnTo>
                  <a:pt x="5296718" y="75972"/>
                </a:lnTo>
                <a:cubicBezTo>
                  <a:pt x="5310345" y="53951"/>
                  <a:pt x="5317976" y="28077"/>
                  <a:pt x="5317976" y="0"/>
                </a:cubicBezTo>
                <a:lnTo>
                  <a:pt x="9144000" y="0"/>
                </a:lnTo>
                <a:lnTo>
                  <a:pt x="9144000" y="2931790"/>
                </a:lnTo>
                <a:lnTo>
                  <a:pt x="0" y="2931790"/>
                </a:lnTo>
                <a:close/>
              </a:path>
            </a:pathLst>
          </a:custGeom>
          <a:blipFill dpi="0" rotWithShape="1">
            <a:blip r:embed="rId4" cstate="print"/>
            <a:srcRect/>
            <a:stretch>
              <a:fillRect t="-54708" b="-2073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2" name="文本框 9"/>
          <p:cNvSpPr txBox="1"/>
          <p:nvPr/>
        </p:nvSpPr>
        <p:spPr>
          <a:xfrm>
            <a:off x="2477110" y="2989838"/>
            <a:ext cx="4264660" cy="623248"/>
          </a:xfrm>
          <a:prstGeom prst="rect">
            <a:avLst/>
          </a:prstGeom>
          <a:noFill/>
        </p:spPr>
        <p:txBody>
          <a:bodyPr wrap="square" lIns="68580" tIns="34290" rIns="68580" bIns="34290" rtlCol="0">
            <a:spAutoFit/>
          </a:bodyPr>
          <a:lstStyle/>
          <a:p>
            <a:pPr marL="0" marR="0" lvl="1" indent="0" algn="ctr" defTabSz="914400" rtl="0" eaLnBrk="1" fontAlgn="base" latinLnBrk="0" hangingPunct="1">
              <a:lnSpc>
                <a:spcPct val="100000"/>
              </a:lnSpc>
              <a:spcBef>
                <a:spcPct val="0"/>
              </a:spcBef>
              <a:spcAft>
                <a:spcPct val="0"/>
              </a:spcAft>
              <a:buClrTx/>
              <a:buSzTx/>
              <a:buFontTx/>
              <a:buNone/>
              <a:tabLst/>
              <a:defRPr/>
            </a:pPr>
            <a:r>
              <a:rPr kumimoji="0" lang="zh-CN" altLang="en-US" sz="3600" b="1" i="0" u="none" strike="noStrike" kern="1200" cap="none" spc="300" normalizeH="0" baseline="0" noProof="0" dirty="0" smtClean="0">
                <a:ln>
                  <a:noFill/>
                </a:ln>
                <a:solidFill>
                  <a:prstClr val="black"/>
                </a:solidFill>
                <a:effectLst/>
                <a:uLnTx/>
                <a:uFillTx/>
                <a:latin typeface="微软雅黑" pitchFamily="34" charset="-122"/>
                <a:ea typeface="微软雅黑" pitchFamily="34" charset="-122"/>
                <a:cs typeface="+mn-cs"/>
              </a:rPr>
              <a:t>注意的点</a:t>
            </a:r>
            <a:endParaRPr kumimoji="0" lang="zh-CN" altLang="en-US" sz="3600" b="1" i="0" u="none" strike="noStrike" kern="1200" cap="none" spc="300" normalizeH="0" baseline="0" noProof="0" dirty="0">
              <a:ln>
                <a:noFill/>
              </a:ln>
              <a:solidFill>
                <a:prstClr val="black"/>
              </a:solidFill>
              <a:effectLst/>
              <a:uLnTx/>
              <a:uFillTx/>
              <a:latin typeface="微软雅黑" pitchFamily="34" charset="-122"/>
              <a:ea typeface="微软雅黑" pitchFamily="34" charset="-122"/>
              <a:cs typeface="+mn-cs"/>
            </a:endParaRPr>
          </a:p>
        </p:txBody>
      </p:sp>
      <p:sp>
        <p:nvSpPr>
          <p:cNvPr id="13" name="Freeform 5"/>
          <p:cNvSpPr>
            <a:spLocks/>
          </p:cNvSpPr>
          <p:nvPr/>
        </p:nvSpPr>
        <p:spPr bwMode="auto">
          <a:xfrm>
            <a:off x="3901440" y="1607124"/>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3"/>
          </a:solidFill>
          <a:ln w="9525" cap="flat">
            <a:noFill/>
            <a:prstDash val="solid"/>
            <a:miter lim="800000"/>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itchFamily="34" charset="0"/>
              <a:ea typeface="宋体" charset="-122"/>
              <a:cs typeface="+mn-cs"/>
            </a:endParaRPr>
          </a:p>
        </p:txBody>
      </p:sp>
      <p:sp>
        <p:nvSpPr>
          <p:cNvPr id="18" name="TextBox 7"/>
          <p:cNvSpPr>
            <a:spLocks noChangeArrowheads="1"/>
          </p:cNvSpPr>
          <p:nvPr/>
        </p:nvSpPr>
        <p:spPr bwMode="auto">
          <a:xfrm>
            <a:off x="2491740" y="607789"/>
            <a:ext cx="4160520"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000" b="0" i="0" u="none" strike="noStrike" kern="1200" cap="none" spc="0" normalizeH="0" baseline="0" noProof="0">
                <a:ln>
                  <a:noFill/>
                </a:ln>
                <a:solidFill>
                  <a:srgbClr val="DBB061">
                    <a:lumMod val="20000"/>
                    <a:lumOff val="80000"/>
                  </a:srgbClr>
                </a:solidFill>
                <a:effectLst/>
                <a:uLnTx/>
                <a:uFillTx/>
                <a:latin typeface="Swis721 Th BT" pitchFamily="34" charset="0"/>
                <a:ea typeface="微软雅黑" pitchFamily="34" charset="-122"/>
                <a:cs typeface="LilyUPC" pitchFamily="34" charset="-34"/>
                <a:sym typeface="微软雅黑" pitchFamily="34" charset="-122"/>
              </a:rPr>
              <a:t>THE BUSENESS PLAN</a:t>
            </a:r>
            <a:endParaRPr kumimoji="0" lang="zh-CN" altLang="en-US" sz="2000" b="0" i="0" u="none" strike="noStrike" kern="1200" cap="none" spc="0" normalizeH="0" baseline="0" noProof="0" dirty="0">
              <a:ln>
                <a:noFill/>
              </a:ln>
              <a:solidFill>
                <a:srgbClr val="DBB061">
                  <a:lumMod val="20000"/>
                  <a:lumOff val="80000"/>
                </a:srgbClr>
              </a:solidFill>
              <a:effectLst/>
              <a:uLnTx/>
              <a:uFillTx/>
              <a:latin typeface="Swis721 Th BT" pitchFamily="34" charset="0"/>
              <a:ea typeface="微软雅黑" pitchFamily="34" charset="-122"/>
              <a:cs typeface="LilyUPC" pitchFamily="34" charset="-34"/>
              <a:sym typeface="微软雅黑" pitchFamily="34" charset="-122"/>
            </a:endParaRPr>
          </a:p>
        </p:txBody>
      </p:sp>
      <p:sp>
        <p:nvSpPr>
          <p:cNvPr id="16" name="TextBox 20"/>
          <p:cNvSpPr txBox="1"/>
          <p:nvPr/>
        </p:nvSpPr>
        <p:spPr>
          <a:xfrm>
            <a:off x="4048684" y="793673"/>
            <a:ext cx="1046633" cy="276999"/>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1200" b="1" i="0" u="none" strike="noStrike" kern="1200" cap="none" spc="0" normalizeH="0" baseline="0" noProof="0">
                <a:ln>
                  <a:noFill/>
                </a:ln>
                <a:effectLst/>
                <a:uLnTx/>
                <a:uFillTx/>
                <a:latin typeface="微软雅黑" pitchFamily="34" charset="-122"/>
                <a:ea typeface="微软雅黑" pitchFamily="34" charset="-122"/>
                <a:cs typeface="+mn-cs"/>
              </a:rPr>
              <a:t>CONTENTS</a:t>
            </a:r>
            <a:endParaRPr kumimoji="0" lang="zh-CN" altLang="en-US" sz="1200" b="1" i="0" u="none" strike="noStrike" kern="1200" cap="none" spc="0" normalizeH="0" baseline="0" noProof="0" dirty="0">
              <a:ln>
                <a:noFill/>
              </a:ln>
              <a:effectLst/>
              <a:uLnTx/>
              <a:uFillTx/>
              <a:latin typeface="微软雅黑" pitchFamily="34" charset="-122"/>
              <a:ea typeface="微软雅黑" pitchFamily="34" charset="-122"/>
              <a:cs typeface="+mn-cs"/>
            </a:endParaRPr>
          </a:p>
        </p:txBody>
      </p:sp>
      <p:sp>
        <p:nvSpPr>
          <p:cNvPr id="17" name="Freeform 5"/>
          <p:cNvSpPr>
            <a:spLocks/>
          </p:cNvSpPr>
          <p:nvPr/>
        </p:nvSpPr>
        <p:spPr bwMode="auto">
          <a:xfrm>
            <a:off x="3637930" y="0"/>
            <a:ext cx="1870372" cy="791722"/>
          </a:xfrm>
          <a:custGeom>
            <a:avLst/>
            <a:gdLst/>
            <a:ahLst/>
            <a:cxnLst/>
            <a:rect l="l" t="t" r="r" b="b"/>
            <a:pathLst>
              <a:path w="1212931" h="513429">
                <a:moveTo>
                  <a:pt x="0" y="0"/>
                </a:moveTo>
                <a:lnTo>
                  <a:pt x="1212931" y="0"/>
                </a:lnTo>
                <a:cubicBezTo>
                  <a:pt x="1210875" y="8189"/>
                  <a:pt x="1207259" y="15721"/>
                  <a:pt x="1202896" y="22772"/>
                </a:cubicBezTo>
                <a:lnTo>
                  <a:pt x="956422" y="454561"/>
                </a:lnTo>
                <a:cubicBezTo>
                  <a:pt x="946115" y="471761"/>
                  <a:pt x="931774" y="486697"/>
                  <a:pt x="913401" y="497559"/>
                </a:cubicBezTo>
                <a:cubicBezTo>
                  <a:pt x="894131" y="508874"/>
                  <a:pt x="873069" y="513853"/>
                  <a:pt x="852006" y="513401"/>
                </a:cubicBezTo>
                <a:lnTo>
                  <a:pt x="358161" y="513401"/>
                </a:lnTo>
                <a:cubicBezTo>
                  <a:pt x="338443" y="513401"/>
                  <a:pt x="317829" y="508422"/>
                  <a:pt x="299456" y="497559"/>
                </a:cubicBezTo>
                <a:cubicBezTo>
                  <a:pt x="281082" y="486697"/>
                  <a:pt x="266294" y="471761"/>
                  <a:pt x="256435" y="454109"/>
                </a:cubicBezTo>
                <a:lnTo>
                  <a:pt x="8616" y="20509"/>
                </a:lnTo>
                <a:close/>
              </a:path>
            </a:pathLst>
          </a:custGeom>
          <a:solidFill>
            <a:schemeClr val="accent3"/>
          </a:solidFill>
          <a:ln w="9525" cap="flat">
            <a:noFill/>
            <a:prstDash val="solid"/>
            <a:miter lim="800000"/>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itchFamily="34" charset="0"/>
              <a:ea typeface="宋体" charset="-122"/>
              <a:cs typeface="+mn-cs"/>
            </a:endParaRPr>
          </a:p>
        </p:txBody>
      </p:sp>
      <p:sp>
        <p:nvSpPr>
          <p:cNvPr id="19" name="TextBox 19"/>
          <p:cNvSpPr txBox="1"/>
          <p:nvPr/>
        </p:nvSpPr>
        <p:spPr>
          <a:xfrm>
            <a:off x="4070415" y="189612"/>
            <a:ext cx="1005403" cy="584775"/>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3200" b="1" i="0" u="none" strike="noStrike" kern="1200" cap="none" spc="0" normalizeH="0" baseline="0" noProof="0">
                <a:ln>
                  <a:noFill/>
                </a:ln>
                <a:solidFill>
                  <a:prstClr val="white"/>
                </a:solidFill>
                <a:effectLst/>
                <a:uLnTx/>
                <a:uFillTx/>
                <a:latin typeface="微软雅黑" pitchFamily="34" charset="-122"/>
                <a:ea typeface="微软雅黑" pitchFamily="34" charset="-122"/>
                <a:cs typeface="+mn-cs"/>
              </a:rPr>
              <a:t>目录</a:t>
            </a:r>
            <a:endParaRPr kumimoji="0" lang="zh-CN" altLang="en-US" sz="3200" b="1" i="0" u="none" strike="noStrike" kern="1200" cap="none" spc="0" normalizeH="0" baseline="0" noProof="0" dirty="0">
              <a:ln>
                <a:noFill/>
              </a:ln>
              <a:solidFill>
                <a:prstClr val="white"/>
              </a:solidFill>
              <a:effectLst/>
              <a:uLnTx/>
              <a:uFillTx/>
              <a:latin typeface="微软雅黑" pitchFamily="34" charset="-122"/>
              <a:ea typeface="微软雅黑" pitchFamily="34" charset="-122"/>
              <a:cs typeface="+mn-cs"/>
            </a:endParaRPr>
          </a:p>
        </p:txBody>
      </p:sp>
      <p:sp>
        <p:nvSpPr>
          <p:cNvPr id="2" name="文本框 1"/>
          <p:cNvSpPr txBox="1"/>
          <p:nvPr/>
        </p:nvSpPr>
        <p:spPr>
          <a:xfrm>
            <a:off x="4192088" y="1878705"/>
            <a:ext cx="759823" cy="738664"/>
          </a:xfrm>
          <a:prstGeom prst="rect">
            <a:avLst/>
          </a:prstGeom>
          <a:noFill/>
        </p:spPr>
        <p:txBody>
          <a:bodyPr wrap="none" lIns="0" tIns="0" rIns="0" bIns="0" rtlCol="0">
            <a:spAutoFit/>
          </a:bodyPr>
          <a:lstStyle/>
          <a:p>
            <a:r>
              <a:rPr lang="en-US" altLang="zh-CN" sz="4800" b="1" dirty="0">
                <a:solidFill>
                  <a:schemeClr val="bg1"/>
                </a:solidFill>
                <a:latin typeface="微软雅黑" pitchFamily="34" charset="-122"/>
                <a:ea typeface="微软雅黑" pitchFamily="34" charset="-122"/>
              </a:rPr>
              <a:t>04</a:t>
            </a:r>
            <a:endParaRPr lang="zh-CN" altLang="en-US" sz="4800" b="1" dirty="0">
              <a:solidFill>
                <a:schemeClr val="bg1"/>
              </a:solidFill>
              <a:latin typeface="微软雅黑" pitchFamily="34" charset="-122"/>
              <a:ea typeface="微软雅黑" pitchFamily="34" charset="-122"/>
            </a:endParaRPr>
          </a:p>
        </p:txBody>
      </p:sp>
    </p:spTree>
    <p:extLst>
      <p:ext uri="{BB962C8B-B14F-4D97-AF65-F5344CB8AC3E}">
        <p14:creationId xmlns="" xmlns:p14="http://schemas.microsoft.com/office/powerpoint/2010/main" val="3152428072"/>
      </p:ext>
    </p:extLst>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withEffect">
                                  <p:stCondLst>
                                    <p:cond delay="60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anim calcmode="lin" valueType="num">
                                      <p:cBhvr>
                                        <p:cTn id="10" dur="500" fill="hold"/>
                                        <p:tgtEl>
                                          <p:spTgt spid="13"/>
                                        </p:tgtEl>
                                        <p:attrNameLst>
                                          <p:attrName>ppt_x</p:attrName>
                                        </p:attrNameLst>
                                      </p:cBhvr>
                                      <p:tavLst>
                                        <p:tav tm="0">
                                          <p:val>
                                            <p:fltVal val="0.5"/>
                                          </p:val>
                                        </p:tav>
                                        <p:tav tm="100000">
                                          <p:val>
                                            <p:strVal val="#ppt_x"/>
                                          </p:val>
                                        </p:tav>
                                      </p:tavLst>
                                    </p:anim>
                                    <p:anim calcmode="lin" valueType="num">
                                      <p:cBhvr>
                                        <p:cTn id="11" dur="500" fill="hold"/>
                                        <p:tgtEl>
                                          <p:spTgt spid="13"/>
                                        </p:tgtEl>
                                        <p:attrNameLst>
                                          <p:attrName>ppt_y</p:attrName>
                                        </p:attrNameLst>
                                      </p:cBhvr>
                                      <p:tavLst>
                                        <p:tav tm="0">
                                          <p:val>
                                            <p:fltVal val="0.5"/>
                                          </p:val>
                                        </p:tav>
                                        <p:tav tm="100000">
                                          <p:val>
                                            <p:strVal val="#ppt_y"/>
                                          </p:val>
                                        </p:tav>
                                      </p:tavLst>
                                    </p:anim>
                                  </p:childTnLst>
                                </p:cTn>
                              </p:par>
                            </p:childTnLst>
                          </p:cTn>
                        </p:par>
                        <p:par>
                          <p:cTn id="12" fill="hold">
                            <p:stCondLst>
                              <p:cond delay="1100"/>
                            </p:stCondLst>
                            <p:childTnLst>
                              <p:par>
                                <p:cTn id="13" presetID="22" presetClass="entr" presetSubtype="1"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up)">
                                      <p:cBhvr>
                                        <p:cTn id="15" dur="500"/>
                                        <p:tgtEl>
                                          <p:spTgt spid="6"/>
                                        </p:tgtEl>
                                      </p:cBhvr>
                                    </p:animEffect>
                                  </p:childTnLst>
                                </p:cTn>
                              </p:par>
                            </p:childTnLst>
                          </p:cTn>
                        </p:par>
                        <p:par>
                          <p:cTn id="16" fill="hold">
                            <p:stCondLst>
                              <p:cond delay="1600"/>
                            </p:stCondLst>
                            <p:childTnLst>
                              <p:par>
                                <p:cTn id="17" presetID="53" presetClass="entr" presetSubtype="528"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animEffect transition="in" filter="fade">
                                      <p:cBhvr>
                                        <p:cTn id="21" dur="500"/>
                                        <p:tgtEl>
                                          <p:spTgt spid="2"/>
                                        </p:tgtEl>
                                      </p:cBhvr>
                                    </p:animEffect>
                                    <p:anim calcmode="lin" valueType="num">
                                      <p:cBhvr>
                                        <p:cTn id="22" dur="500" fill="hold"/>
                                        <p:tgtEl>
                                          <p:spTgt spid="2"/>
                                        </p:tgtEl>
                                        <p:attrNameLst>
                                          <p:attrName>ppt_x</p:attrName>
                                        </p:attrNameLst>
                                      </p:cBhvr>
                                      <p:tavLst>
                                        <p:tav tm="0">
                                          <p:val>
                                            <p:fltVal val="0.5"/>
                                          </p:val>
                                        </p:tav>
                                        <p:tav tm="100000">
                                          <p:val>
                                            <p:strVal val="#ppt_x"/>
                                          </p:val>
                                        </p:tav>
                                      </p:tavLst>
                                    </p:anim>
                                    <p:anim calcmode="lin" valueType="num">
                                      <p:cBhvr>
                                        <p:cTn id="23" dur="500" fill="hold"/>
                                        <p:tgtEl>
                                          <p:spTgt spid="2"/>
                                        </p:tgtEl>
                                        <p:attrNameLst>
                                          <p:attrName>ppt_y</p:attrName>
                                        </p:attrNameLst>
                                      </p:cBhvr>
                                      <p:tavLst>
                                        <p:tav tm="0">
                                          <p:val>
                                            <p:fltVal val="0.5"/>
                                          </p:val>
                                        </p:tav>
                                        <p:tav tm="100000">
                                          <p:val>
                                            <p:strVal val="#ppt_y"/>
                                          </p:val>
                                        </p:tav>
                                      </p:tavLst>
                                    </p:anim>
                                  </p:childTnLst>
                                </p:cTn>
                              </p:par>
                            </p:childTnLst>
                          </p:cTn>
                        </p:par>
                        <p:par>
                          <p:cTn id="24" fill="hold">
                            <p:stCondLst>
                              <p:cond delay="2100"/>
                            </p:stCondLst>
                            <p:childTnLst>
                              <p:par>
                                <p:cTn id="25" presetID="16" presetClass="entr" presetSubtype="21"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arn(inVertical)">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p:bldP spid="13" grpId="0" animBg="1"/>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782726" y="1152361"/>
            <a:ext cx="7468819" cy="2359620"/>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itchFamily="34" charset="-122"/>
                <a:ea typeface="微软雅黑" pitchFamily="34" charset="-122"/>
              </a:defRPr>
            </a:lvl1pPr>
          </a:lstStyle>
          <a:p>
            <a:pPr algn="l">
              <a:lnSpc>
                <a:spcPts val="2300"/>
              </a:lnSpc>
            </a:pPr>
            <a:r>
              <a:rPr lang="zh-CN" altLang="en-US" sz="1800" dirty="0" smtClean="0"/>
              <a:t>       </a:t>
            </a:r>
            <a:r>
              <a:rPr lang="zh-CN" altLang="en-US" sz="1800" b="1" dirty="0" smtClean="0"/>
              <a:t>一、</a:t>
            </a:r>
            <a:r>
              <a:rPr lang="zh-CN" altLang="en-US" sz="1800" dirty="0" smtClean="0"/>
              <a:t>草案第三章“执行依据”中，将</a:t>
            </a:r>
            <a:r>
              <a:rPr lang="zh-CN" altLang="en-US" sz="1800" b="1" dirty="0" smtClean="0"/>
              <a:t>申请执行时效概念并入诉讼时效概念，规定申请执行的时效统一适用民法典有关诉讼时效的规定，并就时效不满三年情形作了特别规定</a:t>
            </a:r>
            <a:r>
              <a:rPr lang="zh-CN" altLang="en-US" sz="1800" dirty="0" smtClean="0"/>
              <a:t>。</a:t>
            </a:r>
            <a:endParaRPr lang="en-US" altLang="zh-CN" sz="1800" dirty="0" smtClean="0"/>
          </a:p>
          <a:p>
            <a:pPr algn="l">
              <a:lnSpc>
                <a:spcPts val="2300"/>
              </a:lnSpc>
            </a:pPr>
            <a:endParaRPr lang="en-US" altLang="zh-CN" sz="1800" dirty="0" smtClean="0"/>
          </a:p>
          <a:p>
            <a:pPr algn="l">
              <a:lnSpc>
                <a:spcPts val="2300"/>
              </a:lnSpc>
            </a:pPr>
            <a:r>
              <a:rPr lang="en-US" altLang="zh-CN" sz="1800" b="1" dirty="0" smtClean="0"/>
              <a:t>@</a:t>
            </a:r>
            <a:r>
              <a:rPr lang="zh-CN" altLang="en-US" sz="1800" b="1" dirty="0" smtClean="0"/>
              <a:t>相关条文：</a:t>
            </a:r>
            <a:endParaRPr lang="en-US" altLang="zh-CN" sz="1800" b="1" dirty="0" smtClean="0"/>
          </a:p>
          <a:p>
            <a:pPr algn="l">
              <a:lnSpc>
                <a:spcPts val="2300"/>
              </a:lnSpc>
            </a:pPr>
            <a:r>
              <a:rPr lang="zh-CN" altLang="en-US" sz="1800" dirty="0" smtClean="0"/>
              <a:t>       </a:t>
            </a:r>
            <a:r>
              <a:rPr lang="zh-CN" altLang="en-US" sz="1800" b="1" dirty="0" smtClean="0"/>
              <a:t>第十五条 </a:t>
            </a:r>
            <a:r>
              <a:rPr lang="zh-CN" altLang="en-US" sz="1800" dirty="0" smtClean="0"/>
              <a:t>执行依据确定的民事权利，向人民法院请求保护的时效适用</a:t>
            </a:r>
            <a:r>
              <a:rPr lang="en-US" altLang="zh-CN" sz="1800" dirty="0" smtClean="0"/>
              <a:t>《</a:t>
            </a:r>
            <a:r>
              <a:rPr lang="zh-CN" altLang="en-US" sz="1800" dirty="0" smtClean="0"/>
              <a:t>中华人民共和国民法典</a:t>
            </a:r>
            <a:r>
              <a:rPr lang="en-US" altLang="zh-CN" sz="1800" dirty="0" smtClean="0"/>
              <a:t>》</a:t>
            </a:r>
            <a:r>
              <a:rPr lang="zh-CN" altLang="en-US" sz="1800" dirty="0" smtClean="0"/>
              <a:t>等法律有关诉讼时效的规定。但是，法律规定诉讼时效期间不满三年的，执行依据作出后重新起算的时效期间为三年。</a:t>
            </a:r>
          </a:p>
        </p:txBody>
      </p:sp>
      <p:pic>
        <p:nvPicPr>
          <p:cNvPr id="24" name="图片 23" descr="1.jpg"/>
          <p:cNvPicPr>
            <a:picLocks noChangeAspect="1"/>
          </p:cNvPicPr>
          <p:nvPr/>
        </p:nvPicPr>
        <p:blipFill>
          <a:blip r:embed="rId3"/>
          <a:stretch>
            <a:fillRect/>
          </a:stretch>
        </p:blipFill>
        <p:spPr>
          <a:xfrm>
            <a:off x="-1" y="0"/>
            <a:ext cx="2344189" cy="548640"/>
          </a:xfrm>
          <a:prstGeom prst="rect">
            <a:avLst/>
          </a:prstGeom>
        </p:spPr>
      </p:pic>
    </p:spTree>
    <p:extLst>
      <p:ext uri="{BB962C8B-B14F-4D97-AF65-F5344CB8AC3E}">
        <p14:creationId xmlns="" xmlns:p14="http://schemas.microsoft.com/office/powerpoint/2010/main" val="2584133027"/>
      </p:ext>
    </p:extLst>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1+#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3"/>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矩形 5"/>
          <p:cNvSpPr/>
          <p:nvPr/>
        </p:nvSpPr>
        <p:spPr>
          <a:xfrm>
            <a:off x="784" y="2211710"/>
            <a:ext cx="9144000" cy="2931790"/>
          </a:xfrm>
          <a:custGeom>
            <a:avLst/>
            <a:gdLst/>
            <a:ahLst/>
            <a:cxnLst/>
            <a:rect l="l" t="t" r="r" b="b"/>
            <a:pathLst>
              <a:path w="9144000" h="2931790">
                <a:moveTo>
                  <a:pt x="0" y="0"/>
                </a:moveTo>
                <a:lnTo>
                  <a:pt x="3824456" y="0"/>
                </a:lnTo>
                <a:cubicBezTo>
                  <a:pt x="3824456" y="26976"/>
                  <a:pt x="3831542" y="51749"/>
                  <a:pt x="3844079" y="73220"/>
                </a:cubicBezTo>
                <a:lnTo>
                  <a:pt x="4145508" y="600620"/>
                </a:lnTo>
                <a:cubicBezTo>
                  <a:pt x="4157500" y="622091"/>
                  <a:pt x="4175488" y="640258"/>
                  <a:pt x="4197836" y="653470"/>
                </a:cubicBezTo>
                <a:cubicBezTo>
                  <a:pt x="4220185" y="666683"/>
                  <a:pt x="4245258" y="672739"/>
                  <a:pt x="4269242" y="672739"/>
                </a:cubicBezTo>
                <a:lnTo>
                  <a:pt x="4869920" y="672739"/>
                </a:lnTo>
                <a:cubicBezTo>
                  <a:pt x="4895539" y="673289"/>
                  <a:pt x="4921158" y="667233"/>
                  <a:pt x="4944596" y="653470"/>
                </a:cubicBezTo>
                <a:cubicBezTo>
                  <a:pt x="4966945" y="640258"/>
                  <a:pt x="4984387" y="622091"/>
                  <a:pt x="4996924" y="601171"/>
                </a:cubicBezTo>
                <a:lnTo>
                  <a:pt x="5296718" y="75972"/>
                </a:lnTo>
                <a:cubicBezTo>
                  <a:pt x="5310345" y="53951"/>
                  <a:pt x="5317976" y="28077"/>
                  <a:pt x="5317976" y="0"/>
                </a:cubicBezTo>
                <a:lnTo>
                  <a:pt x="9144000" y="0"/>
                </a:lnTo>
                <a:lnTo>
                  <a:pt x="9144000" y="2931790"/>
                </a:lnTo>
                <a:lnTo>
                  <a:pt x="0" y="2931790"/>
                </a:lnTo>
                <a:close/>
              </a:path>
            </a:pathLst>
          </a:custGeom>
          <a:blipFill dpi="0" rotWithShape="1">
            <a:blip r:embed="rId4" cstate="print"/>
            <a:srcRect/>
            <a:stretch>
              <a:fillRect t="-54708" b="-2073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2" name="文本框 9"/>
          <p:cNvSpPr txBox="1"/>
          <p:nvPr/>
        </p:nvSpPr>
        <p:spPr>
          <a:xfrm>
            <a:off x="87782" y="2989838"/>
            <a:ext cx="8961120" cy="1731243"/>
          </a:xfrm>
          <a:prstGeom prst="rect">
            <a:avLst/>
          </a:prstGeom>
          <a:noFill/>
        </p:spPr>
        <p:txBody>
          <a:bodyPr wrap="square" lIns="68580" tIns="34290" rIns="68580" bIns="34290" rtlCol="0">
            <a:spAutoFit/>
          </a:bodyPr>
          <a:lstStyle/>
          <a:p>
            <a:pPr marL="0" lvl="1" algn="just" defTabSz="914400" fontAlgn="base">
              <a:spcBef>
                <a:spcPct val="0"/>
              </a:spcBef>
              <a:spcAft>
                <a:spcPct val="0"/>
              </a:spcAft>
              <a:defRPr/>
            </a:pPr>
            <a:r>
              <a:rPr lang="zh-CN" altLang="en-US" sz="1800" b="1" dirty="0" smtClean="0"/>
              <a:t>         十三届全国人大常委会第三十五次会议</a:t>
            </a:r>
            <a:r>
              <a:rPr lang="en-US" altLang="zh-CN" sz="1800" b="1" dirty="0" smtClean="0"/>
              <a:t>6</a:t>
            </a:r>
            <a:r>
              <a:rPr lang="zh-CN" altLang="en-US" sz="1800" b="1" dirty="0" smtClean="0"/>
              <a:t>月</a:t>
            </a:r>
            <a:r>
              <a:rPr lang="en-US" altLang="zh-CN" sz="1800" b="1" dirty="0" smtClean="0"/>
              <a:t>21</a:t>
            </a:r>
            <a:r>
              <a:rPr lang="zh-CN" altLang="en-US" sz="1800" b="1" dirty="0" smtClean="0"/>
              <a:t>日至</a:t>
            </a:r>
            <a:r>
              <a:rPr lang="en-US" altLang="zh-CN" sz="1800" b="1" dirty="0" smtClean="0"/>
              <a:t>24</a:t>
            </a:r>
            <a:r>
              <a:rPr lang="zh-CN" altLang="en-US" sz="1800" b="1" dirty="0" smtClean="0"/>
              <a:t>日在北京举行，其中，有一项重要议程，即审议最高人民法院关于提请审议民事强制执行法草案的议案</a:t>
            </a:r>
            <a:r>
              <a:rPr lang="zh-CN" altLang="en-US" sz="1800" dirty="0" smtClean="0"/>
              <a:t>。</a:t>
            </a:r>
            <a:r>
              <a:rPr lang="zh-CN" altLang="en-US" sz="1800" b="1" dirty="0" smtClean="0"/>
              <a:t>民事强制执行法草案分为</a:t>
            </a:r>
            <a:r>
              <a:rPr lang="en-US" altLang="zh-CN" sz="1800" b="1" dirty="0" smtClean="0"/>
              <a:t>4</a:t>
            </a:r>
            <a:r>
              <a:rPr lang="zh-CN" altLang="en-US" sz="1800" b="1" dirty="0" smtClean="0"/>
              <a:t>编</a:t>
            </a:r>
            <a:r>
              <a:rPr lang="en-US" altLang="zh-CN" sz="1800" b="1" dirty="0" smtClean="0"/>
              <a:t>17</a:t>
            </a:r>
            <a:r>
              <a:rPr lang="zh-CN" altLang="en-US" sz="1800" b="1" dirty="0" smtClean="0"/>
              <a:t>章，共</a:t>
            </a:r>
            <a:r>
              <a:rPr lang="en-US" altLang="zh-CN" sz="1800" b="1" dirty="0" smtClean="0"/>
              <a:t>207</a:t>
            </a:r>
            <a:r>
              <a:rPr lang="zh-CN" altLang="en-US" sz="1800" b="1" dirty="0" smtClean="0"/>
              <a:t>条，各编依次为总则、实现金钱债权的终局执行、实现非金钱债权的终局执行、保全执行以及附则。草案以民事诉讼法执行程序编为基础，对民事强制执行的执行机构和人员、执行依据和当事人、执行程序、执行救济和监督等作出了规定，对金钱债权的执行和非金钱债权的执行、保全执行等制度作出了规定。</a:t>
            </a:r>
            <a:endParaRPr lang="zh-CN" altLang="en-US" sz="1800" b="1" dirty="0"/>
          </a:p>
        </p:txBody>
      </p:sp>
      <p:sp>
        <p:nvSpPr>
          <p:cNvPr id="13" name="Freeform 5"/>
          <p:cNvSpPr>
            <a:spLocks/>
          </p:cNvSpPr>
          <p:nvPr/>
        </p:nvSpPr>
        <p:spPr bwMode="auto">
          <a:xfrm>
            <a:off x="3901440" y="1607124"/>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3"/>
          </a:solidFill>
          <a:ln w="9525" cap="flat">
            <a:noFill/>
            <a:prstDash val="solid"/>
            <a:miter lim="800000"/>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itchFamily="34" charset="0"/>
              <a:ea typeface="宋体" charset="-122"/>
              <a:cs typeface="+mn-cs"/>
            </a:endParaRPr>
          </a:p>
        </p:txBody>
      </p:sp>
      <p:sp>
        <p:nvSpPr>
          <p:cNvPr id="18" name="TextBox 7"/>
          <p:cNvSpPr>
            <a:spLocks noChangeArrowheads="1"/>
          </p:cNvSpPr>
          <p:nvPr/>
        </p:nvSpPr>
        <p:spPr bwMode="auto">
          <a:xfrm>
            <a:off x="2491740" y="607789"/>
            <a:ext cx="4160520"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000" b="0" i="0" u="none" strike="noStrike" kern="1200" cap="none" spc="0" normalizeH="0" baseline="0" noProof="0">
                <a:ln>
                  <a:noFill/>
                </a:ln>
                <a:solidFill>
                  <a:srgbClr val="DBB061">
                    <a:lumMod val="20000"/>
                    <a:lumOff val="80000"/>
                  </a:srgbClr>
                </a:solidFill>
                <a:effectLst/>
                <a:uLnTx/>
                <a:uFillTx/>
                <a:latin typeface="Swis721 Th BT" pitchFamily="34" charset="0"/>
                <a:ea typeface="微软雅黑" pitchFamily="34" charset="-122"/>
                <a:cs typeface="LilyUPC" pitchFamily="34" charset="-34"/>
                <a:sym typeface="微软雅黑" pitchFamily="34" charset="-122"/>
              </a:rPr>
              <a:t>THE BUSENESS PLAN</a:t>
            </a:r>
            <a:endParaRPr kumimoji="0" lang="zh-CN" altLang="en-US" sz="2000" b="0" i="0" u="none" strike="noStrike" kern="1200" cap="none" spc="0" normalizeH="0" baseline="0" noProof="0" dirty="0">
              <a:ln>
                <a:noFill/>
              </a:ln>
              <a:solidFill>
                <a:srgbClr val="DBB061">
                  <a:lumMod val="20000"/>
                  <a:lumOff val="80000"/>
                </a:srgbClr>
              </a:solidFill>
              <a:effectLst/>
              <a:uLnTx/>
              <a:uFillTx/>
              <a:latin typeface="Swis721 Th BT" pitchFamily="34" charset="0"/>
              <a:ea typeface="微软雅黑" pitchFamily="34" charset="-122"/>
              <a:cs typeface="LilyUPC" pitchFamily="34" charset="-34"/>
              <a:sym typeface="微软雅黑" pitchFamily="34" charset="-122"/>
            </a:endParaRPr>
          </a:p>
        </p:txBody>
      </p:sp>
      <p:sp>
        <p:nvSpPr>
          <p:cNvPr id="16" name="TextBox 20"/>
          <p:cNvSpPr txBox="1"/>
          <p:nvPr/>
        </p:nvSpPr>
        <p:spPr>
          <a:xfrm>
            <a:off x="4048684" y="793673"/>
            <a:ext cx="1046633" cy="276999"/>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1200" b="1" i="0" u="none" strike="noStrike" kern="1200" cap="none" spc="0" normalizeH="0" baseline="0" noProof="0">
                <a:ln>
                  <a:noFill/>
                </a:ln>
                <a:effectLst/>
                <a:uLnTx/>
                <a:uFillTx/>
                <a:latin typeface="微软雅黑" pitchFamily="34" charset="-122"/>
                <a:ea typeface="微软雅黑" pitchFamily="34" charset="-122"/>
                <a:cs typeface="+mn-cs"/>
              </a:rPr>
              <a:t>CONTENTS</a:t>
            </a:r>
            <a:endParaRPr kumimoji="0" lang="zh-CN" altLang="en-US" sz="1200" b="1" i="0" u="none" strike="noStrike" kern="1200" cap="none" spc="0" normalizeH="0" baseline="0" noProof="0" dirty="0">
              <a:ln>
                <a:noFill/>
              </a:ln>
              <a:effectLst/>
              <a:uLnTx/>
              <a:uFillTx/>
              <a:latin typeface="微软雅黑" pitchFamily="34" charset="-122"/>
              <a:ea typeface="微软雅黑" pitchFamily="34" charset="-122"/>
              <a:cs typeface="+mn-cs"/>
            </a:endParaRPr>
          </a:p>
        </p:txBody>
      </p:sp>
      <p:sp>
        <p:nvSpPr>
          <p:cNvPr id="17" name="Freeform 5"/>
          <p:cNvSpPr>
            <a:spLocks/>
          </p:cNvSpPr>
          <p:nvPr/>
        </p:nvSpPr>
        <p:spPr bwMode="auto">
          <a:xfrm>
            <a:off x="3637930" y="0"/>
            <a:ext cx="1870372" cy="791722"/>
          </a:xfrm>
          <a:custGeom>
            <a:avLst/>
            <a:gdLst/>
            <a:ahLst/>
            <a:cxnLst/>
            <a:rect l="l" t="t" r="r" b="b"/>
            <a:pathLst>
              <a:path w="1212931" h="513429">
                <a:moveTo>
                  <a:pt x="0" y="0"/>
                </a:moveTo>
                <a:lnTo>
                  <a:pt x="1212931" y="0"/>
                </a:lnTo>
                <a:cubicBezTo>
                  <a:pt x="1210875" y="8189"/>
                  <a:pt x="1207259" y="15721"/>
                  <a:pt x="1202896" y="22772"/>
                </a:cubicBezTo>
                <a:lnTo>
                  <a:pt x="956422" y="454561"/>
                </a:lnTo>
                <a:cubicBezTo>
                  <a:pt x="946115" y="471761"/>
                  <a:pt x="931774" y="486697"/>
                  <a:pt x="913401" y="497559"/>
                </a:cubicBezTo>
                <a:cubicBezTo>
                  <a:pt x="894131" y="508874"/>
                  <a:pt x="873069" y="513853"/>
                  <a:pt x="852006" y="513401"/>
                </a:cubicBezTo>
                <a:lnTo>
                  <a:pt x="358161" y="513401"/>
                </a:lnTo>
                <a:cubicBezTo>
                  <a:pt x="338443" y="513401"/>
                  <a:pt x="317829" y="508422"/>
                  <a:pt x="299456" y="497559"/>
                </a:cubicBezTo>
                <a:cubicBezTo>
                  <a:pt x="281082" y="486697"/>
                  <a:pt x="266294" y="471761"/>
                  <a:pt x="256435" y="454109"/>
                </a:cubicBezTo>
                <a:lnTo>
                  <a:pt x="8616" y="20509"/>
                </a:lnTo>
                <a:close/>
              </a:path>
            </a:pathLst>
          </a:custGeom>
          <a:solidFill>
            <a:schemeClr val="accent3"/>
          </a:solidFill>
          <a:ln w="9525" cap="flat">
            <a:noFill/>
            <a:prstDash val="solid"/>
            <a:miter lim="800000"/>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itchFamily="34" charset="0"/>
              <a:ea typeface="宋体" charset="-122"/>
              <a:cs typeface="+mn-cs"/>
            </a:endParaRPr>
          </a:p>
        </p:txBody>
      </p:sp>
      <p:sp>
        <p:nvSpPr>
          <p:cNvPr id="19" name="TextBox 19"/>
          <p:cNvSpPr txBox="1"/>
          <p:nvPr/>
        </p:nvSpPr>
        <p:spPr>
          <a:xfrm>
            <a:off x="4070415" y="189612"/>
            <a:ext cx="1005403" cy="584775"/>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3200" b="1" i="0" u="none" strike="noStrike" kern="1200" cap="none" spc="0" normalizeH="0" baseline="0" noProof="0">
                <a:ln>
                  <a:noFill/>
                </a:ln>
                <a:solidFill>
                  <a:prstClr val="white"/>
                </a:solidFill>
                <a:effectLst/>
                <a:uLnTx/>
                <a:uFillTx/>
                <a:latin typeface="微软雅黑" pitchFamily="34" charset="-122"/>
                <a:ea typeface="微软雅黑" pitchFamily="34" charset="-122"/>
                <a:cs typeface="+mn-cs"/>
              </a:rPr>
              <a:t>目录</a:t>
            </a:r>
            <a:endParaRPr kumimoji="0" lang="zh-CN" altLang="en-US" sz="3200" b="1" i="0" u="none" strike="noStrike" kern="1200" cap="none" spc="0" normalizeH="0" baseline="0" noProof="0" dirty="0">
              <a:ln>
                <a:noFill/>
              </a:ln>
              <a:solidFill>
                <a:prstClr val="white"/>
              </a:solidFill>
              <a:effectLst/>
              <a:uLnTx/>
              <a:uFillTx/>
              <a:latin typeface="微软雅黑" pitchFamily="34" charset="-122"/>
              <a:ea typeface="微软雅黑" pitchFamily="34" charset="-122"/>
              <a:cs typeface="+mn-cs"/>
            </a:endParaRPr>
          </a:p>
        </p:txBody>
      </p:sp>
      <p:sp>
        <p:nvSpPr>
          <p:cNvPr id="2" name="文本框 1"/>
          <p:cNvSpPr txBox="1"/>
          <p:nvPr/>
        </p:nvSpPr>
        <p:spPr>
          <a:xfrm>
            <a:off x="4192088" y="1878705"/>
            <a:ext cx="759823" cy="738664"/>
          </a:xfrm>
          <a:prstGeom prst="rect">
            <a:avLst/>
          </a:prstGeom>
          <a:noFill/>
        </p:spPr>
        <p:txBody>
          <a:bodyPr wrap="none" lIns="0" tIns="0" rIns="0" bIns="0" rtlCol="0">
            <a:spAutoFit/>
          </a:bodyPr>
          <a:lstStyle/>
          <a:p>
            <a:r>
              <a:rPr lang="en-US" altLang="zh-CN" sz="4800" b="1" dirty="0" smtClean="0">
                <a:solidFill>
                  <a:schemeClr val="bg1"/>
                </a:solidFill>
                <a:latin typeface="微软雅黑" pitchFamily="34" charset="-122"/>
                <a:ea typeface="微软雅黑" pitchFamily="34" charset="-122"/>
              </a:rPr>
              <a:t>01</a:t>
            </a:r>
            <a:endParaRPr lang="zh-CN" altLang="en-US" sz="4800" b="1" dirty="0">
              <a:solidFill>
                <a:schemeClr val="bg1"/>
              </a:solidFill>
              <a:latin typeface="微软雅黑" pitchFamily="34" charset="-122"/>
              <a:ea typeface="微软雅黑" pitchFamily="34" charset="-122"/>
            </a:endParaRPr>
          </a:p>
        </p:txBody>
      </p:sp>
      <p:pic>
        <p:nvPicPr>
          <p:cNvPr id="21" name="图片 20" descr="1.jpg"/>
          <p:cNvPicPr>
            <a:picLocks noChangeAspect="1"/>
          </p:cNvPicPr>
          <p:nvPr/>
        </p:nvPicPr>
        <p:blipFill>
          <a:blip r:embed="rId5"/>
          <a:stretch>
            <a:fillRect/>
          </a:stretch>
        </p:blipFill>
        <p:spPr>
          <a:xfrm>
            <a:off x="-1" y="0"/>
            <a:ext cx="2344189" cy="548640"/>
          </a:xfrm>
          <a:prstGeom prst="rect">
            <a:avLst/>
          </a:prstGeom>
        </p:spPr>
      </p:pic>
    </p:spTree>
    <p:extLst>
      <p:ext uri="{BB962C8B-B14F-4D97-AF65-F5344CB8AC3E}">
        <p14:creationId xmlns="" xmlns:p14="http://schemas.microsoft.com/office/powerpoint/2010/main" val="1834674606"/>
      </p:ext>
    </p:extLst>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withEffect">
                                  <p:stCondLst>
                                    <p:cond delay="60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anim calcmode="lin" valueType="num">
                                      <p:cBhvr>
                                        <p:cTn id="10" dur="500" fill="hold"/>
                                        <p:tgtEl>
                                          <p:spTgt spid="13"/>
                                        </p:tgtEl>
                                        <p:attrNameLst>
                                          <p:attrName>ppt_x</p:attrName>
                                        </p:attrNameLst>
                                      </p:cBhvr>
                                      <p:tavLst>
                                        <p:tav tm="0">
                                          <p:val>
                                            <p:fltVal val="0.5"/>
                                          </p:val>
                                        </p:tav>
                                        <p:tav tm="100000">
                                          <p:val>
                                            <p:strVal val="#ppt_x"/>
                                          </p:val>
                                        </p:tav>
                                      </p:tavLst>
                                    </p:anim>
                                    <p:anim calcmode="lin" valueType="num">
                                      <p:cBhvr>
                                        <p:cTn id="11" dur="500" fill="hold"/>
                                        <p:tgtEl>
                                          <p:spTgt spid="13"/>
                                        </p:tgtEl>
                                        <p:attrNameLst>
                                          <p:attrName>ppt_y</p:attrName>
                                        </p:attrNameLst>
                                      </p:cBhvr>
                                      <p:tavLst>
                                        <p:tav tm="0">
                                          <p:val>
                                            <p:fltVal val="0.5"/>
                                          </p:val>
                                        </p:tav>
                                        <p:tav tm="100000">
                                          <p:val>
                                            <p:strVal val="#ppt_y"/>
                                          </p:val>
                                        </p:tav>
                                      </p:tavLst>
                                    </p:anim>
                                  </p:childTnLst>
                                </p:cTn>
                              </p:par>
                            </p:childTnLst>
                          </p:cTn>
                        </p:par>
                        <p:par>
                          <p:cTn id="12" fill="hold">
                            <p:stCondLst>
                              <p:cond delay="1100"/>
                            </p:stCondLst>
                            <p:childTnLst>
                              <p:par>
                                <p:cTn id="13" presetID="22" presetClass="entr" presetSubtype="1"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up)">
                                      <p:cBhvr>
                                        <p:cTn id="15" dur="500"/>
                                        <p:tgtEl>
                                          <p:spTgt spid="6"/>
                                        </p:tgtEl>
                                      </p:cBhvr>
                                    </p:animEffect>
                                  </p:childTnLst>
                                </p:cTn>
                              </p:par>
                              <p:par>
                                <p:cTn id="16" presetID="53" presetClass="entr" presetSubtype="528"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anim calcmode="lin" valueType="num">
                                      <p:cBhvr>
                                        <p:cTn id="21" dur="500" fill="hold"/>
                                        <p:tgtEl>
                                          <p:spTgt spid="2"/>
                                        </p:tgtEl>
                                        <p:attrNameLst>
                                          <p:attrName>ppt_x</p:attrName>
                                        </p:attrNameLst>
                                      </p:cBhvr>
                                      <p:tavLst>
                                        <p:tav tm="0">
                                          <p:val>
                                            <p:fltVal val="0.5"/>
                                          </p:val>
                                        </p:tav>
                                        <p:tav tm="100000">
                                          <p:val>
                                            <p:strVal val="#ppt_x"/>
                                          </p:val>
                                        </p:tav>
                                      </p:tavLst>
                                    </p:anim>
                                    <p:anim calcmode="lin" valueType="num">
                                      <p:cBhvr>
                                        <p:cTn id="22" dur="500" fill="hold"/>
                                        <p:tgtEl>
                                          <p:spTgt spid="2"/>
                                        </p:tgtEl>
                                        <p:attrNameLst>
                                          <p:attrName>ppt_y</p:attrName>
                                        </p:attrNameLst>
                                      </p:cBhvr>
                                      <p:tavLst>
                                        <p:tav tm="0">
                                          <p:val>
                                            <p:fltVal val="0.5"/>
                                          </p:val>
                                        </p:tav>
                                        <p:tav tm="100000">
                                          <p:val>
                                            <p:strVal val="#ppt_y"/>
                                          </p:val>
                                        </p:tav>
                                      </p:tavLst>
                                    </p:anim>
                                  </p:childTnLst>
                                </p:cTn>
                              </p:par>
                            </p:childTnLst>
                          </p:cTn>
                        </p:par>
                        <p:par>
                          <p:cTn id="23" fill="hold">
                            <p:stCondLst>
                              <p:cond delay="1600"/>
                            </p:stCondLst>
                            <p:childTnLst>
                              <p:par>
                                <p:cTn id="24" presetID="16" presetClass="entr" presetSubtype="2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barn(inVertical)">
                                      <p:cBhvr>
                                        <p:cTn id="2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p:bldP spid="13" grpId="0" animBg="1"/>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782726" y="1152361"/>
            <a:ext cx="7468819" cy="2654573"/>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itchFamily="34" charset="-122"/>
                <a:ea typeface="微软雅黑" pitchFamily="34" charset="-122"/>
              </a:defRPr>
            </a:lvl1pPr>
          </a:lstStyle>
          <a:p>
            <a:pPr algn="l">
              <a:lnSpc>
                <a:spcPts val="2300"/>
              </a:lnSpc>
            </a:pPr>
            <a:r>
              <a:rPr lang="zh-CN" altLang="en-US" sz="1800" b="1" dirty="0" smtClean="0"/>
              <a:t>       二、</a:t>
            </a:r>
            <a:r>
              <a:rPr lang="zh-CN" altLang="en-US" sz="1800" dirty="0" smtClean="0"/>
              <a:t>草案对执行财产的范围、不动产的执行、动产的执行、债权等其他财产权的执行、共有财产的执行、清偿和分配等作出了规定。例如在不动产查封方面，草案规定了不动产查封的方法、效力等，为贯彻落实善意文明执行理念，强调了</a:t>
            </a:r>
            <a:r>
              <a:rPr lang="zh-CN" altLang="en-US" sz="1800" b="1" dirty="0" smtClean="0"/>
              <a:t>对明显超标的额不动产查封的禁止</a:t>
            </a:r>
            <a:r>
              <a:rPr lang="zh-CN" altLang="en-US" sz="1800" dirty="0" smtClean="0"/>
              <a:t>；</a:t>
            </a:r>
            <a:endParaRPr lang="en-US" altLang="zh-CN" sz="1800" dirty="0" smtClean="0"/>
          </a:p>
          <a:p>
            <a:pPr algn="l">
              <a:lnSpc>
                <a:spcPts val="2300"/>
              </a:lnSpc>
            </a:pPr>
            <a:endParaRPr lang="en-US" altLang="zh-CN" sz="1800" dirty="0" smtClean="0"/>
          </a:p>
          <a:p>
            <a:pPr algn="l">
              <a:lnSpc>
                <a:spcPts val="2300"/>
              </a:lnSpc>
            </a:pPr>
            <a:r>
              <a:rPr lang="en-US" altLang="zh-CN" sz="1800" b="1" dirty="0" smtClean="0"/>
              <a:t>@</a:t>
            </a:r>
            <a:r>
              <a:rPr lang="zh-CN" altLang="en-US" sz="1800" b="1" dirty="0" smtClean="0"/>
              <a:t>相关条文：</a:t>
            </a:r>
            <a:endParaRPr lang="en-US" altLang="zh-CN" sz="1800" b="1" dirty="0" smtClean="0"/>
          </a:p>
          <a:p>
            <a:pPr algn="l">
              <a:lnSpc>
                <a:spcPts val="2300"/>
              </a:lnSpc>
            </a:pPr>
            <a:r>
              <a:rPr lang="zh-CN" altLang="en-US" sz="1800" b="1" dirty="0" smtClean="0"/>
              <a:t>       第一百零五条第三款 </a:t>
            </a:r>
            <a:r>
              <a:rPr lang="zh-CN" altLang="en-US" sz="1800" dirty="0" smtClean="0"/>
              <a:t>不动产整体的价额明显超出执行债务和执行费用的金额，可以办理分割登记的，应当通知不动产登记机构依法办理分割登记。分割后，解除对超标的部分的查封。</a:t>
            </a:r>
          </a:p>
        </p:txBody>
      </p:sp>
      <p:pic>
        <p:nvPicPr>
          <p:cNvPr id="24" name="图片 23" descr="1.jpg"/>
          <p:cNvPicPr>
            <a:picLocks noChangeAspect="1"/>
          </p:cNvPicPr>
          <p:nvPr/>
        </p:nvPicPr>
        <p:blipFill>
          <a:blip r:embed="rId3"/>
          <a:stretch>
            <a:fillRect/>
          </a:stretch>
        </p:blipFill>
        <p:spPr>
          <a:xfrm>
            <a:off x="-1" y="0"/>
            <a:ext cx="2344189" cy="548640"/>
          </a:xfrm>
          <a:prstGeom prst="rect">
            <a:avLst/>
          </a:prstGeom>
        </p:spPr>
      </p:pic>
    </p:spTree>
    <p:extLst>
      <p:ext uri="{BB962C8B-B14F-4D97-AF65-F5344CB8AC3E}">
        <p14:creationId xmlns="" xmlns:p14="http://schemas.microsoft.com/office/powerpoint/2010/main" val="2584133027"/>
      </p:ext>
    </p:extLst>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1+#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782726" y="1152361"/>
            <a:ext cx="7468819" cy="3539430"/>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itchFamily="34" charset="-122"/>
                <a:ea typeface="微软雅黑" pitchFamily="34" charset="-122"/>
              </a:defRPr>
            </a:lvl1pPr>
          </a:lstStyle>
          <a:p>
            <a:pPr>
              <a:lnSpc>
                <a:spcPts val="2300"/>
              </a:lnSpc>
            </a:pPr>
            <a:r>
              <a:rPr lang="zh-CN" altLang="en-US" sz="1800" dirty="0" smtClean="0"/>
              <a:t>       </a:t>
            </a:r>
            <a:r>
              <a:rPr lang="zh-CN" altLang="en-US" sz="1800" b="1" dirty="0" smtClean="0"/>
              <a:t>三、</a:t>
            </a:r>
            <a:r>
              <a:rPr lang="zh-CN" altLang="en-US" sz="1800" dirty="0" smtClean="0"/>
              <a:t>对共有财产的执行方面，草案主要规定了对按份共有财产和共同共有财产的执行方法等，为平衡保护申请执行人和共同共有人的合法权益，规定对</a:t>
            </a:r>
            <a:r>
              <a:rPr lang="zh-CN" altLang="en-US" sz="1800" b="1" dirty="0" smtClean="0"/>
              <a:t>共同共有财产应当劣后执行。       </a:t>
            </a:r>
            <a:endParaRPr lang="en-US" altLang="zh-CN" sz="1800" b="1" dirty="0" smtClean="0"/>
          </a:p>
          <a:p>
            <a:pPr>
              <a:lnSpc>
                <a:spcPts val="2300"/>
              </a:lnSpc>
            </a:pPr>
            <a:endParaRPr lang="en-US" altLang="zh-CN" sz="1800" b="1" dirty="0" smtClean="0"/>
          </a:p>
          <a:p>
            <a:pPr>
              <a:lnSpc>
                <a:spcPts val="2300"/>
              </a:lnSpc>
            </a:pPr>
            <a:r>
              <a:rPr lang="en-US" altLang="zh-CN" sz="1800" b="1" dirty="0" smtClean="0"/>
              <a:t>@</a:t>
            </a:r>
            <a:r>
              <a:rPr lang="zh-CN" altLang="en-US" sz="1800" b="1" dirty="0" smtClean="0"/>
              <a:t>相关条文：</a:t>
            </a:r>
            <a:endParaRPr lang="en-US" altLang="zh-CN" sz="1800" b="1" dirty="0" smtClean="0"/>
          </a:p>
          <a:p>
            <a:pPr>
              <a:lnSpc>
                <a:spcPts val="2300"/>
              </a:lnSpc>
            </a:pPr>
            <a:r>
              <a:rPr lang="zh-CN" altLang="en-US" sz="1800" b="1" dirty="0" smtClean="0"/>
              <a:t>       第一百七十三条 </a:t>
            </a:r>
            <a:r>
              <a:rPr lang="zh-CN" altLang="en-US" sz="1800" dirty="0" smtClean="0"/>
              <a:t>人民法院查封被执行人与他人的共同共有财产，应当及时通知被执行人和共有人。</a:t>
            </a:r>
          </a:p>
          <a:p>
            <a:pPr>
              <a:lnSpc>
                <a:spcPts val="2300"/>
              </a:lnSpc>
            </a:pPr>
            <a:r>
              <a:rPr lang="zh-CN" altLang="en-US" sz="1800" dirty="0" smtClean="0"/>
              <a:t>       共有人在收到通知之日起十五日内，与被执行人协议分割并经申请执行人认可的，人民法院可以依据本法第一百七十一条第二款规定处理。</a:t>
            </a:r>
          </a:p>
          <a:p>
            <a:pPr>
              <a:lnSpc>
                <a:spcPts val="2300"/>
              </a:lnSpc>
            </a:pPr>
            <a:r>
              <a:rPr lang="zh-CN" altLang="en-US" sz="1800" dirty="0" smtClean="0"/>
              <a:t>       未在前款规定期限内协商一致的，人民法院可以处置共同共有财产。所得执行款按照被执行人和共有人出资额占比进行分配；不能确定出资额的，等额均分。</a:t>
            </a:r>
            <a:endParaRPr lang="zh-CN" altLang="en-US" sz="1800" dirty="0"/>
          </a:p>
        </p:txBody>
      </p:sp>
      <p:pic>
        <p:nvPicPr>
          <p:cNvPr id="24" name="图片 23" descr="1.jpg"/>
          <p:cNvPicPr>
            <a:picLocks noChangeAspect="1"/>
          </p:cNvPicPr>
          <p:nvPr/>
        </p:nvPicPr>
        <p:blipFill>
          <a:blip r:embed="rId3"/>
          <a:stretch>
            <a:fillRect/>
          </a:stretch>
        </p:blipFill>
        <p:spPr>
          <a:xfrm>
            <a:off x="-1" y="0"/>
            <a:ext cx="2344189" cy="548640"/>
          </a:xfrm>
          <a:prstGeom prst="rect">
            <a:avLst/>
          </a:prstGeom>
        </p:spPr>
      </p:pic>
    </p:spTree>
    <p:extLst>
      <p:ext uri="{BB962C8B-B14F-4D97-AF65-F5344CB8AC3E}">
        <p14:creationId xmlns="" xmlns:p14="http://schemas.microsoft.com/office/powerpoint/2010/main" val="2584133027"/>
      </p:ext>
    </p:extLst>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1+#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782725" y="1152361"/>
            <a:ext cx="7915047" cy="3539430"/>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itchFamily="34" charset="-122"/>
                <a:ea typeface="微软雅黑" pitchFamily="34" charset="-122"/>
              </a:defRPr>
            </a:lvl1pPr>
          </a:lstStyle>
          <a:p>
            <a:pPr>
              <a:lnSpc>
                <a:spcPts val="2300"/>
              </a:lnSpc>
            </a:pPr>
            <a:r>
              <a:rPr lang="zh-CN" altLang="en-US" sz="1800" dirty="0" smtClean="0"/>
              <a:t>       </a:t>
            </a:r>
            <a:r>
              <a:rPr lang="zh-CN" altLang="en-US" sz="1800" b="1" dirty="0" smtClean="0"/>
              <a:t>四、</a:t>
            </a:r>
            <a:r>
              <a:rPr lang="zh-CN" altLang="en-US" sz="1800" dirty="0" smtClean="0"/>
              <a:t>草案还对交出</a:t>
            </a:r>
            <a:r>
              <a:rPr lang="zh-CN" altLang="en-US" sz="1800" b="1" dirty="0" smtClean="0"/>
              <a:t>未成年子女抚养权、探望权的执行</a:t>
            </a:r>
            <a:r>
              <a:rPr lang="zh-CN" altLang="en-US" sz="1800" dirty="0" smtClean="0"/>
              <a:t>等进行了规定。</a:t>
            </a:r>
            <a:endParaRPr lang="en-US" altLang="zh-CN" sz="1800" b="1" dirty="0" smtClean="0"/>
          </a:p>
          <a:p>
            <a:pPr>
              <a:lnSpc>
                <a:spcPts val="2300"/>
              </a:lnSpc>
            </a:pPr>
            <a:endParaRPr lang="en-US" altLang="zh-CN" sz="1800" b="1" dirty="0" smtClean="0"/>
          </a:p>
          <a:p>
            <a:pPr>
              <a:lnSpc>
                <a:spcPts val="2300"/>
              </a:lnSpc>
            </a:pPr>
            <a:r>
              <a:rPr lang="en-US" altLang="zh-CN" sz="1800" b="1" dirty="0" smtClean="0"/>
              <a:t>@</a:t>
            </a:r>
            <a:r>
              <a:rPr lang="zh-CN" altLang="en-US" sz="1800" b="1" dirty="0" smtClean="0"/>
              <a:t>相关条文：</a:t>
            </a:r>
            <a:endParaRPr lang="en-US" altLang="zh-CN" sz="1800" b="1" dirty="0" smtClean="0"/>
          </a:p>
          <a:p>
            <a:pPr>
              <a:lnSpc>
                <a:spcPts val="2300"/>
              </a:lnSpc>
            </a:pPr>
            <a:r>
              <a:rPr lang="zh-CN" altLang="en-US" sz="1800" b="1" dirty="0" smtClean="0"/>
              <a:t>       第一百九十四条 </a:t>
            </a:r>
            <a:r>
              <a:rPr lang="zh-CN" altLang="en-US" sz="1800" dirty="0" smtClean="0"/>
              <a:t>执行依据确定未成年子女由一方当事人抚养，另一方当事人或者他人拒不交出的，除依据前条规定的方法执行外，人民法院也可以将该子女领交抚养人。但是，满八周岁的子女明确表示反对的，不得领交。</a:t>
            </a:r>
            <a:endParaRPr lang="en-US" altLang="zh-CN" sz="1800" dirty="0" smtClean="0"/>
          </a:p>
          <a:p>
            <a:pPr>
              <a:lnSpc>
                <a:spcPts val="2300"/>
              </a:lnSpc>
            </a:pPr>
            <a:endParaRPr lang="en-US" altLang="zh-CN" sz="1800" dirty="0" smtClean="0"/>
          </a:p>
          <a:p>
            <a:pPr>
              <a:lnSpc>
                <a:spcPts val="2300"/>
              </a:lnSpc>
            </a:pPr>
            <a:r>
              <a:rPr lang="zh-CN" altLang="en-US" sz="1800" b="1" dirty="0" smtClean="0"/>
              <a:t>       第一百九十五条 </a:t>
            </a:r>
            <a:r>
              <a:rPr lang="zh-CN" altLang="en-US" sz="1800" dirty="0" smtClean="0"/>
              <a:t>执行依据确定被执行人有协助探望义务的，人民法院依据本法第一百九十三条规定的方法执行。</a:t>
            </a:r>
          </a:p>
          <a:p>
            <a:pPr>
              <a:lnSpc>
                <a:spcPts val="2300"/>
              </a:lnSpc>
            </a:pPr>
            <a:r>
              <a:rPr lang="zh-CN" altLang="en-US" sz="1800" dirty="0" smtClean="0"/>
              <a:t>       被探望人拒绝接受探望的，人民法院可以通知有关组织协助进行心理疏导。</a:t>
            </a:r>
          </a:p>
          <a:p>
            <a:pPr>
              <a:lnSpc>
                <a:spcPts val="2300"/>
              </a:lnSpc>
            </a:pPr>
            <a:r>
              <a:rPr lang="zh-CN" altLang="en-US" sz="1800" dirty="0" smtClean="0"/>
              <a:t>       探望确实不利于被探望人身心健康的，人民法院可以根据情况暂缓执行或者终结执行。</a:t>
            </a:r>
          </a:p>
        </p:txBody>
      </p:sp>
      <p:pic>
        <p:nvPicPr>
          <p:cNvPr id="24" name="图片 23" descr="1.jpg"/>
          <p:cNvPicPr>
            <a:picLocks noChangeAspect="1"/>
          </p:cNvPicPr>
          <p:nvPr/>
        </p:nvPicPr>
        <p:blipFill>
          <a:blip r:embed="rId3"/>
          <a:stretch>
            <a:fillRect/>
          </a:stretch>
        </p:blipFill>
        <p:spPr>
          <a:xfrm>
            <a:off x="-1" y="0"/>
            <a:ext cx="2344189" cy="548640"/>
          </a:xfrm>
          <a:prstGeom prst="rect">
            <a:avLst/>
          </a:prstGeom>
        </p:spPr>
      </p:pic>
    </p:spTree>
    <p:extLst>
      <p:ext uri="{BB962C8B-B14F-4D97-AF65-F5344CB8AC3E}">
        <p14:creationId xmlns="" xmlns:p14="http://schemas.microsoft.com/office/powerpoint/2010/main" val="2584133027"/>
      </p:ext>
    </p:extLst>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1+#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3"/>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 name="图片 1"/>
          <p:cNvPicPr>
            <a:picLocks noChangeAspect="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 y="2670048"/>
            <a:ext cx="3612315" cy="24734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7" name="文本框 16"/>
          <p:cNvSpPr txBox="1"/>
          <p:nvPr/>
        </p:nvSpPr>
        <p:spPr>
          <a:xfrm>
            <a:off x="2281325" y="1774246"/>
            <a:ext cx="4172937" cy="369332"/>
          </a:xfrm>
          <a:prstGeom prst="rect">
            <a:avLst/>
          </a:prstGeom>
          <a:noFill/>
        </p:spPr>
        <p:txBody>
          <a:bodyPr wrap="none" rtlCol="0">
            <a:spAutoFit/>
          </a:bodyPr>
          <a:lstStyle/>
          <a:p>
            <a:pPr algn="ctr"/>
            <a:r>
              <a:rPr lang="zh-CN" altLang="en-US" sz="1800" dirty="0">
                <a:latin typeface="微软雅黑" panose="020B0503020204020204" pitchFamily="34" charset="-122"/>
                <a:ea typeface="微软雅黑" panose="020B0503020204020204" pitchFamily="34" charset="-122"/>
              </a:rPr>
              <a:t>汇报人</a:t>
            </a:r>
            <a:r>
              <a:rPr lang="zh-CN" altLang="en-US" sz="1800" dirty="0" smtClean="0">
                <a:latin typeface="微软雅黑" panose="020B0503020204020204" pitchFamily="34" charset="-122"/>
                <a:ea typeface="微软雅黑" panose="020B0503020204020204" pitchFamily="34" charset="-122"/>
              </a:rPr>
              <a:t>：刘岩    </a:t>
            </a:r>
            <a:r>
              <a:rPr lang="zh-CN" altLang="en-US" sz="1800" dirty="0">
                <a:latin typeface="微软雅黑" panose="020B0503020204020204" pitchFamily="34" charset="-122"/>
                <a:ea typeface="微软雅黑" panose="020B0503020204020204" pitchFamily="34" charset="-122"/>
              </a:rPr>
              <a:t>时间</a:t>
            </a:r>
            <a:r>
              <a:rPr lang="zh-CN" altLang="en-US" sz="1800" dirty="0" smtClean="0">
                <a:latin typeface="微软雅黑" panose="020B0503020204020204" pitchFamily="34" charset="-122"/>
                <a:ea typeface="微软雅黑" panose="020B0503020204020204" pitchFamily="34" charset="-122"/>
              </a:rPr>
              <a:t>：</a:t>
            </a:r>
            <a:r>
              <a:rPr lang="en-US" altLang="zh-CN" sz="1800" dirty="0" smtClean="0">
                <a:latin typeface="微软雅黑" panose="020B0503020204020204" pitchFamily="34" charset="-122"/>
                <a:ea typeface="微软雅黑" panose="020B0503020204020204" pitchFamily="34" charset="-122"/>
              </a:rPr>
              <a:t>2022</a:t>
            </a:r>
            <a:r>
              <a:rPr lang="zh-CN" altLang="en-US" sz="1800" dirty="0" smtClean="0">
                <a:latin typeface="微软雅黑" panose="020B0503020204020204" pitchFamily="34" charset="-122"/>
                <a:ea typeface="微软雅黑" panose="020B0503020204020204" pitchFamily="34" charset="-122"/>
              </a:rPr>
              <a:t>年</a:t>
            </a:r>
            <a:r>
              <a:rPr lang="en-US" altLang="zh-CN" sz="1800" dirty="0" smtClean="0">
                <a:latin typeface="微软雅黑" panose="020B0503020204020204" pitchFamily="34" charset="-122"/>
                <a:ea typeface="微软雅黑" panose="020B0503020204020204" pitchFamily="34" charset="-122"/>
              </a:rPr>
              <a:t>7</a:t>
            </a:r>
            <a:r>
              <a:rPr lang="zh-CN" altLang="en-US" sz="1800" dirty="0" smtClean="0">
                <a:latin typeface="微软雅黑" panose="020B0503020204020204" pitchFamily="34" charset="-122"/>
                <a:ea typeface="微软雅黑" panose="020B0503020204020204" pitchFamily="34" charset="-122"/>
              </a:rPr>
              <a:t>月</a:t>
            </a:r>
            <a:r>
              <a:rPr lang="en-US" altLang="zh-CN" sz="1800" dirty="0" smtClean="0">
                <a:latin typeface="微软雅黑" panose="020B0503020204020204" pitchFamily="34" charset="-122"/>
                <a:ea typeface="微软雅黑" panose="020B0503020204020204" pitchFamily="34" charset="-122"/>
              </a:rPr>
              <a:t>22</a:t>
            </a:r>
            <a:r>
              <a:rPr lang="zh-CN" altLang="en-US" sz="1800" dirty="0" smtClean="0">
                <a:latin typeface="微软雅黑" panose="020B0503020204020204" pitchFamily="34" charset="-122"/>
                <a:ea typeface="微软雅黑" panose="020B0503020204020204" pitchFamily="34" charset="-122"/>
              </a:rPr>
              <a:t>日</a:t>
            </a:r>
            <a:endParaRPr lang="zh-CN" altLang="en-US" sz="1800" dirty="0">
              <a:latin typeface="微软雅黑" panose="020B0503020204020204" pitchFamily="34" charset="-122"/>
              <a:ea typeface="微软雅黑" panose="020B0503020204020204" pitchFamily="34" charset="-122"/>
            </a:endParaRPr>
          </a:p>
        </p:txBody>
      </p:sp>
      <p:pic>
        <p:nvPicPr>
          <p:cNvPr id="6" name="图片 5"/>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3398258" y="2202877"/>
            <a:ext cx="5745741" cy="3369254"/>
          </a:xfrm>
          <a:prstGeom prst="rect">
            <a:avLst/>
          </a:prstGeom>
        </p:spPr>
      </p:pic>
      <p:sp>
        <p:nvSpPr>
          <p:cNvPr id="10" name="矩形 9"/>
          <p:cNvSpPr/>
          <p:nvPr/>
        </p:nvSpPr>
        <p:spPr>
          <a:xfrm>
            <a:off x="3550117" y="705567"/>
            <a:ext cx="2271776" cy="923330"/>
          </a:xfrm>
          <a:prstGeom prst="rect">
            <a:avLst/>
          </a:prstGeom>
          <a:noFill/>
        </p:spPr>
        <p:txBody>
          <a:bodyPr wrap="none" lIns="91440" tIns="45720" rIns="91440" bIns="45720">
            <a:spAutoFit/>
          </a:bodyPr>
          <a:lstStyle/>
          <a:p>
            <a:pPr algn="ctr"/>
            <a:r>
              <a:rPr lang="zh-CN" alt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谢谢！</a:t>
            </a:r>
            <a:endParaRPr lang="zh-CN" alt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12" name="图片 11" descr="1.jpg"/>
          <p:cNvPicPr>
            <a:picLocks noChangeAspect="1"/>
          </p:cNvPicPr>
          <p:nvPr/>
        </p:nvPicPr>
        <p:blipFill>
          <a:blip r:embed="rId6"/>
          <a:stretch>
            <a:fillRect/>
          </a:stretch>
        </p:blipFill>
        <p:spPr>
          <a:xfrm>
            <a:off x="-1" y="0"/>
            <a:ext cx="2344189" cy="548640"/>
          </a:xfrm>
          <a:prstGeom prst="rect">
            <a:avLst/>
          </a:prstGeom>
        </p:spPr>
      </p:pic>
    </p:spTree>
    <p:extLst>
      <p:ext uri="{BB962C8B-B14F-4D97-AF65-F5344CB8AC3E}">
        <p14:creationId xmlns="" xmlns:p14="http://schemas.microsoft.com/office/powerpoint/2010/main" val="1003450553"/>
      </p:ext>
    </p:extLst>
  </p:cSld>
  <p:clrMapOvr>
    <a:masterClrMapping/>
  </p:clrMapOvr>
  <p:transition spd="slow" advClick="0" advTm="0">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3"/>
          <p:cNvPicPr>
            <a:picLocks noChangeAspect="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8" name="TextBox 7"/>
          <p:cNvSpPr>
            <a:spLocks noChangeArrowheads="1"/>
          </p:cNvSpPr>
          <p:nvPr/>
        </p:nvSpPr>
        <p:spPr bwMode="auto">
          <a:xfrm>
            <a:off x="2491740" y="607789"/>
            <a:ext cx="4160520"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000" b="0" i="0" u="none" strike="noStrike" kern="1200" cap="none" spc="0" normalizeH="0" baseline="0" noProof="0">
                <a:ln>
                  <a:noFill/>
                </a:ln>
                <a:solidFill>
                  <a:srgbClr val="DBB061">
                    <a:lumMod val="20000"/>
                    <a:lumOff val="80000"/>
                  </a:srgbClr>
                </a:solidFill>
                <a:effectLst/>
                <a:uLnTx/>
                <a:uFillTx/>
                <a:latin typeface="Swis721 Th BT" pitchFamily="34" charset="0"/>
                <a:ea typeface="微软雅黑" pitchFamily="34" charset="-122"/>
                <a:cs typeface="LilyUPC" pitchFamily="34" charset="-34"/>
                <a:sym typeface="微软雅黑" pitchFamily="34" charset="-122"/>
              </a:rPr>
              <a:t>THE BUSENESS PLAN</a:t>
            </a:r>
            <a:endParaRPr kumimoji="0" lang="zh-CN" altLang="en-US" sz="2000" b="0" i="0" u="none" strike="noStrike" kern="1200" cap="none" spc="0" normalizeH="0" baseline="0" noProof="0" dirty="0">
              <a:ln>
                <a:noFill/>
              </a:ln>
              <a:solidFill>
                <a:srgbClr val="DBB061">
                  <a:lumMod val="20000"/>
                  <a:lumOff val="80000"/>
                </a:srgbClr>
              </a:solidFill>
              <a:effectLst/>
              <a:uLnTx/>
              <a:uFillTx/>
              <a:latin typeface="Swis721 Th BT" pitchFamily="34" charset="0"/>
              <a:ea typeface="微软雅黑" pitchFamily="34" charset="-122"/>
              <a:cs typeface="LilyUPC" pitchFamily="34" charset="-34"/>
              <a:sym typeface="微软雅黑" pitchFamily="34" charset="-122"/>
            </a:endParaRPr>
          </a:p>
        </p:txBody>
      </p:sp>
      <p:pic>
        <p:nvPicPr>
          <p:cNvPr id="5" name="《民事强制执行法（草案）》说明.mp4">
            <a:hlinkClick r:id="" action="ppaction://media"/>
          </p:cNvPr>
          <p:cNvPicPr>
            <a:picLocks noRot="1" noChangeAspect="1"/>
          </p:cNvPicPr>
          <p:nvPr>
            <a:videoFile r:link="rId1"/>
          </p:nvPr>
        </p:nvPicPr>
        <p:blipFill>
          <a:blip r:embed="rId5"/>
          <a:stretch>
            <a:fillRect/>
          </a:stretch>
        </p:blipFill>
        <p:spPr>
          <a:xfrm>
            <a:off x="-1" y="0"/>
            <a:ext cx="9144001" cy="5146334"/>
          </a:xfrm>
          <a:prstGeom prst="rect">
            <a:avLst/>
          </a:prstGeom>
        </p:spPr>
      </p:pic>
    </p:spTree>
    <p:extLst>
      <p:ext uri="{BB962C8B-B14F-4D97-AF65-F5344CB8AC3E}">
        <p14:creationId xmlns="" xmlns:p14="http://schemas.microsoft.com/office/powerpoint/2010/main" val="1834674606"/>
      </p:ext>
    </p:extLst>
  </p:cSld>
  <p:clrMapOvr>
    <a:masterClrMapping/>
  </p:clrMapOvr>
  <p:transition spd="slow" advClick="0" advTm="0">
    <p:push dir="u"/>
  </p:transition>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fullScrn="1">
              <p:cMediaNode>
                <p:cTn id="7"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3"/>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矩形 5"/>
          <p:cNvSpPr/>
          <p:nvPr/>
        </p:nvSpPr>
        <p:spPr>
          <a:xfrm>
            <a:off x="784" y="2211710"/>
            <a:ext cx="9144000" cy="2931790"/>
          </a:xfrm>
          <a:custGeom>
            <a:avLst/>
            <a:gdLst/>
            <a:ahLst/>
            <a:cxnLst/>
            <a:rect l="l" t="t" r="r" b="b"/>
            <a:pathLst>
              <a:path w="9144000" h="2931790">
                <a:moveTo>
                  <a:pt x="0" y="0"/>
                </a:moveTo>
                <a:lnTo>
                  <a:pt x="3824456" y="0"/>
                </a:lnTo>
                <a:cubicBezTo>
                  <a:pt x="3824456" y="26976"/>
                  <a:pt x="3831542" y="51749"/>
                  <a:pt x="3844079" y="73220"/>
                </a:cubicBezTo>
                <a:lnTo>
                  <a:pt x="4145508" y="600620"/>
                </a:lnTo>
                <a:cubicBezTo>
                  <a:pt x="4157500" y="622091"/>
                  <a:pt x="4175488" y="640258"/>
                  <a:pt x="4197836" y="653470"/>
                </a:cubicBezTo>
                <a:cubicBezTo>
                  <a:pt x="4220185" y="666683"/>
                  <a:pt x="4245258" y="672739"/>
                  <a:pt x="4269242" y="672739"/>
                </a:cubicBezTo>
                <a:lnTo>
                  <a:pt x="4869920" y="672739"/>
                </a:lnTo>
                <a:cubicBezTo>
                  <a:pt x="4895539" y="673289"/>
                  <a:pt x="4921158" y="667233"/>
                  <a:pt x="4944596" y="653470"/>
                </a:cubicBezTo>
                <a:cubicBezTo>
                  <a:pt x="4966945" y="640258"/>
                  <a:pt x="4984387" y="622091"/>
                  <a:pt x="4996924" y="601171"/>
                </a:cubicBezTo>
                <a:lnTo>
                  <a:pt x="5296718" y="75972"/>
                </a:lnTo>
                <a:cubicBezTo>
                  <a:pt x="5310345" y="53951"/>
                  <a:pt x="5317976" y="28077"/>
                  <a:pt x="5317976" y="0"/>
                </a:cubicBezTo>
                <a:lnTo>
                  <a:pt x="9144000" y="0"/>
                </a:lnTo>
                <a:lnTo>
                  <a:pt x="9144000" y="2931790"/>
                </a:lnTo>
                <a:lnTo>
                  <a:pt x="0" y="2931790"/>
                </a:lnTo>
                <a:close/>
              </a:path>
            </a:pathLst>
          </a:custGeom>
          <a:blipFill dpi="0" rotWithShape="1">
            <a:blip r:embed="rId4" cstate="print"/>
            <a:srcRect/>
            <a:stretch>
              <a:fillRect t="-54708" b="-2073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2" name="文本框 9"/>
          <p:cNvSpPr txBox="1"/>
          <p:nvPr/>
        </p:nvSpPr>
        <p:spPr>
          <a:xfrm>
            <a:off x="2491740" y="2989838"/>
            <a:ext cx="4264660" cy="623248"/>
          </a:xfrm>
          <a:prstGeom prst="rect">
            <a:avLst/>
          </a:prstGeom>
          <a:noFill/>
        </p:spPr>
        <p:txBody>
          <a:bodyPr wrap="square" lIns="68580" tIns="34290" rIns="68580" bIns="34290" rtlCol="0">
            <a:spAutoFit/>
          </a:bodyPr>
          <a:lstStyle/>
          <a:p>
            <a:pPr marL="0" marR="0" lvl="1" indent="0" algn="ctr" defTabSz="914400" rtl="0" eaLnBrk="1" fontAlgn="base" latinLnBrk="0" hangingPunct="1">
              <a:lnSpc>
                <a:spcPct val="100000"/>
              </a:lnSpc>
              <a:spcBef>
                <a:spcPct val="0"/>
              </a:spcBef>
              <a:spcAft>
                <a:spcPct val="0"/>
              </a:spcAft>
              <a:buClrTx/>
              <a:buSzTx/>
              <a:buFontTx/>
              <a:buNone/>
              <a:tabLst/>
              <a:defRPr/>
            </a:pPr>
            <a:r>
              <a:rPr kumimoji="0" lang="zh-CN" altLang="en-US" sz="3600" b="1" i="0" u="none" strike="noStrike" kern="1200" cap="none" spc="300" normalizeH="0" baseline="0" noProof="0" dirty="0" smtClean="0">
                <a:ln>
                  <a:noFill/>
                </a:ln>
                <a:solidFill>
                  <a:prstClr val="black"/>
                </a:solidFill>
                <a:effectLst/>
                <a:uLnTx/>
                <a:uFillTx/>
                <a:latin typeface="微软雅黑" pitchFamily="34" charset="-122"/>
                <a:ea typeface="微软雅黑" pitchFamily="34" charset="-122"/>
                <a:cs typeface="+mn-cs"/>
              </a:rPr>
              <a:t>内容概要</a:t>
            </a:r>
            <a:endParaRPr kumimoji="0" lang="zh-CN" altLang="en-US" sz="3600" b="1" i="0" u="none" strike="noStrike" kern="1200" cap="none" spc="300" normalizeH="0" baseline="0" noProof="0" dirty="0">
              <a:ln>
                <a:noFill/>
              </a:ln>
              <a:solidFill>
                <a:prstClr val="black"/>
              </a:solidFill>
              <a:effectLst/>
              <a:uLnTx/>
              <a:uFillTx/>
              <a:latin typeface="微软雅黑" pitchFamily="34" charset="-122"/>
              <a:ea typeface="微软雅黑" pitchFamily="34" charset="-122"/>
              <a:cs typeface="+mn-cs"/>
            </a:endParaRPr>
          </a:p>
        </p:txBody>
      </p:sp>
      <p:sp>
        <p:nvSpPr>
          <p:cNvPr id="13" name="Freeform 5"/>
          <p:cNvSpPr>
            <a:spLocks/>
          </p:cNvSpPr>
          <p:nvPr/>
        </p:nvSpPr>
        <p:spPr bwMode="auto">
          <a:xfrm>
            <a:off x="3901440" y="1607124"/>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3"/>
          </a:solidFill>
          <a:ln w="9525" cap="flat">
            <a:noFill/>
            <a:prstDash val="solid"/>
            <a:miter lim="800000"/>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itchFamily="34" charset="0"/>
              <a:ea typeface="宋体" charset="-122"/>
              <a:cs typeface="+mn-cs"/>
            </a:endParaRPr>
          </a:p>
        </p:txBody>
      </p:sp>
      <p:sp>
        <p:nvSpPr>
          <p:cNvPr id="18" name="TextBox 7"/>
          <p:cNvSpPr>
            <a:spLocks noChangeArrowheads="1"/>
          </p:cNvSpPr>
          <p:nvPr/>
        </p:nvSpPr>
        <p:spPr bwMode="auto">
          <a:xfrm>
            <a:off x="2491740" y="607789"/>
            <a:ext cx="4160520"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000" b="0" i="0" u="none" strike="noStrike" kern="1200" cap="none" spc="0" normalizeH="0" baseline="0" noProof="0">
                <a:ln>
                  <a:noFill/>
                </a:ln>
                <a:solidFill>
                  <a:srgbClr val="DBB061">
                    <a:lumMod val="20000"/>
                    <a:lumOff val="80000"/>
                  </a:srgbClr>
                </a:solidFill>
                <a:effectLst/>
                <a:uLnTx/>
                <a:uFillTx/>
                <a:latin typeface="Swis721 Th BT" pitchFamily="34" charset="0"/>
                <a:ea typeface="微软雅黑" pitchFamily="34" charset="-122"/>
                <a:cs typeface="LilyUPC" pitchFamily="34" charset="-34"/>
                <a:sym typeface="微软雅黑" pitchFamily="34" charset="-122"/>
              </a:rPr>
              <a:t>THE BUSENESS PLAN</a:t>
            </a:r>
            <a:endParaRPr kumimoji="0" lang="zh-CN" altLang="en-US" sz="2000" b="0" i="0" u="none" strike="noStrike" kern="1200" cap="none" spc="0" normalizeH="0" baseline="0" noProof="0" dirty="0">
              <a:ln>
                <a:noFill/>
              </a:ln>
              <a:solidFill>
                <a:srgbClr val="DBB061">
                  <a:lumMod val="20000"/>
                  <a:lumOff val="80000"/>
                </a:srgbClr>
              </a:solidFill>
              <a:effectLst/>
              <a:uLnTx/>
              <a:uFillTx/>
              <a:latin typeface="Swis721 Th BT" pitchFamily="34" charset="0"/>
              <a:ea typeface="微软雅黑" pitchFamily="34" charset="-122"/>
              <a:cs typeface="LilyUPC" pitchFamily="34" charset="-34"/>
              <a:sym typeface="微软雅黑" pitchFamily="34" charset="-122"/>
            </a:endParaRPr>
          </a:p>
        </p:txBody>
      </p:sp>
      <p:sp>
        <p:nvSpPr>
          <p:cNvPr id="16" name="TextBox 20"/>
          <p:cNvSpPr txBox="1"/>
          <p:nvPr/>
        </p:nvSpPr>
        <p:spPr>
          <a:xfrm>
            <a:off x="4048684" y="793673"/>
            <a:ext cx="1046633" cy="276999"/>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1200" b="1" i="0" u="none" strike="noStrike" kern="1200" cap="none" spc="0" normalizeH="0" baseline="0" noProof="0">
                <a:ln>
                  <a:noFill/>
                </a:ln>
                <a:effectLst/>
                <a:uLnTx/>
                <a:uFillTx/>
                <a:latin typeface="微软雅黑" pitchFamily="34" charset="-122"/>
                <a:ea typeface="微软雅黑" pitchFamily="34" charset="-122"/>
                <a:cs typeface="+mn-cs"/>
              </a:rPr>
              <a:t>CONTENTS</a:t>
            </a:r>
            <a:endParaRPr kumimoji="0" lang="zh-CN" altLang="en-US" sz="1200" b="1" i="0" u="none" strike="noStrike" kern="1200" cap="none" spc="0" normalizeH="0" baseline="0" noProof="0" dirty="0">
              <a:ln>
                <a:noFill/>
              </a:ln>
              <a:effectLst/>
              <a:uLnTx/>
              <a:uFillTx/>
              <a:latin typeface="微软雅黑" pitchFamily="34" charset="-122"/>
              <a:ea typeface="微软雅黑" pitchFamily="34" charset="-122"/>
              <a:cs typeface="+mn-cs"/>
            </a:endParaRPr>
          </a:p>
        </p:txBody>
      </p:sp>
      <p:sp>
        <p:nvSpPr>
          <p:cNvPr id="17" name="Freeform 5"/>
          <p:cNvSpPr>
            <a:spLocks/>
          </p:cNvSpPr>
          <p:nvPr/>
        </p:nvSpPr>
        <p:spPr bwMode="auto">
          <a:xfrm>
            <a:off x="3637930" y="0"/>
            <a:ext cx="1870372" cy="791722"/>
          </a:xfrm>
          <a:custGeom>
            <a:avLst/>
            <a:gdLst/>
            <a:ahLst/>
            <a:cxnLst/>
            <a:rect l="l" t="t" r="r" b="b"/>
            <a:pathLst>
              <a:path w="1212931" h="513429">
                <a:moveTo>
                  <a:pt x="0" y="0"/>
                </a:moveTo>
                <a:lnTo>
                  <a:pt x="1212931" y="0"/>
                </a:lnTo>
                <a:cubicBezTo>
                  <a:pt x="1210875" y="8189"/>
                  <a:pt x="1207259" y="15721"/>
                  <a:pt x="1202896" y="22772"/>
                </a:cubicBezTo>
                <a:lnTo>
                  <a:pt x="956422" y="454561"/>
                </a:lnTo>
                <a:cubicBezTo>
                  <a:pt x="946115" y="471761"/>
                  <a:pt x="931774" y="486697"/>
                  <a:pt x="913401" y="497559"/>
                </a:cubicBezTo>
                <a:cubicBezTo>
                  <a:pt x="894131" y="508874"/>
                  <a:pt x="873069" y="513853"/>
                  <a:pt x="852006" y="513401"/>
                </a:cubicBezTo>
                <a:lnTo>
                  <a:pt x="358161" y="513401"/>
                </a:lnTo>
                <a:cubicBezTo>
                  <a:pt x="338443" y="513401"/>
                  <a:pt x="317829" y="508422"/>
                  <a:pt x="299456" y="497559"/>
                </a:cubicBezTo>
                <a:cubicBezTo>
                  <a:pt x="281082" y="486697"/>
                  <a:pt x="266294" y="471761"/>
                  <a:pt x="256435" y="454109"/>
                </a:cubicBezTo>
                <a:lnTo>
                  <a:pt x="8616" y="20509"/>
                </a:lnTo>
                <a:close/>
              </a:path>
            </a:pathLst>
          </a:custGeom>
          <a:solidFill>
            <a:schemeClr val="accent3"/>
          </a:solidFill>
          <a:ln w="9525" cap="flat">
            <a:noFill/>
            <a:prstDash val="solid"/>
            <a:miter lim="800000"/>
            <a:headEnd/>
            <a:tailEnd/>
          </a:ln>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itchFamily="34" charset="0"/>
              <a:ea typeface="宋体" charset="-122"/>
              <a:cs typeface="+mn-cs"/>
            </a:endParaRPr>
          </a:p>
        </p:txBody>
      </p:sp>
      <p:sp>
        <p:nvSpPr>
          <p:cNvPr id="19" name="TextBox 19"/>
          <p:cNvSpPr txBox="1"/>
          <p:nvPr/>
        </p:nvSpPr>
        <p:spPr>
          <a:xfrm>
            <a:off x="4070415" y="189612"/>
            <a:ext cx="1005403" cy="584775"/>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3200" b="1" i="0" u="none" strike="noStrike" kern="1200" cap="none" spc="0" normalizeH="0" baseline="0" noProof="0">
                <a:ln>
                  <a:noFill/>
                </a:ln>
                <a:solidFill>
                  <a:prstClr val="white"/>
                </a:solidFill>
                <a:effectLst/>
                <a:uLnTx/>
                <a:uFillTx/>
                <a:latin typeface="微软雅黑" pitchFamily="34" charset="-122"/>
                <a:ea typeface="微软雅黑" pitchFamily="34" charset="-122"/>
                <a:cs typeface="+mn-cs"/>
              </a:rPr>
              <a:t>目录</a:t>
            </a:r>
            <a:endParaRPr kumimoji="0" lang="zh-CN" altLang="en-US" sz="3200" b="1" i="0" u="none" strike="noStrike" kern="1200" cap="none" spc="0" normalizeH="0" baseline="0" noProof="0" dirty="0">
              <a:ln>
                <a:noFill/>
              </a:ln>
              <a:solidFill>
                <a:prstClr val="white"/>
              </a:solidFill>
              <a:effectLst/>
              <a:uLnTx/>
              <a:uFillTx/>
              <a:latin typeface="微软雅黑" pitchFamily="34" charset="-122"/>
              <a:ea typeface="微软雅黑" pitchFamily="34" charset="-122"/>
              <a:cs typeface="+mn-cs"/>
            </a:endParaRPr>
          </a:p>
        </p:txBody>
      </p:sp>
      <p:sp>
        <p:nvSpPr>
          <p:cNvPr id="2" name="文本框 1"/>
          <p:cNvSpPr txBox="1"/>
          <p:nvPr/>
        </p:nvSpPr>
        <p:spPr>
          <a:xfrm>
            <a:off x="4192088" y="1878705"/>
            <a:ext cx="759823" cy="738664"/>
          </a:xfrm>
          <a:prstGeom prst="rect">
            <a:avLst/>
          </a:prstGeom>
          <a:noFill/>
        </p:spPr>
        <p:txBody>
          <a:bodyPr wrap="none" lIns="0" tIns="0" rIns="0" bIns="0" rtlCol="0">
            <a:spAutoFit/>
          </a:bodyPr>
          <a:lstStyle/>
          <a:p>
            <a:r>
              <a:rPr lang="en-US" altLang="zh-CN" sz="4800" b="1" dirty="0">
                <a:solidFill>
                  <a:schemeClr val="bg1"/>
                </a:solidFill>
                <a:latin typeface="微软雅黑" pitchFamily="34" charset="-122"/>
                <a:ea typeface="微软雅黑" pitchFamily="34" charset="-122"/>
              </a:rPr>
              <a:t>02</a:t>
            </a:r>
            <a:endParaRPr lang="zh-CN" altLang="en-US" sz="4800" b="1" dirty="0">
              <a:solidFill>
                <a:schemeClr val="bg1"/>
              </a:solidFill>
              <a:latin typeface="微软雅黑" pitchFamily="34" charset="-122"/>
              <a:ea typeface="微软雅黑" pitchFamily="34" charset="-122"/>
            </a:endParaRPr>
          </a:p>
        </p:txBody>
      </p:sp>
      <p:pic>
        <p:nvPicPr>
          <p:cNvPr id="21" name="图片 20" descr="1.jpg"/>
          <p:cNvPicPr>
            <a:picLocks noChangeAspect="1"/>
          </p:cNvPicPr>
          <p:nvPr/>
        </p:nvPicPr>
        <p:blipFill>
          <a:blip r:embed="rId5"/>
          <a:stretch>
            <a:fillRect/>
          </a:stretch>
        </p:blipFill>
        <p:spPr>
          <a:xfrm>
            <a:off x="-1" y="0"/>
            <a:ext cx="2344189" cy="548640"/>
          </a:xfrm>
          <a:prstGeom prst="rect">
            <a:avLst/>
          </a:prstGeom>
        </p:spPr>
      </p:pic>
    </p:spTree>
    <p:extLst>
      <p:ext uri="{BB962C8B-B14F-4D97-AF65-F5344CB8AC3E}">
        <p14:creationId xmlns="" xmlns:p14="http://schemas.microsoft.com/office/powerpoint/2010/main" val="424300300"/>
      </p:ext>
    </p:extLst>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withEffect">
                                  <p:stCondLst>
                                    <p:cond delay="60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anim calcmode="lin" valueType="num">
                                      <p:cBhvr>
                                        <p:cTn id="10" dur="500" fill="hold"/>
                                        <p:tgtEl>
                                          <p:spTgt spid="13"/>
                                        </p:tgtEl>
                                        <p:attrNameLst>
                                          <p:attrName>ppt_x</p:attrName>
                                        </p:attrNameLst>
                                      </p:cBhvr>
                                      <p:tavLst>
                                        <p:tav tm="0">
                                          <p:val>
                                            <p:fltVal val="0.5"/>
                                          </p:val>
                                        </p:tav>
                                        <p:tav tm="100000">
                                          <p:val>
                                            <p:strVal val="#ppt_x"/>
                                          </p:val>
                                        </p:tav>
                                      </p:tavLst>
                                    </p:anim>
                                    <p:anim calcmode="lin" valueType="num">
                                      <p:cBhvr>
                                        <p:cTn id="11" dur="500" fill="hold"/>
                                        <p:tgtEl>
                                          <p:spTgt spid="13"/>
                                        </p:tgtEl>
                                        <p:attrNameLst>
                                          <p:attrName>ppt_y</p:attrName>
                                        </p:attrNameLst>
                                      </p:cBhvr>
                                      <p:tavLst>
                                        <p:tav tm="0">
                                          <p:val>
                                            <p:fltVal val="0.5"/>
                                          </p:val>
                                        </p:tav>
                                        <p:tav tm="100000">
                                          <p:val>
                                            <p:strVal val="#ppt_y"/>
                                          </p:val>
                                        </p:tav>
                                      </p:tavLst>
                                    </p:anim>
                                  </p:childTnLst>
                                </p:cTn>
                              </p:par>
                            </p:childTnLst>
                          </p:cTn>
                        </p:par>
                        <p:par>
                          <p:cTn id="12" fill="hold">
                            <p:stCondLst>
                              <p:cond delay="1100"/>
                            </p:stCondLst>
                            <p:childTnLst>
                              <p:par>
                                <p:cTn id="13" presetID="22" presetClass="entr" presetSubtype="1"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up)">
                                      <p:cBhvr>
                                        <p:cTn id="15" dur="500"/>
                                        <p:tgtEl>
                                          <p:spTgt spid="6"/>
                                        </p:tgtEl>
                                      </p:cBhvr>
                                    </p:animEffect>
                                  </p:childTnLst>
                                </p:cTn>
                              </p:par>
                            </p:childTnLst>
                          </p:cTn>
                        </p:par>
                        <p:par>
                          <p:cTn id="16" fill="hold">
                            <p:stCondLst>
                              <p:cond delay="1600"/>
                            </p:stCondLst>
                            <p:childTnLst>
                              <p:par>
                                <p:cTn id="17" presetID="53" presetClass="entr" presetSubtype="528"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animEffect transition="in" filter="fade">
                                      <p:cBhvr>
                                        <p:cTn id="21" dur="500"/>
                                        <p:tgtEl>
                                          <p:spTgt spid="2"/>
                                        </p:tgtEl>
                                      </p:cBhvr>
                                    </p:animEffect>
                                    <p:anim calcmode="lin" valueType="num">
                                      <p:cBhvr>
                                        <p:cTn id="22" dur="500" fill="hold"/>
                                        <p:tgtEl>
                                          <p:spTgt spid="2"/>
                                        </p:tgtEl>
                                        <p:attrNameLst>
                                          <p:attrName>ppt_x</p:attrName>
                                        </p:attrNameLst>
                                      </p:cBhvr>
                                      <p:tavLst>
                                        <p:tav tm="0">
                                          <p:val>
                                            <p:fltVal val="0.5"/>
                                          </p:val>
                                        </p:tav>
                                        <p:tav tm="100000">
                                          <p:val>
                                            <p:strVal val="#ppt_x"/>
                                          </p:val>
                                        </p:tav>
                                      </p:tavLst>
                                    </p:anim>
                                    <p:anim calcmode="lin" valueType="num">
                                      <p:cBhvr>
                                        <p:cTn id="23" dur="500" fill="hold"/>
                                        <p:tgtEl>
                                          <p:spTgt spid="2"/>
                                        </p:tgtEl>
                                        <p:attrNameLst>
                                          <p:attrName>ppt_y</p:attrName>
                                        </p:attrNameLst>
                                      </p:cBhvr>
                                      <p:tavLst>
                                        <p:tav tm="0">
                                          <p:val>
                                            <p:fltVal val="0.5"/>
                                          </p:val>
                                        </p:tav>
                                        <p:tav tm="100000">
                                          <p:val>
                                            <p:strVal val="#ppt_y"/>
                                          </p:val>
                                        </p:tav>
                                      </p:tavLst>
                                    </p:anim>
                                  </p:childTnLst>
                                </p:cTn>
                              </p:par>
                            </p:childTnLst>
                          </p:cTn>
                        </p:par>
                        <p:par>
                          <p:cTn id="24" fill="hold">
                            <p:stCondLst>
                              <p:cond delay="2100"/>
                            </p:stCondLst>
                            <p:childTnLst>
                              <p:par>
                                <p:cTn id="25" presetID="16" presetClass="entr" presetSubtype="21"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arn(inVertical)">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p:bldP spid="13" grpId="0" animBg="1"/>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981499" y="1275606"/>
            <a:ext cx="1620180" cy="3192123"/>
            <a:chOff x="981499" y="1275606"/>
            <a:chExt cx="1620180" cy="3192123"/>
          </a:xfrm>
        </p:grpSpPr>
        <p:sp>
          <p:nvSpPr>
            <p:cNvPr id="23" name="Freeform 5"/>
            <p:cNvSpPr>
              <a:spLocks/>
            </p:cNvSpPr>
            <p:nvPr/>
          </p:nvSpPr>
          <p:spPr bwMode="auto">
            <a:xfrm>
              <a:off x="981499" y="1275606"/>
              <a:ext cx="1620180" cy="3192123"/>
            </a:xfrm>
            <a:custGeom>
              <a:avLst/>
              <a:gdLst/>
              <a:ahLst/>
              <a:cxnLst/>
              <a:rect l="l" t="t" r="r" b="b"/>
              <a:pathLst>
                <a:path w="1620180" h="3192123">
                  <a:moveTo>
                    <a:pt x="175619" y="98"/>
                  </a:moveTo>
                  <a:cubicBezTo>
                    <a:pt x="189197" y="-316"/>
                    <a:pt x="203071" y="565"/>
                    <a:pt x="217047" y="2846"/>
                  </a:cubicBezTo>
                  <a:lnTo>
                    <a:pt x="1498868" y="213511"/>
                  </a:lnTo>
                  <a:cubicBezTo>
                    <a:pt x="1566467" y="224396"/>
                    <a:pt x="1620180" y="281064"/>
                    <a:pt x="1620180" y="346377"/>
                  </a:cubicBezTo>
                  <a:lnTo>
                    <a:pt x="1620180" y="792725"/>
                  </a:lnTo>
                  <a:lnTo>
                    <a:pt x="1620180" y="2187291"/>
                  </a:lnTo>
                  <a:lnTo>
                    <a:pt x="1620180" y="2633639"/>
                  </a:lnTo>
                  <a:cubicBezTo>
                    <a:pt x="1620180" y="2702473"/>
                    <a:pt x="1571582" y="2746975"/>
                    <a:pt x="1519330" y="2763944"/>
                  </a:cubicBezTo>
                  <a:lnTo>
                    <a:pt x="250299" y="3181111"/>
                  </a:lnTo>
                  <a:cubicBezTo>
                    <a:pt x="126428" y="3221771"/>
                    <a:pt x="0" y="3144613"/>
                    <a:pt x="0" y="3035439"/>
                  </a:cubicBezTo>
                  <a:lnTo>
                    <a:pt x="0" y="2589091"/>
                  </a:lnTo>
                  <a:lnTo>
                    <a:pt x="0" y="608633"/>
                  </a:lnTo>
                  <a:lnTo>
                    <a:pt x="0" y="162285"/>
                  </a:lnTo>
                  <a:cubicBezTo>
                    <a:pt x="0" y="69279"/>
                    <a:pt x="80571" y="2991"/>
                    <a:pt x="175619" y="98"/>
                  </a:cubicBez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itchFamily="34" charset="0"/>
                <a:ea typeface="宋体" charset="-122"/>
                <a:cs typeface="+mn-cs"/>
              </a:endParaRPr>
            </a:p>
          </p:txBody>
        </p:sp>
        <p:sp>
          <p:nvSpPr>
            <p:cNvPr id="4" name="Freeform 25"/>
            <p:cNvSpPr>
              <a:spLocks/>
            </p:cNvSpPr>
            <p:nvPr/>
          </p:nvSpPr>
          <p:spPr bwMode="auto">
            <a:xfrm>
              <a:off x="981499" y="1678373"/>
              <a:ext cx="333384" cy="457093"/>
            </a:xfrm>
            <a:custGeom>
              <a:avLst/>
              <a:gdLst>
                <a:gd name="T0" fmla="*/ 232 w 913"/>
                <a:gd name="T1" fmla="*/ 1362 h 1362"/>
                <a:gd name="T2" fmla="*/ 0 w 913"/>
                <a:gd name="T3" fmla="*/ 1322 h 1362"/>
                <a:gd name="T4" fmla="*/ 0 w 913"/>
                <a:gd name="T5" fmla="*/ 40 h 1362"/>
                <a:gd name="T6" fmla="*/ 232 w 913"/>
                <a:gd name="T7" fmla="*/ 0 h 1362"/>
                <a:gd name="T8" fmla="*/ 913 w 913"/>
                <a:gd name="T9" fmla="*/ 681 h 1362"/>
                <a:gd name="T10" fmla="*/ 232 w 913"/>
                <a:gd name="T11" fmla="*/ 1362 h 1362"/>
              </a:gdLst>
              <a:ahLst/>
              <a:cxnLst>
                <a:cxn ang="0">
                  <a:pos x="T0" y="T1"/>
                </a:cxn>
                <a:cxn ang="0">
                  <a:pos x="T2" y="T3"/>
                </a:cxn>
                <a:cxn ang="0">
                  <a:pos x="T4" y="T5"/>
                </a:cxn>
                <a:cxn ang="0">
                  <a:pos x="T6" y="T7"/>
                </a:cxn>
                <a:cxn ang="0">
                  <a:pos x="T8" y="T9"/>
                </a:cxn>
                <a:cxn ang="0">
                  <a:pos x="T10" y="T11"/>
                </a:cxn>
              </a:cxnLst>
              <a:rect l="0" t="0" r="r" b="b"/>
              <a:pathLst>
                <a:path w="913" h="1362">
                  <a:moveTo>
                    <a:pt x="232" y="1362"/>
                  </a:moveTo>
                  <a:cubicBezTo>
                    <a:pt x="150" y="1362"/>
                    <a:pt x="72" y="1348"/>
                    <a:pt x="0" y="1322"/>
                  </a:cubicBezTo>
                  <a:lnTo>
                    <a:pt x="0" y="40"/>
                  </a:lnTo>
                  <a:cubicBezTo>
                    <a:pt x="72" y="14"/>
                    <a:pt x="150" y="0"/>
                    <a:pt x="232" y="0"/>
                  </a:cubicBezTo>
                  <a:cubicBezTo>
                    <a:pt x="608" y="0"/>
                    <a:pt x="913" y="305"/>
                    <a:pt x="913" y="681"/>
                  </a:cubicBezTo>
                  <a:cubicBezTo>
                    <a:pt x="913" y="1057"/>
                    <a:pt x="608" y="1362"/>
                    <a:pt x="232" y="1362"/>
                  </a:cubicBezTo>
                  <a:close/>
                </a:path>
              </a:pathLst>
            </a:custGeom>
            <a:solidFill>
              <a:schemeClr val="accent1">
                <a:lumMod val="40000"/>
                <a:lumOff val="6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itchFamily="34" charset="0"/>
                <a:ea typeface="宋体" charset="-122"/>
                <a:cs typeface="+mn-cs"/>
              </a:endParaRPr>
            </a:p>
          </p:txBody>
        </p:sp>
        <p:sp>
          <p:nvSpPr>
            <p:cNvPr id="5" name="矩形 4"/>
            <p:cNvSpPr/>
            <p:nvPr/>
          </p:nvSpPr>
          <p:spPr>
            <a:xfrm>
              <a:off x="1014520" y="1783660"/>
              <a:ext cx="220934" cy="246221"/>
            </a:xfrm>
            <a:prstGeom prst="rect">
              <a:avLst/>
            </a:prstGeom>
          </p:spPr>
          <p:txBody>
            <a:bodyPr wrap="square" lIns="0" tIns="0" rIns="0" bIns="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600" b="1" i="0" u="none" strike="noStrike" kern="1200" cap="none" spc="-150" normalizeH="0" baseline="0" noProof="0">
                  <a:ln>
                    <a:noFill/>
                  </a:ln>
                  <a:solidFill>
                    <a:prstClr val="black"/>
                  </a:solidFill>
                  <a:effectLst/>
                  <a:uLnTx/>
                  <a:uFillTx/>
                  <a:latin typeface="微软雅黑" pitchFamily="34" charset="-122"/>
                  <a:ea typeface="微软雅黑" pitchFamily="34" charset="-122"/>
                  <a:cs typeface="+mn-cs"/>
                </a:rPr>
                <a:t>01</a:t>
              </a:r>
              <a:endParaRPr kumimoji="0" lang="zh-CN" altLang="en-US" sz="1600" b="1" i="0" u="none" strike="noStrike" kern="1200" cap="none" spc="-150" normalizeH="0" baseline="0" noProof="0" dirty="0">
                <a:ln>
                  <a:noFill/>
                </a:ln>
                <a:solidFill>
                  <a:prstClr val="black"/>
                </a:solidFill>
                <a:effectLst/>
                <a:uLnTx/>
                <a:uFillTx/>
                <a:latin typeface="微软雅黑" pitchFamily="34" charset="-122"/>
                <a:ea typeface="微软雅黑" pitchFamily="34" charset="-122"/>
                <a:cs typeface="+mn-cs"/>
              </a:endParaRPr>
            </a:p>
          </p:txBody>
        </p:sp>
        <p:sp>
          <p:nvSpPr>
            <p:cNvPr id="7" name="TextBox 6"/>
            <p:cNvSpPr txBox="1"/>
            <p:nvPr/>
          </p:nvSpPr>
          <p:spPr>
            <a:xfrm>
              <a:off x="1264327" y="1750202"/>
              <a:ext cx="1337351" cy="30777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1400" b="1" i="0" u="none" strike="noStrike" kern="1200" cap="none" spc="0" normalizeH="0" baseline="0" noProof="0" dirty="0" smtClean="0">
                  <a:ln>
                    <a:noFill/>
                  </a:ln>
                  <a:solidFill>
                    <a:prstClr val="black"/>
                  </a:solidFill>
                  <a:effectLst/>
                  <a:uLnTx/>
                  <a:uFillTx/>
                  <a:latin typeface="微软雅黑" pitchFamily="34" charset="-122"/>
                  <a:ea typeface="微软雅黑" pitchFamily="34" charset="-122"/>
                  <a:cs typeface="+mn-cs"/>
                </a:rPr>
                <a:t>第一编</a:t>
              </a:r>
              <a:endParaRPr kumimoji="0" lang="zh-CN" altLang="en-US" sz="1400" b="1" i="0" u="none" strike="noStrike" kern="1200" cap="none" spc="0" normalizeH="0" baseline="0" noProof="0" dirty="0">
                <a:ln>
                  <a:noFill/>
                </a:ln>
                <a:solidFill>
                  <a:prstClr val="black"/>
                </a:solidFill>
                <a:effectLst/>
                <a:uLnTx/>
                <a:uFillTx/>
                <a:latin typeface="微软雅黑" pitchFamily="34" charset="-122"/>
                <a:ea typeface="微软雅黑" pitchFamily="34" charset="-122"/>
                <a:cs typeface="+mn-cs"/>
              </a:endParaRPr>
            </a:p>
          </p:txBody>
        </p:sp>
        <p:sp>
          <p:nvSpPr>
            <p:cNvPr id="28" name="TextBox 27"/>
            <p:cNvSpPr txBox="1"/>
            <p:nvPr/>
          </p:nvSpPr>
          <p:spPr>
            <a:xfrm>
              <a:off x="1257011" y="2357364"/>
              <a:ext cx="1337351" cy="30777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1400" b="1" i="0" u="none" strike="noStrike" kern="1200" cap="none" spc="0" normalizeH="0" baseline="0" noProof="0" dirty="0" smtClean="0">
                  <a:ln>
                    <a:noFill/>
                  </a:ln>
                  <a:solidFill>
                    <a:prstClr val="black"/>
                  </a:solidFill>
                  <a:effectLst/>
                  <a:uLnTx/>
                  <a:uFillTx/>
                  <a:latin typeface="微软雅黑" pitchFamily="34" charset="-122"/>
                  <a:ea typeface="微软雅黑" pitchFamily="34" charset="-122"/>
                  <a:cs typeface="+mn-cs"/>
                </a:rPr>
                <a:t>总    则</a:t>
              </a:r>
              <a:endParaRPr kumimoji="0" lang="zh-CN" altLang="en-US" sz="1400" b="1" i="0" u="none" strike="noStrike" kern="1200" cap="none" spc="0" normalizeH="0" baseline="0" noProof="0" dirty="0">
                <a:ln>
                  <a:noFill/>
                </a:ln>
                <a:solidFill>
                  <a:prstClr val="black"/>
                </a:solidFill>
                <a:effectLst/>
                <a:uLnTx/>
                <a:uFillTx/>
                <a:latin typeface="微软雅黑" pitchFamily="34" charset="-122"/>
                <a:ea typeface="微软雅黑" pitchFamily="34" charset="-122"/>
                <a:cs typeface="+mn-cs"/>
              </a:endParaRPr>
            </a:p>
          </p:txBody>
        </p:sp>
      </p:grpSp>
      <p:grpSp>
        <p:nvGrpSpPr>
          <p:cNvPr id="8" name="组合 7"/>
          <p:cNvGrpSpPr/>
          <p:nvPr/>
        </p:nvGrpSpPr>
        <p:grpSpPr>
          <a:xfrm>
            <a:off x="2886235" y="1275606"/>
            <a:ext cx="1620180" cy="3192123"/>
            <a:chOff x="2886235" y="1275606"/>
            <a:chExt cx="1620180" cy="3192123"/>
          </a:xfrm>
        </p:grpSpPr>
        <p:sp>
          <p:nvSpPr>
            <p:cNvPr id="24" name="Freeform 5"/>
            <p:cNvSpPr>
              <a:spLocks/>
            </p:cNvSpPr>
            <p:nvPr/>
          </p:nvSpPr>
          <p:spPr bwMode="auto">
            <a:xfrm>
              <a:off x="2886235" y="1275606"/>
              <a:ext cx="1620180" cy="3192123"/>
            </a:xfrm>
            <a:custGeom>
              <a:avLst/>
              <a:gdLst/>
              <a:ahLst/>
              <a:cxnLst/>
              <a:rect l="l" t="t" r="r" b="b"/>
              <a:pathLst>
                <a:path w="1620180" h="3192123">
                  <a:moveTo>
                    <a:pt x="175619" y="98"/>
                  </a:moveTo>
                  <a:cubicBezTo>
                    <a:pt x="189197" y="-316"/>
                    <a:pt x="203071" y="565"/>
                    <a:pt x="217047" y="2846"/>
                  </a:cubicBezTo>
                  <a:lnTo>
                    <a:pt x="1498868" y="213511"/>
                  </a:lnTo>
                  <a:cubicBezTo>
                    <a:pt x="1566467" y="224396"/>
                    <a:pt x="1620180" y="281064"/>
                    <a:pt x="1620180" y="346377"/>
                  </a:cubicBezTo>
                  <a:lnTo>
                    <a:pt x="1620180" y="792725"/>
                  </a:lnTo>
                  <a:lnTo>
                    <a:pt x="1620180" y="2187291"/>
                  </a:lnTo>
                  <a:lnTo>
                    <a:pt x="1620180" y="2633639"/>
                  </a:lnTo>
                  <a:cubicBezTo>
                    <a:pt x="1620180" y="2702473"/>
                    <a:pt x="1571582" y="2746975"/>
                    <a:pt x="1519330" y="2763944"/>
                  </a:cubicBezTo>
                  <a:lnTo>
                    <a:pt x="250299" y="3181111"/>
                  </a:lnTo>
                  <a:cubicBezTo>
                    <a:pt x="126428" y="3221771"/>
                    <a:pt x="0" y="3144613"/>
                    <a:pt x="0" y="3035439"/>
                  </a:cubicBezTo>
                  <a:lnTo>
                    <a:pt x="0" y="2589091"/>
                  </a:lnTo>
                  <a:lnTo>
                    <a:pt x="0" y="608633"/>
                  </a:lnTo>
                  <a:lnTo>
                    <a:pt x="0" y="162285"/>
                  </a:lnTo>
                  <a:cubicBezTo>
                    <a:pt x="0" y="69279"/>
                    <a:pt x="80571" y="2991"/>
                    <a:pt x="175619" y="98"/>
                  </a:cubicBezTo>
                  <a:close/>
                </a:path>
              </a:pathLst>
            </a:custGeom>
            <a:solidFill>
              <a:schemeClr val="accent2"/>
            </a:solidFill>
            <a:ln w="12700">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itchFamily="34" charset="0"/>
                <a:ea typeface="宋体" charset="-122"/>
                <a:cs typeface="+mn-cs"/>
              </a:endParaRPr>
            </a:p>
          </p:txBody>
        </p:sp>
        <p:sp>
          <p:nvSpPr>
            <p:cNvPr id="9" name="Freeform 25"/>
            <p:cNvSpPr>
              <a:spLocks/>
            </p:cNvSpPr>
            <p:nvPr/>
          </p:nvSpPr>
          <p:spPr bwMode="auto">
            <a:xfrm>
              <a:off x="2886235" y="1678373"/>
              <a:ext cx="333384" cy="457093"/>
            </a:xfrm>
            <a:custGeom>
              <a:avLst/>
              <a:gdLst>
                <a:gd name="T0" fmla="*/ 232 w 913"/>
                <a:gd name="T1" fmla="*/ 1362 h 1362"/>
                <a:gd name="T2" fmla="*/ 0 w 913"/>
                <a:gd name="T3" fmla="*/ 1322 h 1362"/>
                <a:gd name="T4" fmla="*/ 0 w 913"/>
                <a:gd name="T5" fmla="*/ 40 h 1362"/>
                <a:gd name="T6" fmla="*/ 232 w 913"/>
                <a:gd name="T7" fmla="*/ 0 h 1362"/>
                <a:gd name="T8" fmla="*/ 913 w 913"/>
                <a:gd name="T9" fmla="*/ 681 h 1362"/>
                <a:gd name="T10" fmla="*/ 232 w 913"/>
                <a:gd name="T11" fmla="*/ 1362 h 1362"/>
              </a:gdLst>
              <a:ahLst/>
              <a:cxnLst>
                <a:cxn ang="0">
                  <a:pos x="T0" y="T1"/>
                </a:cxn>
                <a:cxn ang="0">
                  <a:pos x="T2" y="T3"/>
                </a:cxn>
                <a:cxn ang="0">
                  <a:pos x="T4" y="T5"/>
                </a:cxn>
                <a:cxn ang="0">
                  <a:pos x="T6" y="T7"/>
                </a:cxn>
                <a:cxn ang="0">
                  <a:pos x="T8" y="T9"/>
                </a:cxn>
                <a:cxn ang="0">
                  <a:pos x="T10" y="T11"/>
                </a:cxn>
              </a:cxnLst>
              <a:rect l="0" t="0" r="r" b="b"/>
              <a:pathLst>
                <a:path w="913" h="1362">
                  <a:moveTo>
                    <a:pt x="232" y="1362"/>
                  </a:moveTo>
                  <a:cubicBezTo>
                    <a:pt x="150" y="1362"/>
                    <a:pt x="72" y="1348"/>
                    <a:pt x="0" y="1322"/>
                  </a:cubicBezTo>
                  <a:lnTo>
                    <a:pt x="0" y="40"/>
                  </a:lnTo>
                  <a:cubicBezTo>
                    <a:pt x="72" y="14"/>
                    <a:pt x="150" y="0"/>
                    <a:pt x="232" y="0"/>
                  </a:cubicBezTo>
                  <a:cubicBezTo>
                    <a:pt x="608" y="0"/>
                    <a:pt x="913" y="305"/>
                    <a:pt x="913" y="681"/>
                  </a:cubicBezTo>
                  <a:cubicBezTo>
                    <a:pt x="913" y="1057"/>
                    <a:pt x="608" y="1362"/>
                    <a:pt x="232" y="1362"/>
                  </a:cubicBezTo>
                  <a:close/>
                </a:path>
              </a:pathLst>
            </a:custGeom>
            <a:solidFill>
              <a:schemeClr val="accent2">
                <a:lumMod val="40000"/>
                <a:lumOff val="6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itchFamily="34" charset="0"/>
                <a:ea typeface="宋体" charset="-122"/>
                <a:cs typeface="+mn-cs"/>
              </a:endParaRPr>
            </a:p>
          </p:txBody>
        </p:sp>
        <p:sp>
          <p:nvSpPr>
            <p:cNvPr id="10" name="矩形 9"/>
            <p:cNvSpPr/>
            <p:nvPr/>
          </p:nvSpPr>
          <p:spPr>
            <a:xfrm>
              <a:off x="2919256" y="1783660"/>
              <a:ext cx="220934" cy="246221"/>
            </a:xfrm>
            <a:prstGeom prst="rect">
              <a:avLst/>
            </a:prstGeom>
          </p:spPr>
          <p:txBody>
            <a:bodyPr wrap="square" lIns="0" tIns="0" rIns="0" bIns="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600" b="1" i="0" u="none" strike="noStrike" kern="1200" cap="none" spc="-150" normalizeH="0" baseline="0" noProof="0">
                  <a:ln>
                    <a:noFill/>
                  </a:ln>
                  <a:solidFill>
                    <a:prstClr val="black"/>
                  </a:solidFill>
                  <a:effectLst/>
                  <a:uLnTx/>
                  <a:uFillTx/>
                  <a:latin typeface="微软雅黑" pitchFamily="34" charset="-122"/>
                  <a:ea typeface="微软雅黑" pitchFamily="34" charset="-122"/>
                  <a:cs typeface="+mn-cs"/>
                </a:rPr>
                <a:t>02</a:t>
              </a:r>
              <a:endParaRPr kumimoji="0" lang="zh-CN" altLang="en-US" sz="1600" b="1" i="0" u="none" strike="noStrike" kern="1200" cap="none" spc="-150" normalizeH="0" baseline="0" noProof="0" dirty="0">
                <a:ln>
                  <a:noFill/>
                </a:ln>
                <a:solidFill>
                  <a:prstClr val="black"/>
                </a:solidFill>
                <a:effectLst/>
                <a:uLnTx/>
                <a:uFillTx/>
                <a:latin typeface="微软雅黑" pitchFamily="34" charset="-122"/>
                <a:ea typeface="微软雅黑" pitchFamily="34" charset="-122"/>
                <a:cs typeface="+mn-cs"/>
              </a:endParaRPr>
            </a:p>
          </p:txBody>
        </p:sp>
        <p:sp>
          <p:nvSpPr>
            <p:cNvPr id="11" name="TextBox 10"/>
            <p:cNvSpPr txBox="1"/>
            <p:nvPr/>
          </p:nvSpPr>
          <p:spPr>
            <a:xfrm>
              <a:off x="3063422" y="2325363"/>
              <a:ext cx="1296286" cy="523220"/>
            </a:xfrm>
            <a:prstGeom prst="rect">
              <a:avLst/>
            </a:prstGeom>
            <a:noFill/>
          </p:spPr>
          <p:txBody>
            <a:bodyPr wrap="square" rtlCol="0">
              <a:spAutoFit/>
            </a:bodyPr>
            <a:lstStyle/>
            <a:p>
              <a:pPr defTabSz="914400" fontAlgn="base">
                <a:spcBef>
                  <a:spcPct val="0"/>
                </a:spcBef>
                <a:spcAft>
                  <a:spcPct val="0"/>
                </a:spcAft>
                <a:defRPr/>
              </a:pPr>
              <a:r>
                <a:rPr lang="zh-CN" altLang="en-US" sz="1400" b="1" dirty="0" smtClean="0">
                  <a:solidFill>
                    <a:srgbClr val="FFFFFF"/>
                  </a:solidFill>
                  <a:latin typeface="微软雅黑" pitchFamily="34" charset="-122"/>
                  <a:ea typeface="微软雅黑" pitchFamily="34" charset="-122"/>
                </a:rPr>
                <a:t>实现金钱债权的终局执行</a:t>
              </a:r>
              <a:endParaRPr lang="en-US" altLang="zh-CN" sz="1400" b="1" dirty="0">
                <a:solidFill>
                  <a:srgbClr val="FFFFFF"/>
                </a:solidFill>
                <a:latin typeface="微软雅黑" pitchFamily="34" charset="-122"/>
                <a:ea typeface="微软雅黑" pitchFamily="34" charset="-122"/>
              </a:endParaRPr>
            </a:p>
          </p:txBody>
        </p:sp>
        <p:sp>
          <p:nvSpPr>
            <p:cNvPr id="12" name="TextBox 11"/>
            <p:cNvSpPr txBox="1"/>
            <p:nvPr/>
          </p:nvSpPr>
          <p:spPr>
            <a:xfrm>
              <a:off x="3169065" y="1750202"/>
              <a:ext cx="1337350" cy="30777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1400" b="1" i="0" u="none" strike="noStrike" kern="1200" cap="none" spc="0" normalizeH="0" baseline="0" noProof="0" dirty="0" smtClean="0">
                  <a:ln>
                    <a:noFill/>
                  </a:ln>
                  <a:solidFill>
                    <a:srgbClr val="FFFFFF"/>
                  </a:solidFill>
                  <a:effectLst/>
                  <a:uLnTx/>
                  <a:uFillTx/>
                  <a:latin typeface="微软雅黑" pitchFamily="34" charset="-122"/>
                  <a:ea typeface="微软雅黑" pitchFamily="34" charset="-122"/>
                  <a:cs typeface="+mn-cs"/>
                </a:rPr>
                <a:t>第二编</a:t>
              </a:r>
              <a:endParaRPr kumimoji="0" lang="zh-CN" altLang="en-US" sz="1400" b="1" i="0" u="none" strike="noStrike" kern="1200" cap="none" spc="0" normalizeH="0" baseline="0" noProof="0" dirty="0">
                <a:ln>
                  <a:noFill/>
                </a:ln>
                <a:solidFill>
                  <a:srgbClr val="FFFFFF"/>
                </a:solidFill>
                <a:effectLst/>
                <a:uLnTx/>
                <a:uFillTx/>
                <a:latin typeface="微软雅黑" pitchFamily="34" charset="-122"/>
                <a:ea typeface="微软雅黑" pitchFamily="34" charset="-122"/>
                <a:cs typeface="+mn-cs"/>
              </a:endParaRPr>
            </a:p>
          </p:txBody>
        </p:sp>
      </p:grpSp>
      <p:grpSp>
        <p:nvGrpSpPr>
          <p:cNvPr id="13" name="组合 12"/>
          <p:cNvGrpSpPr/>
          <p:nvPr/>
        </p:nvGrpSpPr>
        <p:grpSpPr>
          <a:xfrm>
            <a:off x="4790971" y="1275606"/>
            <a:ext cx="1620180" cy="3192123"/>
            <a:chOff x="4790971" y="1275606"/>
            <a:chExt cx="1620180" cy="3192123"/>
          </a:xfrm>
        </p:grpSpPr>
        <p:sp>
          <p:nvSpPr>
            <p:cNvPr id="25" name="Freeform 5"/>
            <p:cNvSpPr>
              <a:spLocks/>
            </p:cNvSpPr>
            <p:nvPr/>
          </p:nvSpPr>
          <p:spPr bwMode="auto">
            <a:xfrm>
              <a:off x="4790971" y="1275606"/>
              <a:ext cx="1620180" cy="3192123"/>
            </a:xfrm>
            <a:custGeom>
              <a:avLst/>
              <a:gdLst/>
              <a:ahLst/>
              <a:cxnLst/>
              <a:rect l="l" t="t" r="r" b="b"/>
              <a:pathLst>
                <a:path w="1620180" h="3192123">
                  <a:moveTo>
                    <a:pt x="175619" y="98"/>
                  </a:moveTo>
                  <a:cubicBezTo>
                    <a:pt x="189197" y="-316"/>
                    <a:pt x="203071" y="565"/>
                    <a:pt x="217047" y="2846"/>
                  </a:cubicBezTo>
                  <a:lnTo>
                    <a:pt x="1498868" y="213511"/>
                  </a:lnTo>
                  <a:cubicBezTo>
                    <a:pt x="1566467" y="224396"/>
                    <a:pt x="1620180" y="281064"/>
                    <a:pt x="1620180" y="346377"/>
                  </a:cubicBezTo>
                  <a:lnTo>
                    <a:pt x="1620180" y="792725"/>
                  </a:lnTo>
                  <a:lnTo>
                    <a:pt x="1620180" y="2187291"/>
                  </a:lnTo>
                  <a:lnTo>
                    <a:pt x="1620180" y="2633639"/>
                  </a:lnTo>
                  <a:cubicBezTo>
                    <a:pt x="1620180" y="2702473"/>
                    <a:pt x="1571582" y="2746975"/>
                    <a:pt x="1519330" y="2763944"/>
                  </a:cubicBezTo>
                  <a:lnTo>
                    <a:pt x="250299" y="3181111"/>
                  </a:lnTo>
                  <a:cubicBezTo>
                    <a:pt x="126428" y="3221771"/>
                    <a:pt x="0" y="3144613"/>
                    <a:pt x="0" y="3035439"/>
                  </a:cubicBezTo>
                  <a:lnTo>
                    <a:pt x="0" y="2589091"/>
                  </a:lnTo>
                  <a:lnTo>
                    <a:pt x="0" y="608633"/>
                  </a:lnTo>
                  <a:lnTo>
                    <a:pt x="0" y="162285"/>
                  </a:lnTo>
                  <a:cubicBezTo>
                    <a:pt x="0" y="69279"/>
                    <a:pt x="80571" y="2991"/>
                    <a:pt x="175619" y="98"/>
                  </a:cubicBez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itchFamily="34" charset="0"/>
                <a:ea typeface="宋体" charset="-122"/>
                <a:cs typeface="+mn-cs"/>
              </a:endParaRPr>
            </a:p>
          </p:txBody>
        </p:sp>
        <p:sp>
          <p:nvSpPr>
            <p:cNvPr id="14" name="Freeform 25"/>
            <p:cNvSpPr>
              <a:spLocks/>
            </p:cNvSpPr>
            <p:nvPr/>
          </p:nvSpPr>
          <p:spPr bwMode="auto">
            <a:xfrm>
              <a:off x="4790971" y="1678373"/>
              <a:ext cx="333384" cy="457093"/>
            </a:xfrm>
            <a:custGeom>
              <a:avLst/>
              <a:gdLst>
                <a:gd name="T0" fmla="*/ 232 w 913"/>
                <a:gd name="T1" fmla="*/ 1362 h 1362"/>
                <a:gd name="T2" fmla="*/ 0 w 913"/>
                <a:gd name="T3" fmla="*/ 1322 h 1362"/>
                <a:gd name="T4" fmla="*/ 0 w 913"/>
                <a:gd name="T5" fmla="*/ 40 h 1362"/>
                <a:gd name="T6" fmla="*/ 232 w 913"/>
                <a:gd name="T7" fmla="*/ 0 h 1362"/>
                <a:gd name="T8" fmla="*/ 913 w 913"/>
                <a:gd name="T9" fmla="*/ 681 h 1362"/>
                <a:gd name="T10" fmla="*/ 232 w 913"/>
                <a:gd name="T11" fmla="*/ 1362 h 1362"/>
              </a:gdLst>
              <a:ahLst/>
              <a:cxnLst>
                <a:cxn ang="0">
                  <a:pos x="T0" y="T1"/>
                </a:cxn>
                <a:cxn ang="0">
                  <a:pos x="T2" y="T3"/>
                </a:cxn>
                <a:cxn ang="0">
                  <a:pos x="T4" y="T5"/>
                </a:cxn>
                <a:cxn ang="0">
                  <a:pos x="T6" y="T7"/>
                </a:cxn>
                <a:cxn ang="0">
                  <a:pos x="T8" y="T9"/>
                </a:cxn>
                <a:cxn ang="0">
                  <a:pos x="T10" y="T11"/>
                </a:cxn>
              </a:cxnLst>
              <a:rect l="0" t="0" r="r" b="b"/>
              <a:pathLst>
                <a:path w="913" h="1362">
                  <a:moveTo>
                    <a:pt x="232" y="1362"/>
                  </a:moveTo>
                  <a:cubicBezTo>
                    <a:pt x="150" y="1362"/>
                    <a:pt x="72" y="1348"/>
                    <a:pt x="0" y="1322"/>
                  </a:cubicBezTo>
                  <a:lnTo>
                    <a:pt x="0" y="40"/>
                  </a:lnTo>
                  <a:cubicBezTo>
                    <a:pt x="72" y="14"/>
                    <a:pt x="150" y="0"/>
                    <a:pt x="232" y="0"/>
                  </a:cubicBezTo>
                  <a:cubicBezTo>
                    <a:pt x="608" y="0"/>
                    <a:pt x="913" y="305"/>
                    <a:pt x="913" y="681"/>
                  </a:cubicBezTo>
                  <a:cubicBezTo>
                    <a:pt x="913" y="1057"/>
                    <a:pt x="608" y="1362"/>
                    <a:pt x="232" y="1362"/>
                  </a:cubicBezTo>
                  <a:close/>
                </a:path>
              </a:pathLst>
            </a:custGeom>
            <a:solidFill>
              <a:schemeClr val="accent1">
                <a:lumMod val="40000"/>
                <a:lumOff val="6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itchFamily="34" charset="0"/>
                <a:ea typeface="宋体" charset="-122"/>
                <a:cs typeface="+mn-cs"/>
              </a:endParaRPr>
            </a:p>
          </p:txBody>
        </p:sp>
        <p:sp>
          <p:nvSpPr>
            <p:cNvPr id="15" name="矩形 14"/>
            <p:cNvSpPr/>
            <p:nvPr/>
          </p:nvSpPr>
          <p:spPr>
            <a:xfrm>
              <a:off x="4823992" y="1783660"/>
              <a:ext cx="220934" cy="246221"/>
            </a:xfrm>
            <a:prstGeom prst="rect">
              <a:avLst/>
            </a:prstGeom>
          </p:spPr>
          <p:txBody>
            <a:bodyPr wrap="square" lIns="0" tIns="0" rIns="0" bIns="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600" b="1" i="0" u="none" strike="noStrike" kern="1200" cap="none" spc="-150" normalizeH="0" baseline="0" noProof="0">
                  <a:ln>
                    <a:noFill/>
                  </a:ln>
                  <a:solidFill>
                    <a:prstClr val="black"/>
                  </a:solidFill>
                  <a:effectLst/>
                  <a:uLnTx/>
                  <a:uFillTx/>
                  <a:latin typeface="微软雅黑" pitchFamily="34" charset="-122"/>
                  <a:ea typeface="微软雅黑" pitchFamily="34" charset="-122"/>
                  <a:cs typeface="+mn-cs"/>
                </a:rPr>
                <a:t>03</a:t>
              </a:r>
              <a:endParaRPr kumimoji="0" lang="zh-CN" altLang="en-US" sz="1600" b="1" i="0" u="none" strike="noStrike" kern="1200" cap="none" spc="-150" normalizeH="0" baseline="0" noProof="0" dirty="0">
                <a:ln>
                  <a:noFill/>
                </a:ln>
                <a:solidFill>
                  <a:prstClr val="black"/>
                </a:solidFill>
                <a:effectLst/>
                <a:uLnTx/>
                <a:uFillTx/>
                <a:latin typeface="微软雅黑" pitchFamily="34" charset="-122"/>
                <a:ea typeface="微软雅黑" pitchFamily="34" charset="-122"/>
                <a:cs typeface="+mn-cs"/>
              </a:endParaRPr>
            </a:p>
          </p:txBody>
        </p:sp>
        <p:sp>
          <p:nvSpPr>
            <p:cNvPr id="16" name="TextBox 15"/>
            <p:cNvSpPr txBox="1"/>
            <p:nvPr/>
          </p:nvSpPr>
          <p:spPr>
            <a:xfrm>
              <a:off x="4965975" y="2325363"/>
              <a:ext cx="1296286" cy="523220"/>
            </a:xfrm>
            <a:prstGeom prst="rect">
              <a:avLst/>
            </a:prstGeom>
            <a:noFill/>
          </p:spPr>
          <p:txBody>
            <a:bodyPr wrap="square" rtlCol="0">
              <a:spAutoFit/>
            </a:bodyPr>
            <a:lstStyle/>
            <a:p>
              <a:pPr defTabSz="914400" fontAlgn="base">
                <a:spcBef>
                  <a:spcPct val="0"/>
                </a:spcBef>
                <a:spcAft>
                  <a:spcPct val="0"/>
                </a:spcAft>
                <a:defRPr/>
              </a:pPr>
              <a:r>
                <a:rPr lang="zh-CN" altLang="en-US" sz="1400" b="1" dirty="0" smtClean="0">
                  <a:solidFill>
                    <a:prstClr val="black"/>
                  </a:solidFill>
                  <a:latin typeface="微软雅黑" pitchFamily="34" charset="-122"/>
                  <a:ea typeface="微软雅黑" pitchFamily="34" charset="-122"/>
                </a:rPr>
                <a:t>实现非金钱债权的终局执行</a:t>
              </a:r>
              <a:endParaRPr lang="en-US" altLang="zh-CN" sz="1400" b="1" dirty="0">
                <a:solidFill>
                  <a:prstClr val="black"/>
                </a:solidFill>
                <a:latin typeface="微软雅黑" pitchFamily="34" charset="-122"/>
                <a:ea typeface="微软雅黑" pitchFamily="34" charset="-122"/>
              </a:endParaRPr>
            </a:p>
          </p:txBody>
        </p:sp>
        <p:sp>
          <p:nvSpPr>
            <p:cNvPr id="17" name="TextBox 16"/>
            <p:cNvSpPr txBox="1"/>
            <p:nvPr/>
          </p:nvSpPr>
          <p:spPr>
            <a:xfrm>
              <a:off x="5073801" y="1750202"/>
              <a:ext cx="1337350" cy="30777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zh-CN" altLang="en-US" sz="1400" b="1" dirty="0" smtClean="0">
                  <a:solidFill>
                    <a:prstClr val="black"/>
                  </a:solidFill>
                  <a:latin typeface="微软雅黑" pitchFamily="34" charset="-122"/>
                  <a:ea typeface="微软雅黑" pitchFamily="34" charset="-122"/>
                </a:rPr>
                <a:t>第三编</a:t>
              </a:r>
              <a:endParaRPr kumimoji="0" lang="zh-CN" altLang="en-US" sz="1400" b="1" i="0" u="none" strike="noStrike" kern="1200" cap="none" spc="0" normalizeH="0" baseline="0" noProof="0" dirty="0">
                <a:ln>
                  <a:noFill/>
                </a:ln>
                <a:solidFill>
                  <a:prstClr val="black"/>
                </a:solidFill>
                <a:effectLst/>
                <a:uLnTx/>
                <a:uFillTx/>
                <a:latin typeface="微软雅黑" pitchFamily="34" charset="-122"/>
                <a:ea typeface="微软雅黑" pitchFamily="34" charset="-122"/>
                <a:cs typeface="+mn-cs"/>
              </a:endParaRPr>
            </a:p>
          </p:txBody>
        </p:sp>
      </p:grpSp>
      <p:grpSp>
        <p:nvGrpSpPr>
          <p:cNvPr id="18" name="组合 17"/>
          <p:cNvGrpSpPr/>
          <p:nvPr/>
        </p:nvGrpSpPr>
        <p:grpSpPr>
          <a:xfrm>
            <a:off x="6695708" y="1275606"/>
            <a:ext cx="1620180" cy="3192123"/>
            <a:chOff x="6695708" y="1275606"/>
            <a:chExt cx="1620180" cy="3192123"/>
          </a:xfrm>
        </p:grpSpPr>
        <p:sp>
          <p:nvSpPr>
            <p:cNvPr id="26" name="Freeform 5"/>
            <p:cNvSpPr>
              <a:spLocks/>
            </p:cNvSpPr>
            <p:nvPr/>
          </p:nvSpPr>
          <p:spPr bwMode="auto">
            <a:xfrm>
              <a:off x="6695708" y="1275606"/>
              <a:ext cx="1620180" cy="3192123"/>
            </a:xfrm>
            <a:custGeom>
              <a:avLst/>
              <a:gdLst/>
              <a:ahLst/>
              <a:cxnLst/>
              <a:rect l="l" t="t" r="r" b="b"/>
              <a:pathLst>
                <a:path w="1620180" h="3192123">
                  <a:moveTo>
                    <a:pt x="175619" y="98"/>
                  </a:moveTo>
                  <a:cubicBezTo>
                    <a:pt x="189197" y="-316"/>
                    <a:pt x="203071" y="565"/>
                    <a:pt x="217047" y="2846"/>
                  </a:cubicBezTo>
                  <a:lnTo>
                    <a:pt x="1498868" y="213511"/>
                  </a:lnTo>
                  <a:cubicBezTo>
                    <a:pt x="1566467" y="224396"/>
                    <a:pt x="1620180" y="281064"/>
                    <a:pt x="1620180" y="346377"/>
                  </a:cubicBezTo>
                  <a:lnTo>
                    <a:pt x="1620180" y="792725"/>
                  </a:lnTo>
                  <a:lnTo>
                    <a:pt x="1620180" y="2187291"/>
                  </a:lnTo>
                  <a:lnTo>
                    <a:pt x="1620180" y="2633639"/>
                  </a:lnTo>
                  <a:cubicBezTo>
                    <a:pt x="1620180" y="2702473"/>
                    <a:pt x="1571582" y="2746975"/>
                    <a:pt x="1519330" y="2763944"/>
                  </a:cubicBezTo>
                  <a:lnTo>
                    <a:pt x="250299" y="3181111"/>
                  </a:lnTo>
                  <a:cubicBezTo>
                    <a:pt x="126428" y="3221771"/>
                    <a:pt x="0" y="3144613"/>
                    <a:pt x="0" y="3035439"/>
                  </a:cubicBezTo>
                  <a:lnTo>
                    <a:pt x="0" y="2589091"/>
                  </a:lnTo>
                  <a:lnTo>
                    <a:pt x="0" y="608633"/>
                  </a:lnTo>
                  <a:lnTo>
                    <a:pt x="0" y="162285"/>
                  </a:lnTo>
                  <a:cubicBezTo>
                    <a:pt x="0" y="69279"/>
                    <a:pt x="80571" y="2991"/>
                    <a:pt x="175619" y="98"/>
                  </a:cubicBez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itchFamily="34" charset="0"/>
                <a:ea typeface="宋体" charset="-122"/>
                <a:cs typeface="+mn-cs"/>
              </a:endParaRPr>
            </a:p>
          </p:txBody>
        </p:sp>
        <p:sp>
          <p:nvSpPr>
            <p:cNvPr id="19" name="Freeform 25"/>
            <p:cNvSpPr>
              <a:spLocks/>
            </p:cNvSpPr>
            <p:nvPr/>
          </p:nvSpPr>
          <p:spPr bwMode="auto">
            <a:xfrm>
              <a:off x="6695708" y="1678373"/>
              <a:ext cx="333384" cy="457093"/>
            </a:xfrm>
            <a:custGeom>
              <a:avLst/>
              <a:gdLst>
                <a:gd name="T0" fmla="*/ 232 w 913"/>
                <a:gd name="T1" fmla="*/ 1362 h 1362"/>
                <a:gd name="T2" fmla="*/ 0 w 913"/>
                <a:gd name="T3" fmla="*/ 1322 h 1362"/>
                <a:gd name="T4" fmla="*/ 0 w 913"/>
                <a:gd name="T5" fmla="*/ 40 h 1362"/>
                <a:gd name="T6" fmla="*/ 232 w 913"/>
                <a:gd name="T7" fmla="*/ 0 h 1362"/>
                <a:gd name="T8" fmla="*/ 913 w 913"/>
                <a:gd name="T9" fmla="*/ 681 h 1362"/>
                <a:gd name="T10" fmla="*/ 232 w 913"/>
                <a:gd name="T11" fmla="*/ 1362 h 1362"/>
              </a:gdLst>
              <a:ahLst/>
              <a:cxnLst>
                <a:cxn ang="0">
                  <a:pos x="T0" y="T1"/>
                </a:cxn>
                <a:cxn ang="0">
                  <a:pos x="T2" y="T3"/>
                </a:cxn>
                <a:cxn ang="0">
                  <a:pos x="T4" y="T5"/>
                </a:cxn>
                <a:cxn ang="0">
                  <a:pos x="T6" y="T7"/>
                </a:cxn>
                <a:cxn ang="0">
                  <a:pos x="T8" y="T9"/>
                </a:cxn>
                <a:cxn ang="0">
                  <a:pos x="T10" y="T11"/>
                </a:cxn>
              </a:cxnLst>
              <a:rect l="0" t="0" r="r" b="b"/>
              <a:pathLst>
                <a:path w="913" h="1362">
                  <a:moveTo>
                    <a:pt x="232" y="1362"/>
                  </a:moveTo>
                  <a:cubicBezTo>
                    <a:pt x="150" y="1362"/>
                    <a:pt x="72" y="1348"/>
                    <a:pt x="0" y="1322"/>
                  </a:cubicBezTo>
                  <a:lnTo>
                    <a:pt x="0" y="40"/>
                  </a:lnTo>
                  <a:cubicBezTo>
                    <a:pt x="72" y="14"/>
                    <a:pt x="150" y="0"/>
                    <a:pt x="232" y="0"/>
                  </a:cubicBezTo>
                  <a:cubicBezTo>
                    <a:pt x="608" y="0"/>
                    <a:pt x="913" y="305"/>
                    <a:pt x="913" y="681"/>
                  </a:cubicBezTo>
                  <a:cubicBezTo>
                    <a:pt x="913" y="1057"/>
                    <a:pt x="608" y="1362"/>
                    <a:pt x="232" y="1362"/>
                  </a:cubicBezTo>
                  <a:close/>
                </a:path>
              </a:pathLst>
            </a:custGeom>
            <a:solidFill>
              <a:schemeClr val="accent2">
                <a:lumMod val="40000"/>
                <a:lumOff val="6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itchFamily="34" charset="0"/>
                <a:ea typeface="宋体" charset="-122"/>
                <a:cs typeface="+mn-cs"/>
              </a:endParaRPr>
            </a:p>
          </p:txBody>
        </p:sp>
        <p:sp>
          <p:nvSpPr>
            <p:cNvPr id="20" name="矩形 19"/>
            <p:cNvSpPr/>
            <p:nvPr/>
          </p:nvSpPr>
          <p:spPr>
            <a:xfrm>
              <a:off x="6728729" y="1783660"/>
              <a:ext cx="220934" cy="246221"/>
            </a:xfrm>
            <a:prstGeom prst="rect">
              <a:avLst/>
            </a:prstGeom>
          </p:spPr>
          <p:txBody>
            <a:bodyPr wrap="square" lIns="0" tIns="0" rIns="0" bIns="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600" b="1" i="0" u="none" strike="noStrike" kern="1200" cap="none" spc="-150" normalizeH="0" baseline="0" noProof="0">
                  <a:ln>
                    <a:noFill/>
                  </a:ln>
                  <a:solidFill>
                    <a:prstClr val="black"/>
                  </a:solidFill>
                  <a:effectLst/>
                  <a:uLnTx/>
                  <a:uFillTx/>
                  <a:latin typeface="微软雅黑" pitchFamily="34" charset="-122"/>
                  <a:ea typeface="微软雅黑" pitchFamily="34" charset="-122"/>
                  <a:cs typeface="+mn-cs"/>
                </a:rPr>
                <a:t>04</a:t>
              </a:r>
              <a:endParaRPr kumimoji="0" lang="zh-CN" altLang="en-US" sz="1600" b="1" i="0" u="none" strike="noStrike" kern="1200" cap="none" spc="-150" normalizeH="0" baseline="0" noProof="0" dirty="0">
                <a:ln>
                  <a:noFill/>
                </a:ln>
                <a:solidFill>
                  <a:prstClr val="black"/>
                </a:solidFill>
                <a:effectLst/>
                <a:uLnTx/>
                <a:uFillTx/>
                <a:latin typeface="微软雅黑" pitchFamily="34" charset="-122"/>
                <a:ea typeface="微软雅黑" pitchFamily="34" charset="-122"/>
                <a:cs typeface="+mn-cs"/>
              </a:endParaRPr>
            </a:p>
          </p:txBody>
        </p:sp>
        <p:sp>
          <p:nvSpPr>
            <p:cNvPr id="21" name="TextBox 20"/>
            <p:cNvSpPr txBox="1"/>
            <p:nvPr/>
          </p:nvSpPr>
          <p:spPr>
            <a:xfrm>
              <a:off x="6886803" y="2325363"/>
              <a:ext cx="1296286" cy="307777"/>
            </a:xfrm>
            <a:prstGeom prst="rect">
              <a:avLst/>
            </a:prstGeom>
            <a:noFill/>
          </p:spPr>
          <p:txBody>
            <a:bodyPr wrap="square" rtlCol="0">
              <a:spAutoFit/>
            </a:bodyPr>
            <a:lstStyle/>
            <a:p>
              <a:pPr defTabSz="914400" fontAlgn="base">
                <a:spcBef>
                  <a:spcPct val="0"/>
                </a:spcBef>
                <a:spcAft>
                  <a:spcPct val="0"/>
                </a:spcAft>
                <a:defRPr/>
              </a:pPr>
              <a:r>
                <a:rPr lang="zh-CN" altLang="en-US" sz="1400" b="1" dirty="0" smtClean="0">
                  <a:solidFill>
                    <a:srgbClr val="FFFFFF"/>
                  </a:solidFill>
                  <a:latin typeface="微软雅黑" pitchFamily="34" charset="-122"/>
                  <a:ea typeface="微软雅黑" pitchFamily="34" charset="-122"/>
                </a:rPr>
                <a:t>保全执行</a:t>
              </a:r>
              <a:endParaRPr lang="en-US" altLang="zh-CN" sz="1400" b="1" dirty="0">
                <a:solidFill>
                  <a:srgbClr val="FFFFFF"/>
                </a:solidFill>
                <a:latin typeface="微软雅黑" pitchFamily="34" charset="-122"/>
                <a:ea typeface="微软雅黑" pitchFamily="34" charset="-122"/>
              </a:endParaRPr>
            </a:p>
          </p:txBody>
        </p:sp>
        <p:sp>
          <p:nvSpPr>
            <p:cNvPr id="22" name="TextBox 21"/>
            <p:cNvSpPr txBox="1"/>
            <p:nvPr/>
          </p:nvSpPr>
          <p:spPr>
            <a:xfrm>
              <a:off x="6978538" y="1750202"/>
              <a:ext cx="1337350" cy="30777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1400" b="1" i="0" u="none" strike="noStrike" kern="1200" cap="none" spc="0" normalizeH="0" baseline="0" noProof="0" dirty="0" smtClean="0">
                  <a:ln>
                    <a:noFill/>
                  </a:ln>
                  <a:solidFill>
                    <a:srgbClr val="FFFFFF"/>
                  </a:solidFill>
                  <a:effectLst/>
                  <a:uLnTx/>
                  <a:uFillTx/>
                  <a:latin typeface="微软雅黑" pitchFamily="34" charset="-122"/>
                  <a:ea typeface="微软雅黑" pitchFamily="34" charset="-122"/>
                  <a:cs typeface="+mn-cs"/>
                </a:rPr>
                <a:t>第四编</a:t>
              </a:r>
              <a:endParaRPr kumimoji="0" lang="zh-CN" altLang="en-US" sz="1400" b="1" i="0" u="none" strike="noStrike" kern="1200" cap="none" spc="0" normalizeH="0" baseline="0" noProof="0" dirty="0">
                <a:ln>
                  <a:noFill/>
                </a:ln>
                <a:solidFill>
                  <a:srgbClr val="FFFFFF"/>
                </a:solidFill>
                <a:effectLst/>
                <a:uLnTx/>
                <a:uFillTx/>
                <a:latin typeface="微软雅黑" pitchFamily="34" charset="-122"/>
                <a:ea typeface="微软雅黑" pitchFamily="34" charset="-122"/>
                <a:cs typeface="+mn-cs"/>
              </a:endParaRPr>
            </a:p>
          </p:txBody>
        </p:sp>
      </p:grpSp>
      <p:pic>
        <p:nvPicPr>
          <p:cNvPr id="30" name="图片 29" descr="1.jpg"/>
          <p:cNvPicPr>
            <a:picLocks noChangeAspect="1"/>
          </p:cNvPicPr>
          <p:nvPr/>
        </p:nvPicPr>
        <p:blipFill>
          <a:blip r:embed="rId3"/>
          <a:stretch>
            <a:fillRect/>
          </a:stretch>
        </p:blipFill>
        <p:spPr>
          <a:xfrm>
            <a:off x="-1" y="0"/>
            <a:ext cx="2344189" cy="548640"/>
          </a:xfrm>
          <a:prstGeom prst="rect">
            <a:avLst/>
          </a:prstGeom>
        </p:spPr>
      </p:pic>
    </p:spTree>
    <p:extLst>
      <p:ext uri="{BB962C8B-B14F-4D97-AF65-F5344CB8AC3E}">
        <p14:creationId xmlns="" xmlns:p14="http://schemas.microsoft.com/office/powerpoint/2010/main" val="133640906"/>
      </p:ext>
    </p:extLst>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Scale>
                                      <p:cBhvr>
                                        <p:cTn id="7"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
                                        </p:tgtEl>
                                        <p:attrNameLst>
                                          <p:attrName>ppt_x</p:attrName>
                                          <p:attrName>ppt_y</p:attrName>
                                        </p:attrNameLst>
                                      </p:cBhvr>
                                    </p:animMotion>
                                    <p:animEffect transition="in" filter="fade">
                                      <p:cBhvr>
                                        <p:cTn id="9" dur="1000"/>
                                        <p:tgtEl>
                                          <p:spTgt spid="3"/>
                                        </p:tgtEl>
                                      </p:cBhvr>
                                    </p:animEffect>
                                  </p:childTnLst>
                                </p:cTn>
                              </p:par>
                            </p:childTnLst>
                          </p:cTn>
                        </p:par>
                        <p:par>
                          <p:cTn id="10" fill="hold">
                            <p:stCondLst>
                              <p:cond delay="1000"/>
                            </p:stCondLst>
                            <p:childTnLst>
                              <p:par>
                                <p:cTn id="11" presetID="52" presetClass="entr" presetSubtype="0"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Scale>
                                      <p:cBhvr>
                                        <p:cTn id="13"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8"/>
                                        </p:tgtEl>
                                        <p:attrNameLst>
                                          <p:attrName>ppt_x</p:attrName>
                                          <p:attrName>ppt_y</p:attrName>
                                        </p:attrNameLst>
                                      </p:cBhvr>
                                    </p:animMotion>
                                    <p:animEffect transition="in" filter="fade">
                                      <p:cBhvr>
                                        <p:cTn id="15" dur="1000"/>
                                        <p:tgtEl>
                                          <p:spTgt spid="8"/>
                                        </p:tgtEl>
                                      </p:cBhvr>
                                    </p:animEffect>
                                  </p:childTnLst>
                                </p:cTn>
                              </p:par>
                            </p:childTnLst>
                          </p:cTn>
                        </p:par>
                        <p:par>
                          <p:cTn id="16" fill="hold">
                            <p:stCondLst>
                              <p:cond delay="2000"/>
                            </p:stCondLst>
                            <p:childTnLst>
                              <p:par>
                                <p:cTn id="17" presetID="52" presetClass="entr" presetSubtype="0"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Scale>
                                      <p:cBhvr>
                                        <p:cTn id="19" dur="1000" decel="50000" fill="hold">
                                          <p:stCondLst>
                                            <p:cond delay="0"/>
                                          </p:stCondLst>
                                        </p:cTn>
                                        <p:tgtEl>
                                          <p:spTgt spid="1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13"/>
                                        </p:tgtEl>
                                        <p:attrNameLst>
                                          <p:attrName>ppt_x</p:attrName>
                                          <p:attrName>ppt_y</p:attrName>
                                        </p:attrNameLst>
                                      </p:cBhvr>
                                    </p:animMotion>
                                    <p:animEffect transition="in" filter="fade">
                                      <p:cBhvr>
                                        <p:cTn id="21" dur="1000"/>
                                        <p:tgtEl>
                                          <p:spTgt spid="13"/>
                                        </p:tgtEl>
                                      </p:cBhvr>
                                    </p:animEffect>
                                  </p:childTnLst>
                                </p:cTn>
                              </p:par>
                            </p:childTnLst>
                          </p:cTn>
                        </p:par>
                        <p:par>
                          <p:cTn id="22" fill="hold">
                            <p:stCondLst>
                              <p:cond delay="3000"/>
                            </p:stCondLst>
                            <p:childTnLst>
                              <p:par>
                                <p:cTn id="23" presetID="52" presetClass="entr" presetSubtype="0" fill="hold" nodeType="afterEffect">
                                  <p:stCondLst>
                                    <p:cond delay="0"/>
                                  </p:stCondLst>
                                  <p:childTnLst>
                                    <p:set>
                                      <p:cBhvr>
                                        <p:cTn id="24" dur="1" fill="hold">
                                          <p:stCondLst>
                                            <p:cond delay="0"/>
                                          </p:stCondLst>
                                        </p:cTn>
                                        <p:tgtEl>
                                          <p:spTgt spid="18"/>
                                        </p:tgtEl>
                                        <p:attrNameLst>
                                          <p:attrName>style.visibility</p:attrName>
                                        </p:attrNameLst>
                                      </p:cBhvr>
                                      <p:to>
                                        <p:strVal val="visible"/>
                                      </p:to>
                                    </p:set>
                                    <p:animScale>
                                      <p:cBhvr>
                                        <p:cTn id="25" dur="1000" decel="50000" fill="hold">
                                          <p:stCondLst>
                                            <p:cond delay="0"/>
                                          </p:stCondLst>
                                        </p:cTn>
                                        <p:tgtEl>
                                          <p:spTgt spid="1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6" dur="1000" decel="50000" fill="hold">
                                          <p:stCondLst>
                                            <p:cond delay="0"/>
                                          </p:stCondLst>
                                        </p:cTn>
                                        <p:tgtEl>
                                          <p:spTgt spid="18"/>
                                        </p:tgtEl>
                                        <p:attrNameLst>
                                          <p:attrName>ppt_x</p:attrName>
                                          <p:attrName>ppt_y</p:attrName>
                                        </p:attrNameLst>
                                      </p:cBhvr>
                                    </p:animMotion>
                                    <p:animEffect transition="in" filter="fade">
                                      <p:cBhvr>
                                        <p:cTn id="27"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extBox 49"/>
          <p:cNvSpPr txBox="1"/>
          <p:nvPr/>
        </p:nvSpPr>
        <p:spPr>
          <a:xfrm>
            <a:off x="1177463" y="633471"/>
            <a:ext cx="1723550" cy="307777"/>
          </a:xfrm>
          <a:prstGeom prst="rect">
            <a:avLst/>
          </a:prstGeom>
          <a:noFill/>
        </p:spPr>
        <p:txBody>
          <a:bodyPr wrap="square" lIns="0" tIns="0" rIns="0" bIns="0" rtlCol="0">
            <a:spAutoFit/>
          </a:bodyPr>
          <a:lstStyle>
            <a:defPPr>
              <a:defRPr lang="zh-CN"/>
            </a:defPPr>
            <a:lvl1pPr algn="ctr">
              <a:defRPr sz="2000" b="1">
                <a:solidFill>
                  <a:schemeClr val="tx2"/>
                </a:solidFill>
                <a:latin typeface="微软雅黑" pitchFamily="34" charset="-122"/>
                <a:ea typeface="微软雅黑" pitchFamily="34" charset="-122"/>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2000" b="1" i="0" u="none" strike="noStrike" kern="1200" cap="none" spc="0" normalizeH="0" baseline="0" noProof="0" dirty="0" smtClean="0">
                <a:ln>
                  <a:noFill/>
                </a:ln>
                <a:solidFill>
                  <a:prstClr val="black"/>
                </a:solidFill>
                <a:effectLst/>
                <a:uLnTx/>
                <a:uFillTx/>
                <a:latin typeface="微软雅黑" pitchFamily="34" charset="-122"/>
                <a:ea typeface="微软雅黑" pitchFamily="34" charset="-122"/>
                <a:cs typeface="+mn-cs"/>
              </a:rPr>
              <a:t>第一编   总  则</a:t>
            </a:r>
            <a:endParaRPr kumimoji="0" lang="zh-CN" altLang="en-US" sz="2000" b="1" i="0" u="none" strike="noStrike" kern="1200" cap="none" spc="0" normalizeH="0" baseline="0" noProof="0" dirty="0">
              <a:ln>
                <a:noFill/>
              </a:ln>
              <a:solidFill>
                <a:prstClr val="black"/>
              </a:solidFill>
              <a:effectLst/>
              <a:uLnTx/>
              <a:uFillTx/>
              <a:latin typeface="微软雅黑" pitchFamily="34" charset="-122"/>
              <a:ea typeface="微软雅黑" pitchFamily="34" charset="-122"/>
              <a:cs typeface="+mn-cs"/>
            </a:endParaRPr>
          </a:p>
        </p:txBody>
      </p:sp>
      <p:grpSp>
        <p:nvGrpSpPr>
          <p:cNvPr id="52" name="组合 51"/>
          <p:cNvGrpSpPr/>
          <p:nvPr/>
        </p:nvGrpSpPr>
        <p:grpSpPr>
          <a:xfrm>
            <a:off x="1042988" y="2272381"/>
            <a:ext cx="3503612" cy="1309688"/>
            <a:chOff x="1042988" y="2273002"/>
            <a:chExt cx="3503612" cy="1309688"/>
          </a:xfrm>
        </p:grpSpPr>
        <p:sp>
          <p:nvSpPr>
            <p:cNvPr id="53" name="Freeform 7"/>
            <p:cNvSpPr>
              <a:spLocks/>
            </p:cNvSpPr>
            <p:nvPr/>
          </p:nvSpPr>
          <p:spPr bwMode="auto">
            <a:xfrm>
              <a:off x="1042988" y="2273002"/>
              <a:ext cx="3503612" cy="1309688"/>
            </a:xfrm>
            <a:custGeom>
              <a:avLst/>
              <a:gdLst>
                <a:gd name="T0" fmla="*/ 987 w 9385"/>
                <a:gd name="T1" fmla="*/ 1974 h 3491"/>
                <a:gd name="T2" fmla="*/ 6935 w 9385"/>
                <a:gd name="T3" fmla="*/ 1974 h 3491"/>
                <a:gd name="T4" fmla="*/ 9212 w 9385"/>
                <a:gd name="T5" fmla="*/ 3194 h 3491"/>
                <a:gd name="T6" fmla="*/ 9385 w 9385"/>
                <a:gd name="T7" fmla="*/ 3491 h 3491"/>
                <a:gd name="T8" fmla="*/ 9385 w 9385"/>
                <a:gd name="T9" fmla="*/ 2623 h 3491"/>
                <a:gd name="T10" fmla="*/ 6386 w 9385"/>
                <a:gd name="T11" fmla="*/ 0 h 3491"/>
                <a:gd name="T12" fmla="*/ 987 w 9385"/>
                <a:gd name="T13" fmla="*/ 0 h 3491"/>
                <a:gd name="T14" fmla="*/ 0 w 9385"/>
                <a:gd name="T15" fmla="*/ 987 h 3491"/>
                <a:gd name="T16" fmla="*/ 0 w 9385"/>
                <a:gd name="T17" fmla="*/ 987 h 3491"/>
                <a:gd name="T18" fmla="*/ 987 w 9385"/>
                <a:gd name="T19" fmla="*/ 1974 h 3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385" h="3491">
                  <a:moveTo>
                    <a:pt x="987" y="1974"/>
                  </a:moveTo>
                  <a:lnTo>
                    <a:pt x="6935" y="1974"/>
                  </a:lnTo>
                  <a:cubicBezTo>
                    <a:pt x="8046" y="1974"/>
                    <a:pt x="8807" y="2498"/>
                    <a:pt x="9212" y="3194"/>
                  </a:cubicBezTo>
                  <a:lnTo>
                    <a:pt x="9385" y="3491"/>
                  </a:lnTo>
                  <a:lnTo>
                    <a:pt x="9385" y="2623"/>
                  </a:lnTo>
                  <a:cubicBezTo>
                    <a:pt x="9385" y="1089"/>
                    <a:pt x="8339" y="0"/>
                    <a:pt x="6386" y="0"/>
                  </a:cubicBezTo>
                  <a:lnTo>
                    <a:pt x="987" y="0"/>
                  </a:lnTo>
                  <a:cubicBezTo>
                    <a:pt x="444" y="0"/>
                    <a:pt x="0" y="444"/>
                    <a:pt x="0" y="987"/>
                  </a:cubicBezTo>
                  <a:lnTo>
                    <a:pt x="0" y="987"/>
                  </a:lnTo>
                  <a:cubicBezTo>
                    <a:pt x="0" y="1530"/>
                    <a:pt x="444" y="1974"/>
                    <a:pt x="987" y="1974"/>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itchFamily="34" charset="0"/>
                <a:ea typeface="宋体" charset="-122"/>
                <a:cs typeface="+mn-cs"/>
              </a:endParaRPr>
            </a:p>
          </p:txBody>
        </p:sp>
        <p:sp>
          <p:nvSpPr>
            <p:cNvPr id="55" name="矩形 54"/>
            <p:cNvSpPr/>
            <p:nvPr/>
          </p:nvSpPr>
          <p:spPr>
            <a:xfrm>
              <a:off x="1151814" y="2503685"/>
              <a:ext cx="2138727" cy="307777"/>
            </a:xfrm>
            <a:prstGeom prst="rect">
              <a:avLst/>
            </a:prstGeom>
          </p:spPr>
          <p:txBody>
            <a:bodyPr wrap="none">
              <a:spAutoFit/>
            </a:bodyPr>
            <a:lstStyle/>
            <a:p>
              <a:pPr lvl="0" defTabSz="914400" fontAlgn="base">
                <a:spcBef>
                  <a:spcPct val="0"/>
                </a:spcBef>
                <a:spcAft>
                  <a:spcPct val="0"/>
                </a:spcAft>
                <a:defRPr/>
              </a:pPr>
              <a:r>
                <a:rPr lang="zh-CN" altLang="en-US" sz="1400" b="1" dirty="0" smtClean="0">
                  <a:solidFill>
                    <a:prstClr val="white"/>
                  </a:solidFill>
                  <a:latin typeface="微软雅黑" pitchFamily="34" charset="-122"/>
                  <a:ea typeface="微软雅黑" pitchFamily="34" charset="-122"/>
                </a:rPr>
                <a:t>第二章   执行机构和人员</a:t>
              </a:r>
              <a:endParaRPr lang="zh-CN" altLang="en-US" sz="1400" b="1" dirty="0">
                <a:solidFill>
                  <a:prstClr val="white"/>
                </a:solidFill>
                <a:latin typeface="微软雅黑" pitchFamily="34" charset="-122"/>
                <a:ea typeface="微软雅黑" pitchFamily="34" charset="-122"/>
              </a:endParaRPr>
            </a:p>
          </p:txBody>
        </p:sp>
      </p:grpSp>
      <p:pic>
        <p:nvPicPr>
          <p:cNvPr id="22" name="图片 21" descr="1.jpg"/>
          <p:cNvPicPr>
            <a:picLocks noChangeAspect="1"/>
          </p:cNvPicPr>
          <p:nvPr/>
        </p:nvPicPr>
        <p:blipFill>
          <a:blip r:embed="rId3"/>
          <a:stretch>
            <a:fillRect/>
          </a:stretch>
        </p:blipFill>
        <p:spPr>
          <a:xfrm>
            <a:off x="-1" y="0"/>
            <a:ext cx="2344189" cy="548640"/>
          </a:xfrm>
          <a:prstGeom prst="rect">
            <a:avLst/>
          </a:prstGeom>
        </p:spPr>
      </p:pic>
      <p:grpSp>
        <p:nvGrpSpPr>
          <p:cNvPr id="19" name="组合 18"/>
          <p:cNvGrpSpPr/>
          <p:nvPr/>
        </p:nvGrpSpPr>
        <p:grpSpPr>
          <a:xfrm>
            <a:off x="1012508" y="1193991"/>
            <a:ext cx="3503612" cy="1309688"/>
            <a:chOff x="1012508" y="1193991"/>
            <a:chExt cx="3503612" cy="1309688"/>
          </a:xfrm>
        </p:grpSpPr>
        <p:sp>
          <p:nvSpPr>
            <p:cNvPr id="23" name="Freeform 8"/>
            <p:cNvSpPr>
              <a:spLocks/>
            </p:cNvSpPr>
            <p:nvPr/>
          </p:nvSpPr>
          <p:spPr bwMode="auto">
            <a:xfrm>
              <a:off x="1012508" y="1193991"/>
              <a:ext cx="3503612" cy="1309688"/>
            </a:xfrm>
            <a:custGeom>
              <a:avLst/>
              <a:gdLst>
                <a:gd name="T0" fmla="*/ 987 w 9385"/>
                <a:gd name="T1" fmla="*/ 1973 h 3491"/>
                <a:gd name="T2" fmla="*/ 6935 w 9385"/>
                <a:gd name="T3" fmla="*/ 1973 h 3491"/>
                <a:gd name="T4" fmla="*/ 9212 w 9385"/>
                <a:gd name="T5" fmla="*/ 3193 h 3491"/>
                <a:gd name="T6" fmla="*/ 9385 w 9385"/>
                <a:gd name="T7" fmla="*/ 3491 h 3491"/>
                <a:gd name="T8" fmla="*/ 9385 w 9385"/>
                <a:gd name="T9" fmla="*/ 2623 h 3491"/>
                <a:gd name="T10" fmla="*/ 6386 w 9385"/>
                <a:gd name="T11" fmla="*/ 0 h 3491"/>
                <a:gd name="T12" fmla="*/ 987 w 9385"/>
                <a:gd name="T13" fmla="*/ 0 h 3491"/>
                <a:gd name="T14" fmla="*/ 0 w 9385"/>
                <a:gd name="T15" fmla="*/ 986 h 3491"/>
                <a:gd name="T16" fmla="*/ 0 w 9385"/>
                <a:gd name="T17" fmla="*/ 986 h 3491"/>
                <a:gd name="T18" fmla="*/ 987 w 9385"/>
                <a:gd name="T19" fmla="*/ 1973 h 3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385" h="3491">
                  <a:moveTo>
                    <a:pt x="987" y="1973"/>
                  </a:moveTo>
                  <a:lnTo>
                    <a:pt x="6935" y="1973"/>
                  </a:lnTo>
                  <a:cubicBezTo>
                    <a:pt x="8046" y="1973"/>
                    <a:pt x="8807" y="2497"/>
                    <a:pt x="9212" y="3193"/>
                  </a:cubicBezTo>
                  <a:lnTo>
                    <a:pt x="9385" y="3491"/>
                  </a:lnTo>
                  <a:lnTo>
                    <a:pt x="9385" y="2623"/>
                  </a:lnTo>
                  <a:cubicBezTo>
                    <a:pt x="9385" y="1089"/>
                    <a:pt x="8339" y="0"/>
                    <a:pt x="6386" y="0"/>
                  </a:cubicBezTo>
                  <a:lnTo>
                    <a:pt x="987" y="0"/>
                  </a:lnTo>
                  <a:cubicBezTo>
                    <a:pt x="444" y="0"/>
                    <a:pt x="0" y="444"/>
                    <a:pt x="0" y="986"/>
                  </a:cubicBezTo>
                  <a:lnTo>
                    <a:pt x="0" y="986"/>
                  </a:lnTo>
                  <a:cubicBezTo>
                    <a:pt x="0" y="1529"/>
                    <a:pt x="444" y="1973"/>
                    <a:pt x="987" y="1973"/>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itchFamily="34" charset="0"/>
                <a:ea typeface="宋体" charset="-122"/>
                <a:cs typeface="+mn-cs"/>
              </a:endParaRPr>
            </a:p>
          </p:txBody>
        </p:sp>
        <p:sp>
          <p:nvSpPr>
            <p:cNvPr id="25" name="矩形 24"/>
            <p:cNvSpPr/>
            <p:nvPr/>
          </p:nvSpPr>
          <p:spPr>
            <a:xfrm>
              <a:off x="1187170" y="1395824"/>
              <a:ext cx="2711832" cy="307777"/>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zh-CN" altLang="en-US" sz="1400" b="1" dirty="0" smtClean="0">
                  <a:solidFill>
                    <a:prstClr val="white"/>
                  </a:solidFill>
                  <a:latin typeface="微软雅黑" pitchFamily="34" charset="-122"/>
                  <a:ea typeface="微软雅黑" pitchFamily="34" charset="-122"/>
                </a:rPr>
                <a:t>第一章   一般规定</a:t>
              </a:r>
              <a:endParaRPr kumimoji="0" lang="zh-CN" altLang="en-US" sz="1400" b="1" i="0" u="none" strike="noStrike" kern="1200" cap="none" spc="0" normalizeH="0" baseline="0" noProof="0" dirty="0">
                <a:ln>
                  <a:noFill/>
                </a:ln>
                <a:solidFill>
                  <a:prstClr val="white"/>
                </a:solidFill>
                <a:effectLst/>
                <a:uLnTx/>
                <a:uFillTx/>
                <a:latin typeface="微软雅黑" pitchFamily="34" charset="-122"/>
                <a:ea typeface="微软雅黑" pitchFamily="34" charset="-122"/>
                <a:cs typeface="+mn-cs"/>
              </a:endParaRPr>
            </a:p>
          </p:txBody>
        </p:sp>
      </p:grpSp>
      <p:grpSp>
        <p:nvGrpSpPr>
          <p:cNvPr id="20" name="组合 19"/>
          <p:cNvGrpSpPr/>
          <p:nvPr/>
        </p:nvGrpSpPr>
        <p:grpSpPr>
          <a:xfrm>
            <a:off x="1042988" y="3331244"/>
            <a:ext cx="3503612" cy="1309688"/>
            <a:chOff x="1042988" y="3331244"/>
            <a:chExt cx="3503612" cy="1309688"/>
          </a:xfrm>
        </p:grpSpPr>
        <p:sp>
          <p:nvSpPr>
            <p:cNvPr id="57" name="Freeform 8"/>
            <p:cNvSpPr>
              <a:spLocks/>
            </p:cNvSpPr>
            <p:nvPr/>
          </p:nvSpPr>
          <p:spPr bwMode="auto">
            <a:xfrm>
              <a:off x="1042988" y="3331244"/>
              <a:ext cx="3503612" cy="1309688"/>
            </a:xfrm>
            <a:custGeom>
              <a:avLst/>
              <a:gdLst>
                <a:gd name="T0" fmla="*/ 987 w 9385"/>
                <a:gd name="T1" fmla="*/ 1973 h 3491"/>
                <a:gd name="T2" fmla="*/ 6935 w 9385"/>
                <a:gd name="T3" fmla="*/ 1973 h 3491"/>
                <a:gd name="T4" fmla="*/ 9212 w 9385"/>
                <a:gd name="T5" fmla="*/ 3193 h 3491"/>
                <a:gd name="T6" fmla="*/ 9385 w 9385"/>
                <a:gd name="T7" fmla="*/ 3491 h 3491"/>
                <a:gd name="T8" fmla="*/ 9385 w 9385"/>
                <a:gd name="T9" fmla="*/ 2623 h 3491"/>
                <a:gd name="T10" fmla="*/ 6386 w 9385"/>
                <a:gd name="T11" fmla="*/ 0 h 3491"/>
                <a:gd name="T12" fmla="*/ 987 w 9385"/>
                <a:gd name="T13" fmla="*/ 0 h 3491"/>
                <a:gd name="T14" fmla="*/ 0 w 9385"/>
                <a:gd name="T15" fmla="*/ 986 h 3491"/>
                <a:gd name="T16" fmla="*/ 0 w 9385"/>
                <a:gd name="T17" fmla="*/ 986 h 3491"/>
                <a:gd name="T18" fmla="*/ 987 w 9385"/>
                <a:gd name="T19" fmla="*/ 1973 h 3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385" h="3491">
                  <a:moveTo>
                    <a:pt x="987" y="1973"/>
                  </a:moveTo>
                  <a:lnTo>
                    <a:pt x="6935" y="1973"/>
                  </a:lnTo>
                  <a:cubicBezTo>
                    <a:pt x="8046" y="1973"/>
                    <a:pt x="8807" y="2497"/>
                    <a:pt x="9212" y="3193"/>
                  </a:cubicBezTo>
                  <a:lnTo>
                    <a:pt x="9385" y="3491"/>
                  </a:lnTo>
                  <a:lnTo>
                    <a:pt x="9385" y="2623"/>
                  </a:lnTo>
                  <a:cubicBezTo>
                    <a:pt x="9385" y="1089"/>
                    <a:pt x="8339" y="0"/>
                    <a:pt x="6386" y="0"/>
                  </a:cubicBezTo>
                  <a:lnTo>
                    <a:pt x="987" y="0"/>
                  </a:lnTo>
                  <a:cubicBezTo>
                    <a:pt x="444" y="0"/>
                    <a:pt x="0" y="444"/>
                    <a:pt x="0" y="986"/>
                  </a:cubicBezTo>
                  <a:lnTo>
                    <a:pt x="0" y="986"/>
                  </a:lnTo>
                  <a:cubicBezTo>
                    <a:pt x="0" y="1529"/>
                    <a:pt x="444" y="1973"/>
                    <a:pt x="987" y="1973"/>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itchFamily="34" charset="0"/>
                <a:ea typeface="宋体" charset="-122"/>
                <a:cs typeface="+mn-cs"/>
              </a:endParaRPr>
            </a:p>
          </p:txBody>
        </p:sp>
        <p:sp>
          <p:nvSpPr>
            <p:cNvPr id="39" name="矩形 38"/>
            <p:cNvSpPr/>
            <p:nvPr/>
          </p:nvSpPr>
          <p:spPr>
            <a:xfrm>
              <a:off x="1172542" y="3555234"/>
              <a:ext cx="1600118" cy="307777"/>
            </a:xfrm>
            <a:prstGeom prst="rect">
              <a:avLst/>
            </a:prstGeom>
          </p:spPr>
          <p:txBody>
            <a:bodyPr wrap="none">
              <a:spAutoFit/>
            </a:bodyPr>
            <a:lstStyle/>
            <a:p>
              <a:pPr lvl="0" defTabSz="914400" fontAlgn="base">
                <a:spcBef>
                  <a:spcPct val="0"/>
                </a:spcBef>
                <a:spcAft>
                  <a:spcPct val="0"/>
                </a:spcAft>
                <a:defRPr/>
              </a:pPr>
              <a:r>
                <a:rPr lang="zh-CN" altLang="en-US" sz="1400" b="1" dirty="0" smtClean="0">
                  <a:solidFill>
                    <a:prstClr val="white"/>
                  </a:solidFill>
                  <a:latin typeface="微软雅黑" pitchFamily="34" charset="-122"/>
                  <a:ea typeface="微软雅黑" pitchFamily="34" charset="-122"/>
                </a:rPr>
                <a:t>第三章   执行依据</a:t>
              </a:r>
              <a:endParaRPr lang="zh-CN" altLang="en-US" sz="1400" b="1" dirty="0">
                <a:solidFill>
                  <a:prstClr val="white"/>
                </a:solidFill>
                <a:latin typeface="微软雅黑" pitchFamily="34" charset="-122"/>
                <a:ea typeface="微软雅黑" pitchFamily="34" charset="-122"/>
              </a:endParaRPr>
            </a:p>
          </p:txBody>
        </p:sp>
      </p:grpSp>
      <p:grpSp>
        <p:nvGrpSpPr>
          <p:cNvPr id="21" name="组合 20"/>
          <p:cNvGrpSpPr/>
          <p:nvPr/>
        </p:nvGrpSpPr>
        <p:grpSpPr>
          <a:xfrm>
            <a:off x="4641596" y="599232"/>
            <a:ext cx="3503612" cy="1309688"/>
            <a:chOff x="4641596" y="599232"/>
            <a:chExt cx="3503612" cy="1309688"/>
          </a:xfrm>
        </p:grpSpPr>
        <p:sp>
          <p:nvSpPr>
            <p:cNvPr id="30" name="Freeform 6"/>
            <p:cNvSpPr>
              <a:spLocks/>
            </p:cNvSpPr>
            <p:nvPr/>
          </p:nvSpPr>
          <p:spPr bwMode="auto">
            <a:xfrm>
              <a:off x="4641596" y="599232"/>
              <a:ext cx="3503612" cy="1309688"/>
            </a:xfrm>
            <a:custGeom>
              <a:avLst/>
              <a:gdLst>
                <a:gd name="T0" fmla="*/ 8398 w 9385"/>
                <a:gd name="T1" fmla="*/ 1973 h 3491"/>
                <a:gd name="T2" fmla="*/ 2450 w 9385"/>
                <a:gd name="T3" fmla="*/ 1973 h 3491"/>
                <a:gd name="T4" fmla="*/ 173 w 9385"/>
                <a:gd name="T5" fmla="*/ 3194 h 3491"/>
                <a:gd name="T6" fmla="*/ 0 w 9385"/>
                <a:gd name="T7" fmla="*/ 3491 h 3491"/>
                <a:gd name="T8" fmla="*/ 0 w 9385"/>
                <a:gd name="T9" fmla="*/ 2623 h 3491"/>
                <a:gd name="T10" fmla="*/ 2999 w 9385"/>
                <a:gd name="T11" fmla="*/ 0 h 3491"/>
                <a:gd name="T12" fmla="*/ 8398 w 9385"/>
                <a:gd name="T13" fmla="*/ 0 h 3491"/>
                <a:gd name="T14" fmla="*/ 9385 w 9385"/>
                <a:gd name="T15" fmla="*/ 987 h 3491"/>
                <a:gd name="T16" fmla="*/ 9385 w 9385"/>
                <a:gd name="T17" fmla="*/ 987 h 3491"/>
                <a:gd name="T18" fmla="*/ 8398 w 9385"/>
                <a:gd name="T19" fmla="*/ 1973 h 3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385" h="3491">
                  <a:moveTo>
                    <a:pt x="8398" y="1973"/>
                  </a:moveTo>
                  <a:lnTo>
                    <a:pt x="2450" y="1973"/>
                  </a:lnTo>
                  <a:cubicBezTo>
                    <a:pt x="1339" y="1973"/>
                    <a:pt x="578" y="2497"/>
                    <a:pt x="173" y="3194"/>
                  </a:cubicBezTo>
                  <a:lnTo>
                    <a:pt x="0" y="3491"/>
                  </a:lnTo>
                  <a:lnTo>
                    <a:pt x="0" y="2623"/>
                  </a:lnTo>
                  <a:cubicBezTo>
                    <a:pt x="0" y="1089"/>
                    <a:pt x="1046" y="0"/>
                    <a:pt x="2999" y="0"/>
                  </a:cubicBezTo>
                  <a:lnTo>
                    <a:pt x="8398" y="0"/>
                  </a:lnTo>
                  <a:cubicBezTo>
                    <a:pt x="8941" y="0"/>
                    <a:pt x="9385" y="444"/>
                    <a:pt x="9385" y="987"/>
                  </a:cubicBezTo>
                  <a:lnTo>
                    <a:pt x="9385" y="987"/>
                  </a:lnTo>
                  <a:cubicBezTo>
                    <a:pt x="9385" y="1529"/>
                    <a:pt x="8941" y="1973"/>
                    <a:pt x="8398" y="1973"/>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itchFamily="34" charset="0"/>
                <a:ea typeface="宋体" charset="-122"/>
                <a:cs typeface="+mn-cs"/>
              </a:endParaRPr>
            </a:p>
          </p:txBody>
        </p:sp>
        <p:sp>
          <p:nvSpPr>
            <p:cNvPr id="40" name="矩形 39"/>
            <p:cNvSpPr/>
            <p:nvPr/>
          </p:nvSpPr>
          <p:spPr>
            <a:xfrm>
              <a:off x="5232476" y="833979"/>
              <a:ext cx="1779654" cy="307777"/>
            </a:xfrm>
            <a:prstGeom prst="rect">
              <a:avLst/>
            </a:prstGeom>
          </p:spPr>
          <p:txBody>
            <a:bodyPr wrap="none">
              <a:spAutoFit/>
            </a:bodyPr>
            <a:lstStyle/>
            <a:p>
              <a:pPr lvl="0" defTabSz="914400" fontAlgn="base">
                <a:spcBef>
                  <a:spcPct val="0"/>
                </a:spcBef>
                <a:spcAft>
                  <a:spcPct val="0"/>
                </a:spcAft>
                <a:defRPr/>
              </a:pPr>
              <a:r>
                <a:rPr lang="zh-CN" altLang="en-US" sz="1400" b="1" dirty="0" smtClean="0">
                  <a:solidFill>
                    <a:prstClr val="white"/>
                  </a:solidFill>
                  <a:latin typeface="微软雅黑" pitchFamily="34" charset="-122"/>
                  <a:ea typeface="微软雅黑" pitchFamily="34" charset="-122"/>
                </a:rPr>
                <a:t>第四章   执行当事人</a:t>
              </a:r>
              <a:endParaRPr lang="zh-CN" altLang="en-US" sz="1400" b="1" dirty="0">
                <a:solidFill>
                  <a:prstClr val="white"/>
                </a:solidFill>
                <a:latin typeface="微软雅黑" pitchFamily="34" charset="-122"/>
                <a:ea typeface="微软雅黑" pitchFamily="34" charset="-122"/>
              </a:endParaRPr>
            </a:p>
          </p:txBody>
        </p:sp>
      </p:grpSp>
      <p:grpSp>
        <p:nvGrpSpPr>
          <p:cNvPr id="24" name="组合 23"/>
          <p:cNvGrpSpPr/>
          <p:nvPr/>
        </p:nvGrpSpPr>
        <p:grpSpPr>
          <a:xfrm>
            <a:off x="4648915" y="1689456"/>
            <a:ext cx="3503612" cy="1309688"/>
            <a:chOff x="4648915" y="1689456"/>
            <a:chExt cx="3503612" cy="1309688"/>
          </a:xfrm>
        </p:grpSpPr>
        <p:sp>
          <p:nvSpPr>
            <p:cNvPr id="36" name="Freeform 5"/>
            <p:cNvSpPr>
              <a:spLocks/>
            </p:cNvSpPr>
            <p:nvPr/>
          </p:nvSpPr>
          <p:spPr bwMode="auto">
            <a:xfrm>
              <a:off x="4648915" y="1689456"/>
              <a:ext cx="3503612" cy="1309688"/>
            </a:xfrm>
            <a:custGeom>
              <a:avLst/>
              <a:gdLst>
                <a:gd name="T0" fmla="*/ 8398 w 9385"/>
                <a:gd name="T1" fmla="*/ 1974 h 3491"/>
                <a:gd name="T2" fmla="*/ 2450 w 9385"/>
                <a:gd name="T3" fmla="*/ 1974 h 3491"/>
                <a:gd name="T4" fmla="*/ 173 w 9385"/>
                <a:gd name="T5" fmla="*/ 3194 h 3491"/>
                <a:gd name="T6" fmla="*/ 0 w 9385"/>
                <a:gd name="T7" fmla="*/ 3491 h 3491"/>
                <a:gd name="T8" fmla="*/ 0 w 9385"/>
                <a:gd name="T9" fmla="*/ 2623 h 3491"/>
                <a:gd name="T10" fmla="*/ 2999 w 9385"/>
                <a:gd name="T11" fmla="*/ 0 h 3491"/>
                <a:gd name="T12" fmla="*/ 8398 w 9385"/>
                <a:gd name="T13" fmla="*/ 0 h 3491"/>
                <a:gd name="T14" fmla="*/ 9385 w 9385"/>
                <a:gd name="T15" fmla="*/ 987 h 3491"/>
                <a:gd name="T16" fmla="*/ 9385 w 9385"/>
                <a:gd name="T17" fmla="*/ 987 h 3491"/>
                <a:gd name="T18" fmla="*/ 8398 w 9385"/>
                <a:gd name="T19" fmla="*/ 1974 h 3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385" h="3491">
                  <a:moveTo>
                    <a:pt x="8398" y="1974"/>
                  </a:moveTo>
                  <a:lnTo>
                    <a:pt x="2450" y="1974"/>
                  </a:lnTo>
                  <a:cubicBezTo>
                    <a:pt x="1339" y="1974"/>
                    <a:pt x="578" y="2498"/>
                    <a:pt x="173" y="3194"/>
                  </a:cubicBezTo>
                  <a:lnTo>
                    <a:pt x="0" y="3491"/>
                  </a:lnTo>
                  <a:lnTo>
                    <a:pt x="0" y="2623"/>
                  </a:lnTo>
                  <a:cubicBezTo>
                    <a:pt x="0" y="1089"/>
                    <a:pt x="1046" y="0"/>
                    <a:pt x="2999" y="0"/>
                  </a:cubicBezTo>
                  <a:lnTo>
                    <a:pt x="8398" y="0"/>
                  </a:lnTo>
                  <a:cubicBezTo>
                    <a:pt x="8941" y="0"/>
                    <a:pt x="9385" y="444"/>
                    <a:pt x="9385" y="987"/>
                  </a:cubicBezTo>
                  <a:lnTo>
                    <a:pt x="9385" y="987"/>
                  </a:lnTo>
                  <a:cubicBezTo>
                    <a:pt x="9385" y="1530"/>
                    <a:pt x="8941" y="1974"/>
                    <a:pt x="8398" y="1974"/>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itchFamily="34" charset="0"/>
                <a:ea typeface="宋体" charset="-122"/>
                <a:cs typeface="+mn-cs"/>
              </a:endParaRPr>
            </a:p>
          </p:txBody>
        </p:sp>
        <p:sp>
          <p:nvSpPr>
            <p:cNvPr id="41" name="矩形 40"/>
            <p:cNvSpPr/>
            <p:nvPr/>
          </p:nvSpPr>
          <p:spPr>
            <a:xfrm>
              <a:off x="5247106" y="1953205"/>
              <a:ext cx="1600118" cy="307777"/>
            </a:xfrm>
            <a:prstGeom prst="rect">
              <a:avLst/>
            </a:prstGeom>
          </p:spPr>
          <p:txBody>
            <a:bodyPr wrap="none">
              <a:spAutoFit/>
            </a:bodyPr>
            <a:lstStyle/>
            <a:p>
              <a:pPr lvl="0" defTabSz="914400" fontAlgn="base">
                <a:spcBef>
                  <a:spcPct val="0"/>
                </a:spcBef>
                <a:spcAft>
                  <a:spcPct val="0"/>
                </a:spcAft>
                <a:defRPr/>
              </a:pPr>
              <a:r>
                <a:rPr lang="zh-CN" altLang="en-US" sz="1400" b="1" dirty="0" smtClean="0">
                  <a:solidFill>
                    <a:prstClr val="white"/>
                  </a:solidFill>
                  <a:latin typeface="微软雅黑" pitchFamily="34" charset="-122"/>
                  <a:ea typeface="微软雅黑" pitchFamily="34" charset="-122"/>
                </a:rPr>
                <a:t>第五章   执行程序</a:t>
              </a:r>
              <a:endParaRPr lang="zh-CN" altLang="en-US" sz="1400" b="1" dirty="0">
                <a:solidFill>
                  <a:prstClr val="white"/>
                </a:solidFill>
                <a:latin typeface="微软雅黑" pitchFamily="34" charset="-122"/>
                <a:ea typeface="微软雅黑" pitchFamily="34" charset="-122"/>
              </a:endParaRPr>
            </a:p>
          </p:txBody>
        </p:sp>
      </p:grpSp>
      <p:grpSp>
        <p:nvGrpSpPr>
          <p:cNvPr id="26" name="组合 25"/>
          <p:cNvGrpSpPr/>
          <p:nvPr/>
        </p:nvGrpSpPr>
        <p:grpSpPr>
          <a:xfrm>
            <a:off x="4635500" y="2780381"/>
            <a:ext cx="3503612" cy="1309688"/>
            <a:chOff x="4635500" y="2780381"/>
            <a:chExt cx="3503612" cy="1309688"/>
          </a:xfrm>
        </p:grpSpPr>
        <p:sp>
          <p:nvSpPr>
            <p:cNvPr id="65" name="Freeform 6"/>
            <p:cNvSpPr>
              <a:spLocks/>
            </p:cNvSpPr>
            <p:nvPr/>
          </p:nvSpPr>
          <p:spPr bwMode="auto">
            <a:xfrm>
              <a:off x="4635500" y="2780381"/>
              <a:ext cx="3503612" cy="1309688"/>
            </a:xfrm>
            <a:custGeom>
              <a:avLst/>
              <a:gdLst>
                <a:gd name="T0" fmla="*/ 8398 w 9385"/>
                <a:gd name="T1" fmla="*/ 1973 h 3491"/>
                <a:gd name="T2" fmla="*/ 2450 w 9385"/>
                <a:gd name="T3" fmla="*/ 1973 h 3491"/>
                <a:gd name="T4" fmla="*/ 173 w 9385"/>
                <a:gd name="T5" fmla="*/ 3194 h 3491"/>
                <a:gd name="T6" fmla="*/ 0 w 9385"/>
                <a:gd name="T7" fmla="*/ 3491 h 3491"/>
                <a:gd name="T8" fmla="*/ 0 w 9385"/>
                <a:gd name="T9" fmla="*/ 2623 h 3491"/>
                <a:gd name="T10" fmla="*/ 2999 w 9385"/>
                <a:gd name="T11" fmla="*/ 0 h 3491"/>
                <a:gd name="T12" fmla="*/ 8398 w 9385"/>
                <a:gd name="T13" fmla="*/ 0 h 3491"/>
                <a:gd name="T14" fmla="*/ 9385 w 9385"/>
                <a:gd name="T15" fmla="*/ 987 h 3491"/>
                <a:gd name="T16" fmla="*/ 9385 w 9385"/>
                <a:gd name="T17" fmla="*/ 987 h 3491"/>
                <a:gd name="T18" fmla="*/ 8398 w 9385"/>
                <a:gd name="T19" fmla="*/ 1973 h 3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385" h="3491">
                  <a:moveTo>
                    <a:pt x="8398" y="1973"/>
                  </a:moveTo>
                  <a:lnTo>
                    <a:pt x="2450" y="1973"/>
                  </a:lnTo>
                  <a:cubicBezTo>
                    <a:pt x="1339" y="1973"/>
                    <a:pt x="578" y="2497"/>
                    <a:pt x="173" y="3194"/>
                  </a:cubicBezTo>
                  <a:lnTo>
                    <a:pt x="0" y="3491"/>
                  </a:lnTo>
                  <a:lnTo>
                    <a:pt x="0" y="2623"/>
                  </a:lnTo>
                  <a:cubicBezTo>
                    <a:pt x="0" y="1089"/>
                    <a:pt x="1046" y="0"/>
                    <a:pt x="2999" y="0"/>
                  </a:cubicBezTo>
                  <a:lnTo>
                    <a:pt x="8398" y="0"/>
                  </a:lnTo>
                  <a:cubicBezTo>
                    <a:pt x="8941" y="0"/>
                    <a:pt x="9385" y="444"/>
                    <a:pt x="9385" y="987"/>
                  </a:cubicBezTo>
                  <a:lnTo>
                    <a:pt x="9385" y="987"/>
                  </a:lnTo>
                  <a:cubicBezTo>
                    <a:pt x="9385" y="1529"/>
                    <a:pt x="8941" y="1973"/>
                    <a:pt x="8398" y="1973"/>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itchFamily="34" charset="0"/>
                <a:ea typeface="宋体" charset="-122"/>
                <a:cs typeface="+mn-cs"/>
              </a:endParaRPr>
            </a:p>
          </p:txBody>
        </p:sp>
        <p:sp>
          <p:nvSpPr>
            <p:cNvPr id="42" name="矩形 41"/>
            <p:cNvSpPr/>
            <p:nvPr/>
          </p:nvSpPr>
          <p:spPr>
            <a:xfrm>
              <a:off x="5269053" y="3035854"/>
              <a:ext cx="1600118" cy="307777"/>
            </a:xfrm>
            <a:prstGeom prst="rect">
              <a:avLst/>
            </a:prstGeom>
          </p:spPr>
          <p:txBody>
            <a:bodyPr wrap="none">
              <a:spAutoFit/>
            </a:bodyPr>
            <a:lstStyle/>
            <a:p>
              <a:pPr lvl="0" defTabSz="914400" fontAlgn="base">
                <a:spcBef>
                  <a:spcPct val="0"/>
                </a:spcBef>
                <a:spcAft>
                  <a:spcPct val="0"/>
                </a:spcAft>
                <a:defRPr/>
              </a:pPr>
              <a:r>
                <a:rPr lang="zh-CN" altLang="en-US" sz="1400" b="1" dirty="0" smtClean="0">
                  <a:solidFill>
                    <a:prstClr val="white"/>
                  </a:solidFill>
                  <a:latin typeface="微软雅黑" pitchFamily="34" charset="-122"/>
                  <a:ea typeface="微软雅黑" pitchFamily="34" charset="-122"/>
                </a:rPr>
                <a:t>第六章   执行救济</a:t>
              </a:r>
              <a:endParaRPr lang="zh-CN" altLang="en-US" sz="1400" b="1" dirty="0">
                <a:solidFill>
                  <a:prstClr val="white"/>
                </a:solidFill>
                <a:latin typeface="微软雅黑" pitchFamily="34" charset="-122"/>
                <a:ea typeface="微软雅黑" pitchFamily="34" charset="-122"/>
              </a:endParaRPr>
            </a:p>
          </p:txBody>
        </p:sp>
      </p:grpSp>
      <p:grpSp>
        <p:nvGrpSpPr>
          <p:cNvPr id="27" name="组合 26"/>
          <p:cNvGrpSpPr/>
          <p:nvPr/>
        </p:nvGrpSpPr>
        <p:grpSpPr>
          <a:xfrm>
            <a:off x="4628185" y="3833812"/>
            <a:ext cx="3503612" cy="1309688"/>
            <a:chOff x="4628185" y="3833812"/>
            <a:chExt cx="3503612" cy="1309688"/>
          </a:xfrm>
        </p:grpSpPr>
        <p:sp>
          <p:nvSpPr>
            <p:cNvPr id="61" name="Freeform 5"/>
            <p:cNvSpPr>
              <a:spLocks/>
            </p:cNvSpPr>
            <p:nvPr/>
          </p:nvSpPr>
          <p:spPr bwMode="auto">
            <a:xfrm>
              <a:off x="4628185" y="3833812"/>
              <a:ext cx="3503612" cy="1309688"/>
            </a:xfrm>
            <a:custGeom>
              <a:avLst/>
              <a:gdLst>
                <a:gd name="T0" fmla="*/ 8398 w 9385"/>
                <a:gd name="T1" fmla="*/ 1974 h 3491"/>
                <a:gd name="T2" fmla="*/ 2450 w 9385"/>
                <a:gd name="T3" fmla="*/ 1974 h 3491"/>
                <a:gd name="T4" fmla="*/ 173 w 9385"/>
                <a:gd name="T5" fmla="*/ 3194 h 3491"/>
                <a:gd name="T6" fmla="*/ 0 w 9385"/>
                <a:gd name="T7" fmla="*/ 3491 h 3491"/>
                <a:gd name="T8" fmla="*/ 0 w 9385"/>
                <a:gd name="T9" fmla="*/ 2623 h 3491"/>
                <a:gd name="T10" fmla="*/ 2999 w 9385"/>
                <a:gd name="T11" fmla="*/ 0 h 3491"/>
                <a:gd name="T12" fmla="*/ 8398 w 9385"/>
                <a:gd name="T13" fmla="*/ 0 h 3491"/>
                <a:gd name="T14" fmla="*/ 9385 w 9385"/>
                <a:gd name="T15" fmla="*/ 987 h 3491"/>
                <a:gd name="T16" fmla="*/ 9385 w 9385"/>
                <a:gd name="T17" fmla="*/ 987 h 3491"/>
                <a:gd name="T18" fmla="*/ 8398 w 9385"/>
                <a:gd name="T19" fmla="*/ 1974 h 3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385" h="3491">
                  <a:moveTo>
                    <a:pt x="8398" y="1974"/>
                  </a:moveTo>
                  <a:lnTo>
                    <a:pt x="2450" y="1974"/>
                  </a:lnTo>
                  <a:cubicBezTo>
                    <a:pt x="1339" y="1974"/>
                    <a:pt x="578" y="2498"/>
                    <a:pt x="173" y="3194"/>
                  </a:cubicBezTo>
                  <a:lnTo>
                    <a:pt x="0" y="3491"/>
                  </a:lnTo>
                  <a:lnTo>
                    <a:pt x="0" y="2623"/>
                  </a:lnTo>
                  <a:cubicBezTo>
                    <a:pt x="0" y="1089"/>
                    <a:pt x="1046" y="0"/>
                    <a:pt x="2999" y="0"/>
                  </a:cubicBezTo>
                  <a:lnTo>
                    <a:pt x="8398" y="0"/>
                  </a:lnTo>
                  <a:cubicBezTo>
                    <a:pt x="8941" y="0"/>
                    <a:pt x="9385" y="444"/>
                    <a:pt x="9385" y="987"/>
                  </a:cubicBezTo>
                  <a:lnTo>
                    <a:pt x="9385" y="987"/>
                  </a:lnTo>
                  <a:cubicBezTo>
                    <a:pt x="9385" y="1530"/>
                    <a:pt x="8941" y="1974"/>
                    <a:pt x="8398" y="1974"/>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itchFamily="34" charset="0"/>
                <a:ea typeface="宋体" charset="-122"/>
                <a:cs typeface="+mn-cs"/>
              </a:endParaRPr>
            </a:p>
          </p:txBody>
        </p:sp>
        <p:sp>
          <p:nvSpPr>
            <p:cNvPr id="43" name="矩形 42"/>
            <p:cNvSpPr/>
            <p:nvPr/>
          </p:nvSpPr>
          <p:spPr>
            <a:xfrm>
              <a:off x="5290998" y="4067298"/>
              <a:ext cx="1600118" cy="307777"/>
            </a:xfrm>
            <a:prstGeom prst="rect">
              <a:avLst/>
            </a:prstGeom>
          </p:spPr>
          <p:txBody>
            <a:bodyPr wrap="none">
              <a:spAutoFit/>
            </a:bodyPr>
            <a:lstStyle/>
            <a:p>
              <a:pPr lvl="0" defTabSz="914400" fontAlgn="base">
                <a:spcBef>
                  <a:spcPct val="0"/>
                </a:spcBef>
                <a:spcAft>
                  <a:spcPct val="0"/>
                </a:spcAft>
                <a:defRPr/>
              </a:pPr>
              <a:r>
                <a:rPr lang="zh-CN" altLang="en-US" sz="1400" b="1" dirty="0" smtClean="0">
                  <a:solidFill>
                    <a:prstClr val="white"/>
                  </a:solidFill>
                  <a:latin typeface="微软雅黑" pitchFamily="34" charset="-122"/>
                  <a:ea typeface="微软雅黑" pitchFamily="34" charset="-122"/>
                </a:rPr>
                <a:t>第七章   执行监督</a:t>
              </a:r>
              <a:endParaRPr lang="zh-CN" altLang="en-US" sz="1400" b="1" dirty="0">
                <a:solidFill>
                  <a:prstClr val="white"/>
                </a:solidFill>
                <a:latin typeface="微软雅黑" pitchFamily="34" charset="-122"/>
                <a:ea typeface="微软雅黑" pitchFamily="34" charset="-122"/>
              </a:endParaRPr>
            </a:p>
          </p:txBody>
        </p:sp>
      </p:grpSp>
    </p:spTree>
    <p:extLst>
      <p:ext uri="{BB962C8B-B14F-4D97-AF65-F5344CB8AC3E}">
        <p14:creationId xmlns="" xmlns:p14="http://schemas.microsoft.com/office/powerpoint/2010/main" val="159298370"/>
      </p:ext>
    </p:extLst>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right)">
                                      <p:cBhvr>
                                        <p:cTn id="7" dur="500"/>
                                        <p:tgtEl>
                                          <p:spTgt spid="5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down)">
                                      <p:cBhvr>
                                        <p:cTn id="12" dur="500"/>
                                        <p:tgtEl>
                                          <p:spTgt spid="19"/>
                                        </p:tgtEl>
                                      </p:cBhvr>
                                    </p:animEffect>
                                  </p:childTnLst>
                                </p:cTn>
                              </p:par>
                            </p:childTnLst>
                          </p:cTn>
                        </p:par>
                        <p:par>
                          <p:cTn id="13" fill="hold">
                            <p:stCondLst>
                              <p:cond delay="500"/>
                            </p:stCondLst>
                            <p:childTnLst>
                              <p:par>
                                <p:cTn id="14" presetID="22" presetClass="entr" presetSubtype="2" fill="hold" nodeType="after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wipe(right)">
                                      <p:cBhvr>
                                        <p:cTn id="16" dur="500"/>
                                        <p:tgtEl>
                                          <p:spTgt spid="52"/>
                                        </p:tgtEl>
                                      </p:cBhvr>
                                    </p:animEffect>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down)">
                                      <p:cBhvr>
                                        <p:cTn id="20" dur="500"/>
                                        <p:tgtEl>
                                          <p:spTgt spid="20"/>
                                        </p:tgtEl>
                                      </p:cBhvr>
                                    </p:animEffect>
                                  </p:childTnLst>
                                </p:cTn>
                              </p:par>
                            </p:childTnLst>
                          </p:cTn>
                        </p:par>
                        <p:par>
                          <p:cTn id="21" fill="hold">
                            <p:stCondLst>
                              <p:cond delay="1500"/>
                            </p:stCondLst>
                            <p:childTnLst>
                              <p:par>
                                <p:cTn id="22" presetID="22" presetClass="entr" presetSubtype="4" fill="hold"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down)">
                                      <p:cBhvr>
                                        <p:cTn id="24" dur="500"/>
                                        <p:tgtEl>
                                          <p:spTgt spid="21"/>
                                        </p:tgtEl>
                                      </p:cBhvr>
                                    </p:animEffect>
                                  </p:childTnLst>
                                </p:cTn>
                              </p:par>
                            </p:childTnLst>
                          </p:cTn>
                        </p:par>
                        <p:par>
                          <p:cTn id="25" fill="hold">
                            <p:stCondLst>
                              <p:cond delay="2000"/>
                            </p:stCondLst>
                            <p:childTnLst>
                              <p:par>
                                <p:cTn id="26" presetID="22" presetClass="entr" presetSubtype="4" fill="hold" nodeType="after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wipe(down)">
                                      <p:cBhvr>
                                        <p:cTn id="28" dur="500"/>
                                        <p:tgtEl>
                                          <p:spTgt spid="24"/>
                                        </p:tgtEl>
                                      </p:cBhvr>
                                    </p:animEffect>
                                  </p:childTnLst>
                                </p:cTn>
                              </p:par>
                            </p:childTnLst>
                          </p:cTn>
                        </p:par>
                        <p:par>
                          <p:cTn id="29" fill="hold">
                            <p:stCondLst>
                              <p:cond delay="2500"/>
                            </p:stCondLst>
                            <p:childTnLst>
                              <p:par>
                                <p:cTn id="30" presetID="22" presetClass="entr" presetSubtype="4"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wipe(down)">
                                      <p:cBhvr>
                                        <p:cTn id="32" dur="500"/>
                                        <p:tgtEl>
                                          <p:spTgt spid="26"/>
                                        </p:tgtEl>
                                      </p:cBhvr>
                                    </p:animEffect>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wipe(down)">
                                      <p:cBhvr>
                                        <p:cTn id="36"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右箭头 7"/>
          <p:cNvSpPr/>
          <p:nvPr/>
        </p:nvSpPr>
        <p:spPr>
          <a:xfrm>
            <a:off x="3491880" y="2525575"/>
            <a:ext cx="2800411" cy="639417"/>
          </a:xfrm>
          <a:prstGeom prst="rightArrow">
            <a:avLst>
              <a:gd name="adj1" fmla="val 66953"/>
              <a:gd name="adj2"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38" name="组合 37"/>
          <p:cNvGrpSpPr/>
          <p:nvPr/>
        </p:nvGrpSpPr>
        <p:grpSpPr>
          <a:xfrm>
            <a:off x="3491880" y="1299834"/>
            <a:ext cx="2800411" cy="639417"/>
            <a:chOff x="3491880" y="1299834"/>
            <a:chExt cx="2800411" cy="639417"/>
          </a:xfrm>
        </p:grpSpPr>
        <p:sp>
          <p:nvSpPr>
            <p:cNvPr id="35" name="右箭头 34"/>
            <p:cNvSpPr/>
            <p:nvPr/>
          </p:nvSpPr>
          <p:spPr>
            <a:xfrm>
              <a:off x="3491880" y="1299834"/>
              <a:ext cx="2800411" cy="639417"/>
            </a:xfrm>
            <a:prstGeom prst="rightArrow">
              <a:avLst>
                <a:gd name="adj1" fmla="val 66953"/>
                <a:gd name="adj2"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0" name="TextBox 9"/>
            <p:cNvSpPr txBox="1"/>
            <p:nvPr/>
          </p:nvSpPr>
          <p:spPr>
            <a:xfrm>
              <a:off x="3800357" y="1466116"/>
              <a:ext cx="1650688" cy="307777"/>
            </a:xfrm>
            <a:prstGeom prst="rect">
              <a:avLst/>
            </a:prstGeom>
            <a:noFill/>
          </p:spPr>
          <p:txBody>
            <a:bodyPr wrap="square" lIns="0" tIns="0" rIns="0" bIns="0" rtlCol="0">
              <a:spAutoFit/>
            </a:bodyPr>
            <a:lstStyle>
              <a:defPPr>
                <a:defRPr lang="zh-CN"/>
              </a:defPPr>
              <a:lvl1pPr algn="ctr">
                <a:defRPr sz="2000" b="1">
                  <a:solidFill>
                    <a:schemeClr val="tx2"/>
                  </a:solidFill>
                  <a:latin typeface="微软雅黑" pitchFamily="34" charset="-122"/>
                  <a:ea typeface="微软雅黑" pitchFamily="34" charset="-122"/>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2000" b="0" i="0" u="none" strike="noStrike" kern="1200" cap="none" spc="0" normalizeH="0" baseline="0" noProof="0" dirty="0" smtClean="0">
                  <a:ln>
                    <a:noFill/>
                  </a:ln>
                  <a:solidFill>
                    <a:prstClr val="white"/>
                  </a:solidFill>
                  <a:effectLst/>
                  <a:uLnTx/>
                  <a:uFillTx/>
                  <a:latin typeface="黑体" pitchFamily="49" charset="-122"/>
                  <a:ea typeface="黑体" pitchFamily="49" charset="-122"/>
                </a:rPr>
                <a:t>第九章</a:t>
              </a:r>
              <a:endParaRPr kumimoji="0" lang="zh-CN" altLang="en-US" sz="2000" b="0" i="0" u="none" strike="noStrike" kern="1200" cap="none" spc="0" normalizeH="0" baseline="0" noProof="0" dirty="0">
                <a:ln>
                  <a:noFill/>
                </a:ln>
                <a:solidFill>
                  <a:prstClr val="white"/>
                </a:solidFill>
                <a:effectLst/>
                <a:uLnTx/>
                <a:uFillTx/>
                <a:latin typeface="黑体" pitchFamily="49" charset="-122"/>
                <a:ea typeface="黑体" pitchFamily="49" charset="-122"/>
              </a:endParaRPr>
            </a:p>
          </p:txBody>
        </p:sp>
      </p:grpSp>
      <p:sp>
        <p:nvSpPr>
          <p:cNvPr id="11" name="TextBox 10"/>
          <p:cNvSpPr txBox="1"/>
          <p:nvPr/>
        </p:nvSpPr>
        <p:spPr>
          <a:xfrm>
            <a:off x="6396435" y="1412744"/>
            <a:ext cx="1562504" cy="369332"/>
          </a:xfrm>
          <a:prstGeom prst="rect">
            <a:avLst/>
          </a:prstGeom>
          <a:noFill/>
        </p:spPr>
        <p:txBody>
          <a:bodyPr wrap="square" lIns="0" tIns="0" rIns="0" bIns="0" rtlCol="0">
            <a:spAutoFit/>
          </a:bodyPr>
          <a:lstStyle>
            <a:defPPr>
              <a:defRPr lang="zh-CN"/>
            </a:defPPr>
            <a:lvl1pPr algn="just">
              <a:defRPr sz="900">
                <a:solidFill>
                  <a:schemeClr val="tx1">
                    <a:lumMod val="65000"/>
                    <a:lumOff val="35000"/>
                  </a:schemeClr>
                </a:solidFill>
                <a:latin typeface="微软雅黑" pitchFamily="34" charset="-122"/>
                <a:ea typeface="微软雅黑" pitchFamily="34" charset="-122"/>
              </a:defRPr>
            </a:lvl1pPr>
          </a:lstStyle>
          <a:p>
            <a:pPr defTabSz="914400" fontAlgn="base">
              <a:lnSpc>
                <a:spcPct val="150000"/>
              </a:lnSpc>
              <a:spcBef>
                <a:spcPct val="0"/>
              </a:spcBef>
              <a:spcAft>
                <a:spcPct val="0"/>
              </a:spcAft>
              <a:defRPr/>
            </a:pPr>
            <a:r>
              <a:rPr lang="zh-CN" altLang="en-US" sz="1600" dirty="0" smtClean="0">
                <a:solidFill>
                  <a:prstClr val="black">
                    <a:lumMod val="75000"/>
                    <a:lumOff val="25000"/>
                  </a:prstClr>
                </a:solidFill>
              </a:rPr>
              <a:t>对不动产的执行</a:t>
            </a:r>
            <a:endParaRPr lang="en-US" altLang="zh-CN" sz="1600" dirty="0">
              <a:solidFill>
                <a:prstClr val="black">
                  <a:lumMod val="75000"/>
                  <a:lumOff val="25000"/>
                </a:prstClr>
              </a:solidFill>
            </a:endParaRPr>
          </a:p>
        </p:txBody>
      </p:sp>
      <p:sp>
        <p:nvSpPr>
          <p:cNvPr id="15" name="TextBox 14"/>
          <p:cNvSpPr txBox="1"/>
          <p:nvPr/>
        </p:nvSpPr>
        <p:spPr>
          <a:xfrm>
            <a:off x="1327304" y="785685"/>
            <a:ext cx="1569513" cy="369332"/>
          </a:xfrm>
          <a:prstGeom prst="rect">
            <a:avLst/>
          </a:prstGeom>
          <a:noFill/>
        </p:spPr>
        <p:txBody>
          <a:bodyPr wrap="square" lIns="0" tIns="0" rIns="0" bIns="0" rtlCol="0">
            <a:spAutoFit/>
          </a:bodyPr>
          <a:lstStyle>
            <a:defPPr>
              <a:defRPr lang="zh-CN"/>
            </a:defPPr>
            <a:lvl1pPr algn="just">
              <a:defRPr sz="900">
                <a:solidFill>
                  <a:schemeClr val="tx1">
                    <a:lumMod val="65000"/>
                    <a:lumOff val="35000"/>
                  </a:schemeClr>
                </a:solidFill>
                <a:latin typeface="微软雅黑" pitchFamily="34" charset="-122"/>
                <a:ea typeface="微软雅黑" pitchFamily="34" charset="-122"/>
              </a:defRPr>
            </a:lvl1pPr>
          </a:lstStyle>
          <a:p>
            <a:pPr marL="0" marR="0" lvl="0" indent="0" algn="just" defTabSz="914400" rtl="0" eaLnBrk="1" fontAlgn="base" latinLnBrk="0" hangingPunct="1">
              <a:lnSpc>
                <a:spcPct val="150000"/>
              </a:lnSpc>
              <a:spcBef>
                <a:spcPct val="0"/>
              </a:spcBef>
              <a:spcAft>
                <a:spcPct val="0"/>
              </a:spcAft>
              <a:buClrTx/>
              <a:buSzTx/>
              <a:buFontTx/>
              <a:buNone/>
              <a:tabLst/>
              <a:defRPr/>
            </a:pPr>
            <a:r>
              <a:rPr kumimoji="0" lang="zh-CN" altLang="en-US" sz="1600" b="0" i="0" u="none" strike="noStrike" kern="1200" cap="none" spc="0" normalizeH="0" baseline="0" noProof="0" dirty="0" smtClean="0">
                <a:ln>
                  <a:noFill/>
                </a:ln>
                <a:solidFill>
                  <a:prstClr val="black">
                    <a:lumMod val="75000"/>
                    <a:lumOff val="25000"/>
                  </a:prstClr>
                </a:solidFill>
                <a:effectLst/>
                <a:uLnTx/>
                <a:uFillTx/>
                <a:latin typeface="微软雅黑" pitchFamily="34" charset="-122"/>
                <a:ea typeface="微软雅黑" pitchFamily="34" charset="-122"/>
                <a:cs typeface="+mn-cs"/>
              </a:rPr>
              <a:t>执行财产的范围</a:t>
            </a:r>
            <a:endParaRPr kumimoji="0" lang="en-US" altLang="zh-CN" sz="1600" b="0" i="0" u="none" strike="noStrike" kern="1200" cap="none" spc="0" normalizeH="0" baseline="0" noProof="0" dirty="0">
              <a:ln>
                <a:noFill/>
              </a:ln>
              <a:solidFill>
                <a:prstClr val="black">
                  <a:lumMod val="75000"/>
                  <a:lumOff val="25000"/>
                </a:prstClr>
              </a:solidFill>
              <a:effectLst/>
              <a:uLnTx/>
              <a:uFillTx/>
              <a:latin typeface="微软雅黑" pitchFamily="34" charset="-122"/>
              <a:ea typeface="微软雅黑" pitchFamily="34" charset="-122"/>
              <a:cs typeface="+mn-cs"/>
            </a:endParaRPr>
          </a:p>
        </p:txBody>
      </p:sp>
      <p:grpSp>
        <p:nvGrpSpPr>
          <p:cNvPr id="37" name="组合 36"/>
          <p:cNvGrpSpPr/>
          <p:nvPr/>
        </p:nvGrpSpPr>
        <p:grpSpPr>
          <a:xfrm>
            <a:off x="2898441" y="656919"/>
            <a:ext cx="2800411" cy="639417"/>
            <a:chOff x="2898441" y="656919"/>
            <a:chExt cx="2800411" cy="639417"/>
          </a:xfrm>
        </p:grpSpPr>
        <p:sp>
          <p:nvSpPr>
            <p:cNvPr id="19" name="右箭头 18"/>
            <p:cNvSpPr/>
            <p:nvPr/>
          </p:nvSpPr>
          <p:spPr>
            <a:xfrm rot="10800000">
              <a:off x="2898441" y="656919"/>
              <a:ext cx="2800411" cy="639417"/>
            </a:xfrm>
            <a:prstGeom prst="rightArrow">
              <a:avLst>
                <a:gd name="adj1" fmla="val 66953"/>
                <a:gd name="adj2"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0" name="TextBox 19"/>
            <p:cNvSpPr txBox="1"/>
            <p:nvPr/>
          </p:nvSpPr>
          <p:spPr>
            <a:xfrm>
              <a:off x="3512607" y="823204"/>
              <a:ext cx="1650688" cy="307777"/>
            </a:xfrm>
            <a:prstGeom prst="rect">
              <a:avLst/>
            </a:prstGeom>
            <a:noFill/>
          </p:spPr>
          <p:txBody>
            <a:bodyPr wrap="square" lIns="0" tIns="0" rIns="0" bIns="0" rtlCol="0">
              <a:spAutoFit/>
            </a:bodyPr>
            <a:lstStyle>
              <a:defPPr>
                <a:defRPr lang="zh-CN"/>
              </a:defPPr>
              <a:lvl1pPr algn="ctr">
                <a:defRPr sz="2000" b="1">
                  <a:solidFill>
                    <a:schemeClr val="tx2"/>
                  </a:solidFill>
                  <a:latin typeface="微软雅黑" pitchFamily="34" charset="-122"/>
                  <a:ea typeface="微软雅黑" pitchFamily="34" charset="-122"/>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2000" b="0" i="0" u="none" strike="noStrike" kern="1200" cap="none" spc="0" normalizeH="0" baseline="0" noProof="0" dirty="0" smtClean="0">
                  <a:ln>
                    <a:noFill/>
                  </a:ln>
                  <a:solidFill>
                    <a:prstClr val="black"/>
                  </a:solidFill>
                  <a:effectLst/>
                  <a:uLnTx/>
                  <a:uFillTx/>
                  <a:latin typeface="黑体" pitchFamily="49" charset="-122"/>
                  <a:ea typeface="黑体" pitchFamily="49" charset="-122"/>
                </a:rPr>
                <a:t>第八章</a:t>
              </a:r>
              <a:endParaRPr kumimoji="0" lang="zh-CN" altLang="en-US" sz="2000" b="0" i="0" u="none" strike="noStrike" kern="1200" cap="none" spc="0" normalizeH="0" baseline="0" noProof="0" dirty="0">
                <a:ln>
                  <a:noFill/>
                </a:ln>
                <a:solidFill>
                  <a:prstClr val="black"/>
                </a:solidFill>
                <a:effectLst/>
                <a:uLnTx/>
                <a:uFillTx/>
                <a:latin typeface="黑体" pitchFamily="49" charset="-122"/>
                <a:ea typeface="黑体" pitchFamily="49" charset="-122"/>
              </a:endParaRPr>
            </a:p>
          </p:txBody>
        </p:sp>
      </p:grpSp>
      <p:pic>
        <p:nvPicPr>
          <p:cNvPr id="24" name="图片 23" descr="1.jpg"/>
          <p:cNvPicPr>
            <a:picLocks noChangeAspect="1"/>
          </p:cNvPicPr>
          <p:nvPr/>
        </p:nvPicPr>
        <p:blipFill>
          <a:blip r:embed="rId3"/>
          <a:stretch>
            <a:fillRect/>
          </a:stretch>
        </p:blipFill>
        <p:spPr>
          <a:xfrm>
            <a:off x="-1" y="0"/>
            <a:ext cx="2344189" cy="548640"/>
          </a:xfrm>
          <a:prstGeom prst="rect">
            <a:avLst/>
          </a:prstGeom>
        </p:spPr>
      </p:pic>
      <p:sp>
        <p:nvSpPr>
          <p:cNvPr id="25" name="TextBox 24"/>
          <p:cNvSpPr txBox="1"/>
          <p:nvPr/>
        </p:nvSpPr>
        <p:spPr>
          <a:xfrm>
            <a:off x="2655132" y="253081"/>
            <a:ext cx="3877342" cy="307777"/>
          </a:xfrm>
          <a:prstGeom prst="rect">
            <a:avLst/>
          </a:prstGeom>
          <a:noFill/>
        </p:spPr>
        <p:txBody>
          <a:bodyPr wrap="square" lIns="0" tIns="0" rIns="0" bIns="0" rtlCol="0">
            <a:spAutoFit/>
          </a:bodyPr>
          <a:lstStyle>
            <a:defPPr>
              <a:defRPr lang="zh-CN"/>
            </a:defPPr>
            <a:lvl1pPr algn="ctr">
              <a:defRPr sz="2000" b="1">
                <a:solidFill>
                  <a:schemeClr val="tx2"/>
                </a:solidFill>
                <a:latin typeface="微软雅黑" pitchFamily="34" charset="-122"/>
                <a:ea typeface="微软雅黑" pitchFamily="34" charset="-122"/>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2000" b="1" i="0" u="none" strike="noStrike" kern="1200" cap="none" spc="0" normalizeH="0" baseline="0" noProof="0" dirty="0" smtClean="0">
                <a:ln>
                  <a:noFill/>
                </a:ln>
                <a:solidFill>
                  <a:prstClr val="black"/>
                </a:solidFill>
                <a:effectLst/>
                <a:uLnTx/>
                <a:uFillTx/>
                <a:latin typeface="微软雅黑" pitchFamily="34" charset="-122"/>
                <a:ea typeface="微软雅黑" pitchFamily="34" charset="-122"/>
                <a:cs typeface="+mn-cs"/>
              </a:rPr>
              <a:t>第二编   实现金钱债权的终局执行</a:t>
            </a:r>
            <a:endParaRPr kumimoji="0" lang="zh-CN" altLang="en-US" sz="2000" b="1" i="0" u="none" strike="noStrike" kern="1200" cap="none" spc="0" normalizeH="0" baseline="0" noProof="0" dirty="0">
              <a:ln>
                <a:noFill/>
              </a:ln>
              <a:solidFill>
                <a:prstClr val="black"/>
              </a:solidFill>
              <a:effectLst/>
              <a:uLnTx/>
              <a:uFillTx/>
              <a:latin typeface="微软雅黑" pitchFamily="34" charset="-122"/>
              <a:ea typeface="微软雅黑" pitchFamily="34" charset="-122"/>
              <a:cs typeface="+mn-cs"/>
            </a:endParaRPr>
          </a:p>
        </p:txBody>
      </p:sp>
      <p:grpSp>
        <p:nvGrpSpPr>
          <p:cNvPr id="39" name="组合 38"/>
          <p:cNvGrpSpPr/>
          <p:nvPr/>
        </p:nvGrpSpPr>
        <p:grpSpPr>
          <a:xfrm>
            <a:off x="2877715" y="1923676"/>
            <a:ext cx="2800411" cy="639417"/>
            <a:chOff x="2877715" y="1923676"/>
            <a:chExt cx="2800411" cy="639417"/>
          </a:xfrm>
        </p:grpSpPr>
        <p:sp>
          <p:nvSpPr>
            <p:cNvPr id="7" name="右箭头 6"/>
            <p:cNvSpPr/>
            <p:nvPr/>
          </p:nvSpPr>
          <p:spPr>
            <a:xfrm rot="10800000">
              <a:off x="2877715" y="1923676"/>
              <a:ext cx="2800411" cy="639417"/>
            </a:xfrm>
            <a:prstGeom prst="rightArrow">
              <a:avLst>
                <a:gd name="adj1" fmla="val 66953"/>
                <a:gd name="adj2"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6" name="TextBox 25"/>
            <p:cNvSpPr txBox="1"/>
            <p:nvPr/>
          </p:nvSpPr>
          <p:spPr>
            <a:xfrm>
              <a:off x="3511393" y="2094830"/>
              <a:ext cx="1650688" cy="307777"/>
            </a:xfrm>
            <a:prstGeom prst="rect">
              <a:avLst/>
            </a:prstGeom>
            <a:noFill/>
          </p:spPr>
          <p:txBody>
            <a:bodyPr wrap="square" lIns="0" tIns="0" rIns="0" bIns="0" rtlCol="0">
              <a:spAutoFit/>
            </a:bodyPr>
            <a:lstStyle>
              <a:defPPr>
                <a:defRPr lang="zh-CN"/>
              </a:defPPr>
              <a:lvl1pPr algn="ctr">
                <a:defRPr sz="2000" b="1">
                  <a:solidFill>
                    <a:schemeClr val="tx2"/>
                  </a:solidFill>
                  <a:latin typeface="微软雅黑" pitchFamily="34" charset="-122"/>
                  <a:ea typeface="微软雅黑" pitchFamily="34" charset="-122"/>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2000" b="0" i="0" u="none" strike="noStrike" kern="1200" cap="none" spc="0" normalizeH="0" baseline="0" noProof="0" dirty="0" smtClean="0">
                  <a:ln>
                    <a:noFill/>
                  </a:ln>
                  <a:solidFill>
                    <a:prstClr val="black"/>
                  </a:solidFill>
                  <a:effectLst/>
                  <a:uLnTx/>
                  <a:uFillTx/>
                  <a:latin typeface="黑体" pitchFamily="49" charset="-122"/>
                  <a:ea typeface="黑体" pitchFamily="49" charset="-122"/>
                </a:rPr>
                <a:t>第十章</a:t>
              </a:r>
              <a:endParaRPr kumimoji="0" lang="zh-CN" altLang="en-US" sz="2000" b="0" i="0" u="none" strike="noStrike" kern="1200" cap="none" spc="0" normalizeH="0" baseline="0" noProof="0" dirty="0">
                <a:ln>
                  <a:noFill/>
                </a:ln>
                <a:solidFill>
                  <a:prstClr val="black"/>
                </a:solidFill>
                <a:effectLst/>
                <a:uLnTx/>
                <a:uFillTx/>
                <a:latin typeface="黑体" pitchFamily="49" charset="-122"/>
                <a:ea typeface="黑体" pitchFamily="49" charset="-122"/>
              </a:endParaRPr>
            </a:p>
          </p:txBody>
        </p:sp>
      </p:grpSp>
      <p:sp>
        <p:nvSpPr>
          <p:cNvPr id="27" name="TextBox 26"/>
          <p:cNvSpPr txBox="1"/>
          <p:nvPr/>
        </p:nvSpPr>
        <p:spPr>
          <a:xfrm>
            <a:off x="1532125" y="2036584"/>
            <a:ext cx="1306168" cy="369332"/>
          </a:xfrm>
          <a:prstGeom prst="rect">
            <a:avLst/>
          </a:prstGeom>
          <a:noFill/>
        </p:spPr>
        <p:txBody>
          <a:bodyPr wrap="square" lIns="0" tIns="0" rIns="0" bIns="0" rtlCol="0">
            <a:spAutoFit/>
          </a:bodyPr>
          <a:lstStyle>
            <a:defPPr>
              <a:defRPr lang="zh-CN"/>
            </a:defPPr>
            <a:lvl1pPr algn="just">
              <a:defRPr sz="900">
                <a:solidFill>
                  <a:schemeClr val="tx1">
                    <a:lumMod val="65000"/>
                    <a:lumOff val="35000"/>
                  </a:schemeClr>
                </a:solidFill>
                <a:latin typeface="微软雅黑" pitchFamily="34" charset="-122"/>
                <a:ea typeface="微软雅黑" pitchFamily="34" charset="-122"/>
              </a:defRPr>
            </a:lvl1pPr>
          </a:lstStyle>
          <a:p>
            <a:pPr marL="0" marR="0" lvl="0" indent="0" algn="just" defTabSz="914400" rtl="0" eaLnBrk="1" fontAlgn="base" latinLnBrk="0" hangingPunct="1">
              <a:lnSpc>
                <a:spcPct val="150000"/>
              </a:lnSpc>
              <a:spcBef>
                <a:spcPct val="0"/>
              </a:spcBef>
              <a:spcAft>
                <a:spcPct val="0"/>
              </a:spcAft>
              <a:buClrTx/>
              <a:buSzTx/>
              <a:buFontTx/>
              <a:buNone/>
              <a:tabLst/>
              <a:defRPr/>
            </a:pPr>
            <a:r>
              <a:rPr kumimoji="0" lang="zh-CN" altLang="en-US" sz="1600" b="0" i="0" u="none" strike="noStrike" kern="1200" cap="none" spc="0" normalizeH="0" baseline="0" noProof="0" dirty="0" smtClean="0">
                <a:ln>
                  <a:noFill/>
                </a:ln>
                <a:solidFill>
                  <a:prstClr val="black">
                    <a:lumMod val="75000"/>
                    <a:lumOff val="25000"/>
                  </a:prstClr>
                </a:solidFill>
                <a:effectLst/>
                <a:uLnTx/>
                <a:uFillTx/>
                <a:latin typeface="微软雅黑" pitchFamily="34" charset="-122"/>
                <a:ea typeface="微软雅黑" pitchFamily="34" charset="-122"/>
                <a:cs typeface="+mn-cs"/>
              </a:rPr>
              <a:t>对动产的执行</a:t>
            </a:r>
            <a:endParaRPr kumimoji="0" lang="en-US" altLang="zh-CN" sz="1600" b="0" i="0" u="none" strike="noStrike" kern="1200" cap="none" spc="0" normalizeH="0" baseline="0" noProof="0" dirty="0">
              <a:ln>
                <a:noFill/>
              </a:ln>
              <a:solidFill>
                <a:prstClr val="black">
                  <a:lumMod val="75000"/>
                  <a:lumOff val="25000"/>
                </a:prstClr>
              </a:solidFill>
              <a:effectLst/>
              <a:uLnTx/>
              <a:uFillTx/>
              <a:latin typeface="微软雅黑" pitchFamily="34" charset="-122"/>
              <a:ea typeface="微软雅黑" pitchFamily="34" charset="-122"/>
              <a:cs typeface="+mn-cs"/>
            </a:endParaRPr>
          </a:p>
        </p:txBody>
      </p:sp>
      <p:sp>
        <p:nvSpPr>
          <p:cNvPr id="28" name="TextBox 27"/>
          <p:cNvSpPr txBox="1"/>
          <p:nvPr/>
        </p:nvSpPr>
        <p:spPr>
          <a:xfrm>
            <a:off x="3822303" y="2687754"/>
            <a:ext cx="1650688" cy="307777"/>
          </a:xfrm>
          <a:prstGeom prst="rect">
            <a:avLst/>
          </a:prstGeom>
          <a:noFill/>
        </p:spPr>
        <p:txBody>
          <a:bodyPr wrap="square" lIns="0" tIns="0" rIns="0" bIns="0" rtlCol="0">
            <a:spAutoFit/>
          </a:bodyPr>
          <a:lstStyle>
            <a:defPPr>
              <a:defRPr lang="zh-CN"/>
            </a:defPPr>
            <a:lvl1pPr algn="ctr">
              <a:defRPr sz="2000" b="1">
                <a:solidFill>
                  <a:schemeClr val="tx2"/>
                </a:solidFill>
                <a:latin typeface="微软雅黑" pitchFamily="34" charset="-122"/>
                <a:ea typeface="微软雅黑" pitchFamily="34" charset="-122"/>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2000" b="0" i="0" u="none" strike="noStrike" kern="1200" cap="none" spc="0" normalizeH="0" baseline="0" noProof="0" dirty="0" smtClean="0">
                <a:ln>
                  <a:noFill/>
                </a:ln>
                <a:solidFill>
                  <a:prstClr val="white"/>
                </a:solidFill>
                <a:effectLst/>
                <a:uLnTx/>
                <a:uFillTx/>
                <a:latin typeface="黑体" pitchFamily="49" charset="-122"/>
                <a:ea typeface="黑体" pitchFamily="49" charset="-122"/>
              </a:rPr>
              <a:t>第十一章</a:t>
            </a:r>
            <a:endParaRPr kumimoji="0" lang="zh-CN" altLang="en-US" sz="2000" b="0" i="0" u="none" strike="noStrike" kern="1200" cap="none" spc="0" normalizeH="0" baseline="0" noProof="0" dirty="0">
              <a:ln>
                <a:noFill/>
              </a:ln>
              <a:solidFill>
                <a:prstClr val="white"/>
              </a:solidFill>
              <a:effectLst/>
              <a:uLnTx/>
              <a:uFillTx/>
              <a:latin typeface="黑体" pitchFamily="49" charset="-122"/>
              <a:ea typeface="黑体" pitchFamily="49" charset="-122"/>
            </a:endParaRPr>
          </a:p>
        </p:txBody>
      </p:sp>
      <p:sp>
        <p:nvSpPr>
          <p:cNvPr id="29" name="TextBox 28"/>
          <p:cNvSpPr txBox="1"/>
          <p:nvPr/>
        </p:nvSpPr>
        <p:spPr>
          <a:xfrm>
            <a:off x="6381805" y="2641698"/>
            <a:ext cx="1299156" cy="369332"/>
          </a:xfrm>
          <a:prstGeom prst="rect">
            <a:avLst/>
          </a:prstGeom>
          <a:noFill/>
        </p:spPr>
        <p:txBody>
          <a:bodyPr wrap="square" lIns="0" tIns="0" rIns="0" bIns="0" rtlCol="0">
            <a:spAutoFit/>
          </a:bodyPr>
          <a:lstStyle>
            <a:defPPr>
              <a:defRPr lang="zh-CN"/>
            </a:defPPr>
            <a:lvl1pPr algn="just">
              <a:defRPr sz="900">
                <a:solidFill>
                  <a:schemeClr val="tx1">
                    <a:lumMod val="65000"/>
                    <a:lumOff val="35000"/>
                  </a:schemeClr>
                </a:solidFill>
                <a:latin typeface="微软雅黑" pitchFamily="34" charset="-122"/>
                <a:ea typeface="微软雅黑" pitchFamily="34" charset="-122"/>
              </a:defRPr>
            </a:lvl1pPr>
          </a:lstStyle>
          <a:p>
            <a:pPr defTabSz="914400" fontAlgn="base">
              <a:lnSpc>
                <a:spcPct val="150000"/>
              </a:lnSpc>
              <a:spcBef>
                <a:spcPct val="0"/>
              </a:spcBef>
              <a:spcAft>
                <a:spcPct val="0"/>
              </a:spcAft>
              <a:defRPr/>
            </a:pPr>
            <a:r>
              <a:rPr lang="zh-CN" altLang="en-US" sz="1600" dirty="0" smtClean="0">
                <a:solidFill>
                  <a:prstClr val="black">
                    <a:lumMod val="75000"/>
                    <a:lumOff val="25000"/>
                  </a:prstClr>
                </a:solidFill>
              </a:rPr>
              <a:t>对债权的执行</a:t>
            </a:r>
            <a:endParaRPr lang="en-US" altLang="zh-CN" sz="1600" dirty="0">
              <a:solidFill>
                <a:prstClr val="black">
                  <a:lumMod val="75000"/>
                  <a:lumOff val="25000"/>
                </a:prstClr>
              </a:solidFill>
            </a:endParaRPr>
          </a:p>
        </p:txBody>
      </p:sp>
      <p:grpSp>
        <p:nvGrpSpPr>
          <p:cNvPr id="40" name="组合 39"/>
          <p:cNvGrpSpPr/>
          <p:nvPr/>
        </p:nvGrpSpPr>
        <p:grpSpPr>
          <a:xfrm>
            <a:off x="2877715" y="3142102"/>
            <a:ext cx="2800411" cy="639417"/>
            <a:chOff x="2877715" y="3142102"/>
            <a:chExt cx="2800411" cy="639417"/>
          </a:xfrm>
        </p:grpSpPr>
        <p:sp>
          <p:nvSpPr>
            <p:cNvPr id="9" name="右箭头 8"/>
            <p:cNvSpPr/>
            <p:nvPr/>
          </p:nvSpPr>
          <p:spPr>
            <a:xfrm rot="10800000">
              <a:off x="2877715" y="3142102"/>
              <a:ext cx="2800411" cy="639417"/>
            </a:xfrm>
            <a:prstGeom prst="rightArrow">
              <a:avLst>
                <a:gd name="adj1" fmla="val 66953"/>
                <a:gd name="adj2"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30" name="TextBox 29"/>
            <p:cNvSpPr txBox="1"/>
            <p:nvPr/>
          </p:nvSpPr>
          <p:spPr>
            <a:xfrm>
              <a:off x="3526024" y="3316468"/>
              <a:ext cx="1650688" cy="307777"/>
            </a:xfrm>
            <a:prstGeom prst="rect">
              <a:avLst/>
            </a:prstGeom>
            <a:noFill/>
          </p:spPr>
          <p:txBody>
            <a:bodyPr wrap="square" lIns="0" tIns="0" rIns="0" bIns="0" rtlCol="0">
              <a:spAutoFit/>
            </a:bodyPr>
            <a:lstStyle>
              <a:defPPr>
                <a:defRPr lang="zh-CN"/>
              </a:defPPr>
              <a:lvl1pPr algn="ctr">
                <a:defRPr sz="2000" b="1">
                  <a:solidFill>
                    <a:schemeClr val="tx2"/>
                  </a:solidFill>
                  <a:latin typeface="微软雅黑" pitchFamily="34" charset="-122"/>
                  <a:ea typeface="微软雅黑" pitchFamily="34" charset="-122"/>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2000" b="0" i="0" u="none" strike="noStrike" kern="1200" cap="none" spc="0" normalizeH="0" baseline="0" noProof="0" dirty="0" smtClean="0">
                  <a:ln>
                    <a:noFill/>
                  </a:ln>
                  <a:solidFill>
                    <a:prstClr val="black"/>
                  </a:solidFill>
                  <a:effectLst/>
                  <a:uLnTx/>
                  <a:uFillTx/>
                  <a:latin typeface="黑体" pitchFamily="49" charset="-122"/>
                  <a:ea typeface="黑体" pitchFamily="49" charset="-122"/>
                </a:rPr>
                <a:t>第十二章</a:t>
              </a:r>
              <a:endParaRPr kumimoji="0" lang="zh-CN" altLang="en-US" sz="2000" b="0" i="0" u="none" strike="noStrike" kern="1200" cap="none" spc="0" normalizeH="0" baseline="0" noProof="0" dirty="0">
                <a:ln>
                  <a:noFill/>
                </a:ln>
                <a:solidFill>
                  <a:prstClr val="black"/>
                </a:solidFill>
                <a:effectLst/>
                <a:uLnTx/>
                <a:uFillTx/>
                <a:latin typeface="黑体" pitchFamily="49" charset="-122"/>
                <a:ea typeface="黑体" pitchFamily="49" charset="-122"/>
              </a:endParaRPr>
            </a:p>
          </p:txBody>
        </p:sp>
      </p:grpSp>
      <p:sp>
        <p:nvSpPr>
          <p:cNvPr id="31" name="TextBox 30"/>
          <p:cNvSpPr txBox="1"/>
          <p:nvPr/>
        </p:nvSpPr>
        <p:spPr>
          <a:xfrm>
            <a:off x="288539" y="3228961"/>
            <a:ext cx="2586333" cy="369332"/>
          </a:xfrm>
          <a:prstGeom prst="rect">
            <a:avLst/>
          </a:prstGeom>
          <a:noFill/>
        </p:spPr>
        <p:txBody>
          <a:bodyPr wrap="square" lIns="0" tIns="0" rIns="0" bIns="0" rtlCol="0">
            <a:spAutoFit/>
          </a:bodyPr>
          <a:lstStyle>
            <a:defPPr>
              <a:defRPr lang="zh-CN"/>
            </a:defPPr>
            <a:lvl1pPr algn="just">
              <a:defRPr sz="900">
                <a:solidFill>
                  <a:schemeClr val="tx1">
                    <a:lumMod val="65000"/>
                    <a:lumOff val="35000"/>
                  </a:schemeClr>
                </a:solidFill>
                <a:latin typeface="微软雅黑" pitchFamily="34" charset="-122"/>
                <a:ea typeface="微软雅黑" pitchFamily="34" charset="-122"/>
              </a:defRPr>
            </a:lvl1pPr>
          </a:lstStyle>
          <a:p>
            <a:pPr marL="0" marR="0" lvl="0" indent="0" algn="just" defTabSz="914400" rtl="0" eaLnBrk="1" fontAlgn="base" latinLnBrk="0" hangingPunct="1">
              <a:lnSpc>
                <a:spcPct val="150000"/>
              </a:lnSpc>
              <a:spcBef>
                <a:spcPct val="0"/>
              </a:spcBef>
              <a:spcAft>
                <a:spcPct val="0"/>
              </a:spcAft>
              <a:buClrTx/>
              <a:buSzTx/>
              <a:buFontTx/>
              <a:buNone/>
              <a:tabLst/>
              <a:defRPr/>
            </a:pPr>
            <a:r>
              <a:rPr kumimoji="0" lang="zh-CN" altLang="en-US" sz="1600" b="0" i="0" u="none" strike="noStrike" kern="1200" cap="none" spc="0" normalizeH="0" baseline="0" noProof="0" dirty="0" smtClean="0">
                <a:ln>
                  <a:noFill/>
                </a:ln>
                <a:solidFill>
                  <a:prstClr val="black">
                    <a:lumMod val="75000"/>
                    <a:lumOff val="25000"/>
                  </a:prstClr>
                </a:solidFill>
                <a:effectLst/>
                <a:uLnTx/>
                <a:uFillTx/>
                <a:latin typeface="微软雅黑" pitchFamily="34" charset="-122"/>
                <a:ea typeface="微软雅黑" pitchFamily="34" charset="-122"/>
                <a:cs typeface="+mn-cs"/>
              </a:rPr>
              <a:t>对股权等其他财产权的执行</a:t>
            </a:r>
            <a:endParaRPr kumimoji="0" lang="en-US" altLang="zh-CN" sz="1600" b="0" i="0" u="none" strike="noStrike" kern="1200" cap="none" spc="0" normalizeH="0" baseline="0" noProof="0" dirty="0">
              <a:ln>
                <a:noFill/>
              </a:ln>
              <a:solidFill>
                <a:prstClr val="black">
                  <a:lumMod val="75000"/>
                  <a:lumOff val="25000"/>
                </a:prstClr>
              </a:solidFill>
              <a:effectLst/>
              <a:uLnTx/>
              <a:uFillTx/>
              <a:latin typeface="微软雅黑" pitchFamily="34" charset="-122"/>
              <a:ea typeface="微软雅黑" pitchFamily="34" charset="-122"/>
              <a:cs typeface="+mn-cs"/>
            </a:endParaRPr>
          </a:p>
        </p:txBody>
      </p:sp>
      <p:grpSp>
        <p:nvGrpSpPr>
          <p:cNvPr id="41" name="组合 40"/>
          <p:cNvGrpSpPr/>
          <p:nvPr/>
        </p:nvGrpSpPr>
        <p:grpSpPr>
          <a:xfrm>
            <a:off x="3527236" y="3742401"/>
            <a:ext cx="2800411" cy="639417"/>
            <a:chOff x="3527236" y="3742401"/>
            <a:chExt cx="2800411" cy="639417"/>
          </a:xfrm>
        </p:grpSpPr>
        <p:sp>
          <p:nvSpPr>
            <p:cNvPr id="21" name="右箭头 20"/>
            <p:cNvSpPr/>
            <p:nvPr/>
          </p:nvSpPr>
          <p:spPr>
            <a:xfrm>
              <a:off x="3527236" y="3742401"/>
              <a:ext cx="2800411" cy="639417"/>
            </a:xfrm>
            <a:prstGeom prst="rightArrow">
              <a:avLst>
                <a:gd name="adj1" fmla="val 66953"/>
                <a:gd name="adj2"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32" name="TextBox 31"/>
            <p:cNvSpPr txBox="1"/>
            <p:nvPr/>
          </p:nvSpPr>
          <p:spPr>
            <a:xfrm>
              <a:off x="3822302" y="3894762"/>
              <a:ext cx="1650688" cy="307777"/>
            </a:xfrm>
            <a:prstGeom prst="rect">
              <a:avLst/>
            </a:prstGeom>
            <a:noFill/>
          </p:spPr>
          <p:txBody>
            <a:bodyPr wrap="square" lIns="0" tIns="0" rIns="0" bIns="0" rtlCol="0">
              <a:spAutoFit/>
            </a:bodyPr>
            <a:lstStyle>
              <a:defPPr>
                <a:defRPr lang="zh-CN"/>
              </a:defPPr>
              <a:lvl1pPr algn="ctr">
                <a:defRPr sz="2000" b="1">
                  <a:solidFill>
                    <a:schemeClr val="tx2"/>
                  </a:solidFill>
                  <a:latin typeface="微软雅黑" pitchFamily="34" charset="-122"/>
                  <a:ea typeface="微软雅黑" pitchFamily="34" charset="-122"/>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2000" b="0" i="0" u="none" strike="noStrike" kern="1200" cap="none" spc="0" normalizeH="0" baseline="0" noProof="0" dirty="0" smtClean="0">
                  <a:ln>
                    <a:noFill/>
                  </a:ln>
                  <a:solidFill>
                    <a:prstClr val="white"/>
                  </a:solidFill>
                  <a:effectLst/>
                  <a:uLnTx/>
                  <a:uFillTx/>
                  <a:latin typeface="黑体" pitchFamily="49" charset="-122"/>
                  <a:ea typeface="黑体" pitchFamily="49" charset="-122"/>
                </a:rPr>
                <a:t>第十三章</a:t>
              </a:r>
              <a:endParaRPr kumimoji="0" lang="zh-CN" altLang="en-US" sz="2000" b="0" i="0" u="none" strike="noStrike" kern="1200" cap="none" spc="0" normalizeH="0" baseline="0" noProof="0" dirty="0">
                <a:ln>
                  <a:noFill/>
                </a:ln>
                <a:solidFill>
                  <a:prstClr val="white"/>
                </a:solidFill>
                <a:effectLst/>
                <a:uLnTx/>
                <a:uFillTx/>
                <a:latin typeface="黑体" pitchFamily="49" charset="-122"/>
                <a:ea typeface="黑体" pitchFamily="49" charset="-122"/>
              </a:endParaRPr>
            </a:p>
          </p:txBody>
        </p:sp>
      </p:grpSp>
      <p:sp>
        <p:nvSpPr>
          <p:cNvPr id="33" name="TextBox 32"/>
          <p:cNvSpPr txBox="1"/>
          <p:nvPr/>
        </p:nvSpPr>
        <p:spPr>
          <a:xfrm>
            <a:off x="6396435" y="3856020"/>
            <a:ext cx="1994100" cy="369332"/>
          </a:xfrm>
          <a:prstGeom prst="rect">
            <a:avLst/>
          </a:prstGeom>
          <a:noFill/>
        </p:spPr>
        <p:txBody>
          <a:bodyPr wrap="square" lIns="0" tIns="0" rIns="0" bIns="0" rtlCol="0">
            <a:spAutoFit/>
          </a:bodyPr>
          <a:lstStyle>
            <a:defPPr>
              <a:defRPr lang="zh-CN"/>
            </a:defPPr>
            <a:lvl1pPr algn="just">
              <a:defRPr sz="900">
                <a:solidFill>
                  <a:schemeClr val="tx1">
                    <a:lumMod val="65000"/>
                    <a:lumOff val="35000"/>
                  </a:schemeClr>
                </a:solidFill>
                <a:latin typeface="微软雅黑" pitchFamily="34" charset="-122"/>
                <a:ea typeface="微软雅黑" pitchFamily="34" charset="-122"/>
              </a:defRPr>
            </a:lvl1pPr>
          </a:lstStyle>
          <a:p>
            <a:pPr defTabSz="914400" fontAlgn="base">
              <a:lnSpc>
                <a:spcPct val="150000"/>
              </a:lnSpc>
              <a:spcBef>
                <a:spcPct val="0"/>
              </a:spcBef>
              <a:spcAft>
                <a:spcPct val="0"/>
              </a:spcAft>
              <a:defRPr/>
            </a:pPr>
            <a:r>
              <a:rPr lang="zh-CN" altLang="en-US" sz="1600" dirty="0" smtClean="0">
                <a:solidFill>
                  <a:prstClr val="black">
                    <a:lumMod val="75000"/>
                    <a:lumOff val="25000"/>
                  </a:prstClr>
                </a:solidFill>
              </a:rPr>
              <a:t>对共有财产的执行</a:t>
            </a:r>
            <a:endParaRPr lang="en-US" altLang="zh-CN" sz="1600" dirty="0">
              <a:solidFill>
                <a:prstClr val="black">
                  <a:lumMod val="75000"/>
                  <a:lumOff val="25000"/>
                </a:prstClr>
              </a:solidFill>
            </a:endParaRPr>
          </a:p>
        </p:txBody>
      </p:sp>
      <p:grpSp>
        <p:nvGrpSpPr>
          <p:cNvPr id="42" name="组合 41"/>
          <p:cNvGrpSpPr/>
          <p:nvPr/>
        </p:nvGrpSpPr>
        <p:grpSpPr>
          <a:xfrm>
            <a:off x="2869183" y="4340573"/>
            <a:ext cx="2800411" cy="639417"/>
            <a:chOff x="2869183" y="4340573"/>
            <a:chExt cx="2800411" cy="639417"/>
          </a:xfrm>
        </p:grpSpPr>
        <p:sp>
          <p:nvSpPr>
            <p:cNvPr id="23" name="右箭头 22"/>
            <p:cNvSpPr/>
            <p:nvPr/>
          </p:nvSpPr>
          <p:spPr>
            <a:xfrm rot="10800000">
              <a:off x="2869183" y="4340573"/>
              <a:ext cx="2800411" cy="639417"/>
            </a:xfrm>
            <a:prstGeom prst="rightArrow">
              <a:avLst>
                <a:gd name="adj1" fmla="val 66953"/>
                <a:gd name="adj2"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34" name="TextBox 33"/>
            <p:cNvSpPr txBox="1"/>
            <p:nvPr/>
          </p:nvSpPr>
          <p:spPr>
            <a:xfrm>
              <a:off x="3540655" y="4501531"/>
              <a:ext cx="1650688" cy="307777"/>
            </a:xfrm>
            <a:prstGeom prst="rect">
              <a:avLst/>
            </a:prstGeom>
            <a:noFill/>
          </p:spPr>
          <p:txBody>
            <a:bodyPr wrap="square" lIns="0" tIns="0" rIns="0" bIns="0" rtlCol="0">
              <a:spAutoFit/>
            </a:bodyPr>
            <a:lstStyle>
              <a:defPPr>
                <a:defRPr lang="zh-CN"/>
              </a:defPPr>
              <a:lvl1pPr algn="ctr">
                <a:defRPr sz="2000" b="1">
                  <a:solidFill>
                    <a:schemeClr val="tx2"/>
                  </a:solidFill>
                  <a:latin typeface="微软雅黑" pitchFamily="34" charset="-122"/>
                  <a:ea typeface="微软雅黑" pitchFamily="34" charset="-122"/>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2000" b="0" i="0" u="none" strike="noStrike" kern="1200" cap="none" spc="0" normalizeH="0" baseline="0" noProof="0" dirty="0" smtClean="0">
                  <a:ln>
                    <a:noFill/>
                  </a:ln>
                  <a:solidFill>
                    <a:prstClr val="black"/>
                  </a:solidFill>
                  <a:effectLst/>
                  <a:uLnTx/>
                  <a:uFillTx/>
                  <a:latin typeface="黑体" pitchFamily="49" charset="-122"/>
                  <a:ea typeface="黑体" pitchFamily="49" charset="-122"/>
                </a:rPr>
                <a:t>第十四章</a:t>
              </a:r>
              <a:endParaRPr kumimoji="0" lang="zh-CN" altLang="en-US" sz="2000" b="0" i="0" u="none" strike="noStrike" kern="1200" cap="none" spc="0" normalizeH="0" baseline="0" noProof="0" dirty="0">
                <a:ln>
                  <a:noFill/>
                </a:ln>
                <a:solidFill>
                  <a:prstClr val="black"/>
                </a:solidFill>
                <a:effectLst/>
                <a:uLnTx/>
                <a:uFillTx/>
                <a:latin typeface="黑体" pitchFamily="49" charset="-122"/>
                <a:ea typeface="黑体" pitchFamily="49" charset="-122"/>
              </a:endParaRPr>
            </a:p>
          </p:txBody>
        </p:sp>
      </p:grpSp>
      <p:sp>
        <p:nvSpPr>
          <p:cNvPr id="36" name="TextBox 35"/>
          <p:cNvSpPr txBox="1"/>
          <p:nvPr/>
        </p:nvSpPr>
        <p:spPr>
          <a:xfrm>
            <a:off x="1678428" y="4443285"/>
            <a:ext cx="1101349" cy="369332"/>
          </a:xfrm>
          <a:prstGeom prst="rect">
            <a:avLst/>
          </a:prstGeom>
          <a:noFill/>
        </p:spPr>
        <p:txBody>
          <a:bodyPr wrap="square" lIns="0" tIns="0" rIns="0" bIns="0" rtlCol="0">
            <a:spAutoFit/>
          </a:bodyPr>
          <a:lstStyle>
            <a:defPPr>
              <a:defRPr lang="zh-CN"/>
            </a:defPPr>
            <a:lvl1pPr algn="just">
              <a:defRPr sz="900">
                <a:solidFill>
                  <a:schemeClr val="tx1">
                    <a:lumMod val="65000"/>
                    <a:lumOff val="35000"/>
                  </a:schemeClr>
                </a:solidFill>
                <a:latin typeface="微软雅黑" pitchFamily="34" charset="-122"/>
                <a:ea typeface="微软雅黑" pitchFamily="34" charset="-122"/>
              </a:defRPr>
            </a:lvl1pPr>
          </a:lstStyle>
          <a:p>
            <a:pPr marL="0" marR="0" lvl="0" indent="0" algn="just" defTabSz="914400" rtl="0" eaLnBrk="1" fontAlgn="base" latinLnBrk="0" hangingPunct="1">
              <a:lnSpc>
                <a:spcPct val="150000"/>
              </a:lnSpc>
              <a:spcBef>
                <a:spcPct val="0"/>
              </a:spcBef>
              <a:spcAft>
                <a:spcPct val="0"/>
              </a:spcAft>
              <a:buClrTx/>
              <a:buSzTx/>
              <a:buFontTx/>
              <a:buNone/>
              <a:tabLst/>
              <a:defRPr/>
            </a:pPr>
            <a:r>
              <a:rPr kumimoji="0" lang="zh-CN" altLang="en-US" sz="1600" b="0" i="0" u="none" strike="noStrike" kern="1200" cap="none" spc="0" normalizeH="0" baseline="0" noProof="0" dirty="0" smtClean="0">
                <a:ln>
                  <a:noFill/>
                </a:ln>
                <a:solidFill>
                  <a:prstClr val="black">
                    <a:lumMod val="75000"/>
                    <a:lumOff val="25000"/>
                  </a:prstClr>
                </a:solidFill>
                <a:effectLst/>
                <a:uLnTx/>
                <a:uFillTx/>
                <a:latin typeface="微软雅黑" pitchFamily="34" charset="-122"/>
                <a:ea typeface="微软雅黑" pitchFamily="34" charset="-122"/>
                <a:cs typeface="+mn-cs"/>
              </a:rPr>
              <a:t>清偿和分配</a:t>
            </a:r>
            <a:endParaRPr kumimoji="0" lang="en-US" altLang="zh-CN" sz="1600" b="0" i="0" u="none" strike="noStrike" kern="1200" cap="none" spc="0" normalizeH="0" baseline="0" noProof="0" dirty="0">
              <a:ln>
                <a:noFill/>
              </a:ln>
              <a:solidFill>
                <a:prstClr val="black">
                  <a:lumMod val="75000"/>
                  <a:lumOff val="25000"/>
                </a:prstClr>
              </a:solidFill>
              <a:effectLst/>
              <a:uLnTx/>
              <a:uFillTx/>
              <a:latin typeface="微软雅黑" pitchFamily="34" charset="-122"/>
              <a:ea typeface="微软雅黑" pitchFamily="34" charset="-122"/>
              <a:cs typeface="+mn-cs"/>
            </a:endParaRPr>
          </a:p>
        </p:txBody>
      </p:sp>
    </p:spTree>
    <p:extLst>
      <p:ext uri="{BB962C8B-B14F-4D97-AF65-F5344CB8AC3E}">
        <p14:creationId xmlns="" xmlns:p14="http://schemas.microsoft.com/office/powerpoint/2010/main" val="1341148701"/>
      </p:ext>
    </p:extLst>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right)">
                                      <p:cBhvr>
                                        <p:cTn id="7" dur="500"/>
                                        <p:tgtEl>
                                          <p:spTgt spid="25"/>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1+#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2"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ipe(right)">
                                      <p:cBhvr>
                                        <p:cTn id="16" dur="500"/>
                                        <p:tgtEl>
                                          <p:spTgt spid="15"/>
                                        </p:tgtEl>
                                      </p:cBhvr>
                                    </p:animEffect>
                                  </p:childTnLst>
                                </p:cTn>
                              </p:par>
                            </p:childTnLst>
                          </p:cTn>
                        </p:par>
                        <p:par>
                          <p:cTn id="17" fill="hold">
                            <p:stCondLst>
                              <p:cond delay="1500"/>
                            </p:stCondLst>
                            <p:childTnLst>
                              <p:par>
                                <p:cTn id="18" presetID="2" presetClass="entr" presetSubtype="8" fill="hold" nodeType="afterEffect">
                                  <p:stCondLst>
                                    <p:cond delay="0"/>
                                  </p:stCondLst>
                                  <p:childTnLst>
                                    <p:set>
                                      <p:cBhvr>
                                        <p:cTn id="19" dur="1" fill="hold">
                                          <p:stCondLst>
                                            <p:cond delay="0"/>
                                          </p:stCondLst>
                                        </p:cTn>
                                        <p:tgtEl>
                                          <p:spTgt spid="38"/>
                                        </p:tgtEl>
                                        <p:attrNameLst>
                                          <p:attrName>style.visibility</p:attrName>
                                        </p:attrNameLst>
                                      </p:cBhvr>
                                      <p:to>
                                        <p:strVal val="visible"/>
                                      </p:to>
                                    </p:set>
                                    <p:anim calcmode="lin" valueType="num">
                                      <p:cBhvr additive="base">
                                        <p:cTn id="20" dur="500" fill="hold"/>
                                        <p:tgtEl>
                                          <p:spTgt spid="38"/>
                                        </p:tgtEl>
                                        <p:attrNameLst>
                                          <p:attrName>ppt_x</p:attrName>
                                        </p:attrNameLst>
                                      </p:cBhvr>
                                      <p:tavLst>
                                        <p:tav tm="0">
                                          <p:val>
                                            <p:strVal val="0-#ppt_w/2"/>
                                          </p:val>
                                        </p:tav>
                                        <p:tav tm="100000">
                                          <p:val>
                                            <p:strVal val="#ppt_x"/>
                                          </p:val>
                                        </p:tav>
                                      </p:tavLst>
                                    </p:anim>
                                    <p:anim calcmode="lin" valueType="num">
                                      <p:cBhvr additive="base">
                                        <p:cTn id="21" dur="500" fill="hold"/>
                                        <p:tgtEl>
                                          <p:spTgt spid="3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 presetClass="entr" presetSubtype="8"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 presetClass="entr" presetSubtype="2"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additive="base">
                                        <p:cTn id="30" dur="500" fill="hold"/>
                                        <p:tgtEl>
                                          <p:spTgt spid="39"/>
                                        </p:tgtEl>
                                        <p:attrNameLst>
                                          <p:attrName>ppt_x</p:attrName>
                                        </p:attrNameLst>
                                      </p:cBhvr>
                                      <p:tavLst>
                                        <p:tav tm="0">
                                          <p:val>
                                            <p:strVal val="1+#ppt_w/2"/>
                                          </p:val>
                                        </p:tav>
                                        <p:tav tm="100000">
                                          <p:val>
                                            <p:strVal val="#ppt_x"/>
                                          </p:val>
                                        </p:tav>
                                      </p:tavLst>
                                    </p:anim>
                                    <p:anim calcmode="lin" valueType="num">
                                      <p:cBhvr additive="base">
                                        <p:cTn id="31" dur="500" fill="hold"/>
                                        <p:tgtEl>
                                          <p:spTgt spid="39"/>
                                        </p:tgtEl>
                                        <p:attrNameLst>
                                          <p:attrName>ppt_y</p:attrName>
                                        </p:attrNameLst>
                                      </p:cBhvr>
                                      <p:tavLst>
                                        <p:tav tm="0">
                                          <p:val>
                                            <p:strVal val="#ppt_y"/>
                                          </p:val>
                                        </p:tav>
                                        <p:tav tm="100000">
                                          <p:val>
                                            <p:strVal val="#ppt_y"/>
                                          </p:val>
                                        </p:tav>
                                      </p:tavLst>
                                    </p:anim>
                                  </p:childTnLst>
                                </p:cTn>
                              </p:par>
                            </p:childTnLst>
                          </p:cTn>
                        </p:par>
                        <p:par>
                          <p:cTn id="32" fill="hold">
                            <p:stCondLst>
                              <p:cond delay="3000"/>
                            </p:stCondLst>
                            <p:childTnLst>
                              <p:par>
                                <p:cTn id="33" presetID="2" presetClass="entr" presetSubtype="2"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additive="base">
                                        <p:cTn id="35" dur="500" fill="hold"/>
                                        <p:tgtEl>
                                          <p:spTgt spid="27"/>
                                        </p:tgtEl>
                                        <p:attrNameLst>
                                          <p:attrName>ppt_x</p:attrName>
                                        </p:attrNameLst>
                                      </p:cBhvr>
                                      <p:tavLst>
                                        <p:tav tm="0">
                                          <p:val>
                                            <p:strVal val="1+#ppt_w/2"/>
                                          </p:val>
                                        </p:tav>
                                        <p:tav tm="100000">
                                          <p:val>
                                            <p:strVal val="#ppt_x"/>
                                          </p:val>
                                        </p:tav>
                                      </p:tavLst>
                                    </p:anim>
                                    <p:anim calcmode="lin" valueType="num">
                                      <p:cBhvr additive="base">
                                        <p:cTn id="36" dur="500" fill="hold"/>
                                        <p:tgtEl>
                                          <p:spTgt spid="27"/>
                                        </p:tgtEl>
                                        <p:attrNameLst>
                                          <p:attrName>ppt_y</p:attrName>
                                        </p:attrNameLst>
                                      </p:cBhvr>
                                      <p:tavLst>
                                        <p:tav tm="0">
                                          <p:val>
                                            <p:strVal val="#ppt_y"/>
                                          </p:val>
                                        </p:tav>
                                        <p:tav tm="100000">
                                          <p:val>
                                            <p:strVal val="#ppt_y"/>
                                          </p:val>
                                        </p:tav>
                                      </p:tavLst>
                                    </p:anim>
                                  </p:childTnLst>
                                </p:cTn>
                              </p:par>
                            </p:childTnLst>
                          </p:cTn>
                        </p:par>
                        <p:par>
                          <p:cTn id="37" fill="hold">
                            <p:stCondLst>
                              <p:cond delay="3500"/>
                            </p:stCondLst>
                            <p:childTnLst>
                              <p:par>
                                <p:cTn id="38" presetID="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 calcmode="lin" valueType="num">
                                      <p:cBhvr additive="base">
                                        <p:cTn id="40" dur="500" fill="hold"/>
                                        <p:tgtEl>
                                          <p:spTgt spid="28"/>
                                        </p:tgtEl>
                                        <p:attrNameLst>
                                          <p:attrName>ppt_x</p:attrName>
                                        </p:attrNameLst>
                                      </p:cBhvr>
                                      <p:tavLst>
                                        <p:tav tm="0">
                                          <p:val>
                                            <p:strVal val="0-#ppt_w/2"/>
                                          </p:val>
                                        </p:tav>
                                        <p:tav tm="100000">
                                          <p:val>
                                            <p:strVal val="#ppt_x"/>
                                          </p:val>
                                        </p:tav>
                                      </p:tavLst>
                                    </p:anim>
                                    <p:anim calcmode="lin" valueType="num">
                                      <p:cBhvr additive="base">
                                        <p:cTn id="41" dur="500" fill="hold"/>
                                        <p:tgtEl>
                                          <p:spTgt spid="28"/>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 presetClass="entr" presetSubtype="8" fill="hold" grpId="0" nodeType="afterEffect">
                                  <p:stCondLst>
                                    <p:cond delay="0"/>
                                  </p:stCondLst>
                                  <p:childTnLst>
                                    <p:set>
                                      <p:cBhvr>
                                        <p:cTn id="44" dur="1" fill="hold">
                                          <p:stCondLst>
                                            <p:cond delay="0"/>
                                          </p:stCondLst>
                                        </p:cTn>
                                        <p:tgtEl>
                                          <p:spTgt spid="8"/>
                                        </p:tgtEl>
                                        <p:attrNameLst>
                                          <p:attrName>style.visibility</p:attrName>
                                        </p:attrNameLst>
                                      </p:cBhvr>
                                      <p:to>
                                        <p:strVal val="visible"/>
                                      </p:to>
                                    </p:set>
                                    <p:anim calcmode="lin" valueType="num">
                                      <p:cBhvr additive="base">
                                        <p:cTn id="45" dur="500" fill="hold"/>
                                        <p:tgtEl>
                                          <p:spTgt spid="8"/>
                                        </p:tgtEl>
                                        <p:attrNameLst>
                                          <p:attrName>ppt_x</p:attrName>
                                        </p:attrNameLst>
                                      </p:cBhvr>
                                      <p:tavLst>
                                        <p:tav tm="0">
                                          <p:val>
                                            <p:strVal val="0-#ppt_w/2"/>
                                          </p:val>
                                        </p:tav>
                                        <p:tav tm="100000">
                                          <p:val>
                                            <p:strVal val="#ppt_x"/>
                                          </p:val>
                                        </p:tav>
                                      </p:tavLst>
                                    </p:anim>
                                    <p:anim calcmode="lin" valueType="num">
                                      <p:cBhvr additive="base">
                                        <p:cTn id="46" dur="500" fill="hold"/>
                                        <p:tgtEl>
                                          <p:spTgt spid="8"/>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2" presetClass="entr" presetSubtype="8" fill="hold" grpId="0"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additive="base">
                                        <p:cTn id="50" dur="500" fill="hold"/>
                                        <p:tgtEl>
                                          <p:spTgt spid="29"/>
                                        </p:tgtEl>
                                        <p:attrNameLst>
                                          <p:attrName>ppt_x</p:attrName>
                                        </p:attrNameLst>
                                      </p:cBhvr>
                                      <p:tavLst>
                                        <p:tav tm="0">
                                          <p:val>
                                            <p:strVal val="0-#ppt_w/2"/>
                                          </p:val>
                                        </p:tav>
                                        <p:tav tm="100000">
                                          <p:val>
                                            <p:strVal val="#ppt_x"/>
                                          </p:val>
                                        </p:tav>
                                      </p:tavLst>
                                    </p:anim>
                                    <p:anim calcmode="lin" valueType="num">
                                      <p:cBhvr additive="base">
                                        <p:cTn id="51" dur="500" fill="hold"/>
                                        <p:tgtEl>
                                          <p:spTgt spid="29"/>
                                        </p:tgtEl>
                                        <p:attrNameLst>
                                          <p:attrName>ppt_y</p:attrName>
                                        </p:attrNameLst>
                                      </p:cBhvr>
                                      <p:tavLst>
                                        <p:tav tm="0">
                                          <p:val>
                                            <p:strVal val="#ppt_y"/>
                                          </p:val>
                                        </p:tav>
                                        <p:tav tm="100000">
                                          <p:val>
                                            <p:strVal val="#ppt_y"/>
                                          </p:val>
                                        </p:tav>
                                      </p:tavLst>
                                    </p:anim>
                                  </p:childTnLst>
                                </p:cTn>
                              </p:par>
                            </p:childTnLst>
                          </p:cTn>
                        </p:par>
                        <p:par>
                          <p:cTn id="52" fill="hold">
                            <p:stCondLst>
                              <p:cond delay="5000"/>
                            </p:stCondLst>
                            <p:childTnLst>
                              <p:par>
                                <p:cTn id="53" presetID="2" presetClass="entr" presetSubtype="2"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additive="base">
                                        <p:cTn id="55" dur="500" fill="hold"/>
                                        <p:tgtEl>
                                          <p:spTgt spid="40"/>
                                        </p:tgtEl>
                                        <p:attrNameLst>
                                          <p:attrName>ppt_x</p:attrName>
                                        </p:attrNameLst>
                                      </p:cBhvr>
                                      <p:tavLst>
                                        <p:tav tm="0">
                                          <p:val>
                                            <p:strVal val="1+#ppt_w/2"/>
                                          </p:val>
                                        </p:tav>
                                        <p:tav tm="100000">
                                          <p:val>
                                            <p:strVal val="#ppt_x"/>
                                          </p:val>
                                        </p:tav>
                                      </p:tavLst>
                                    </p:anim>
                                    <p:anim calcmode="lin" valueType="num">
                                      <p:cBhvr additive="base">
                                        <p:cTn id="56" dur="500" fill="hold"/>
                                        <p:tgtEl>
                                          <p:spTgt spid="40"/>
                                        </p:tgtEl>
                                        <p:attrNameLst>
                                          <p:attrName>ppt_y</p:attrName>
                                        </p:attrNameLst>
                                      </p:cBhvr>
                                      <p:tavLst>
                                        <p:tav tm="0">
                                          <p:val>
                                            <p:strVal val="#ppt_y"/>
                                          </p:val>
                                        </p:tav>
                                        <p:tav tm="100000">
                                          <p:val>
                                            <p:strVal val="#ppt_y"/>
                                          </p:val>
                                        </p:tav>
                                      </p:tavLst>
                                    </p:anim>
                                  </p:childTnLst>
                                </p:cTn>
                              </p:par>
                            </p:childTnLst>
                          </p:cTn>
                        </p:par>
                        <p:par>
                          <p:cTn id="57" fill="hold">
                            <p:stCondLst>
                              <p:cond delay="5500"/>
                            </p:stCondLst>
                            <p:childTnLst>
                              <p:par>
                                <p:cTn id="58" presetID="2" presetClass="entr" presetSubtype="2" fill="hold" grpId="0"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additive="base">
                                        <p:cTn id="60" dur="500" fill="hold"/>
                                        <p:tgtEl>
                                          <p:spTgt spid="31"/>
                                        </p:tgtEl>
                                        <p:attrNameLst>
                                          <p:attrName>ppt_x</p:attrName>
                                        </p:attrNameLst>
                                      </p:cBhvr>
                                      <p:tavLst>
                                        <p:tav tm="0">
                                          <p:val>
                                            <p:strVal val="1+#ppt_w/2"/>
                                          </p:val>
                                        </p:tav>
                                        <p:tav tm="100000">
                                          <p:val>
                                            <p:strVal val="#ppt_x"/>
                                          </p:val>
                                        </p:tav>
                                      </p:tavLst>
                                    </p:anim>
                                    <p:anim calcmode="lin" valueType="num">
                                      <p:cBhvr additive="base">
                                        <p:cTn id="61" dur="500" fill="hold"/>
                                        <p:tgtEl>
                                          <p:spTgt spid="31"/>
                                        </p:tgtEl>
                                        <p:attrNameLst>
                                          <p:attrName>ppt_y</p:attrName>
                                        </p:attrNameLst>
                                      </p:cBhvr>
                                      <p:tavLst>
                                        <p:tav tm="0">
                                          <p:val>
                                            <p:strVal val="#ppt_y"/>
                                          </p:val>
                                        </p:tav>
                                        <p:tav tm="100000">
                                          <p:val>
                                            <p:strVal val="#ppt_y"/>
                                          </p:val>
                                        </p:tav>
                                      </p:tavLst>
                                    </p:anim>
                                  </p:childTnLst>
                                </p:cTn>
                              </p:par>
                            </p:childTnLst>
                          </p:cTn>
                        </p:par>
                        <p:par>
                          <p:cTn id="62" fill="hold">
                            <p:stCondLst>
                              <p:cond delay="6000"/>
                            </p:stCondLst>
                            <p:childTnLst>
                              <p:par>
                                <p:cTn id="63" presetID="2" presetClass="entr" presetSubtype="8" fill="hold" nodeType="afterEffect">
                                  <p:stCondLst>
                                    <p:cond delay="0"/>
                                  </p:stCondLst>
                                  <p:childTnLst>
                                    <p:set>
                                      <p:cBhvr>
                                        <p:cTn id="64" dur="1" fill="hold">
                                          <p:stCondLst>
                                            <p:cond delay="0"/>
                                          </p:stCondLst>
                                        </p:cTn>
                                        <p:tgtEl>
                                          <p:spTgt spid="41"/>
                                        </p:tgtEl>
                                        <p:attrNameLst>
                                          <p:attrName>style.visibility</p:attrName>
                                        </p:attrNameLst>
                                      </p:cBhvr>
                                      <p:to>
                                        <p:strVal val="visible"/>
                                      </p:to>
                                    </p:set>
                                    <p:anim calcmode="lin" valueType="num">
                                      <p:cBhvr additive="base">
                                        <p:cTn id="65" dur="500" fill="hold"/>
                                        <p:tgtEl>
                                          <p:spTgt spid="41"/>
                                        </p:tgtEl>
                                        <p:attrNameLst>
                                          <p:attrName>ppt_x</p:attrName>
                                        </p:attrNameLst>
                                      </p:cBhvr>
                                      <p:tavLst>
                                        <p:tav tm="0">
                                          <p:val>
                                            <p:strVal val="0-#ppt_w/2"/>
                                          </p:val>
                                        </p:tav>
                                        <p:tav tm="100000">
                                          <p:val>
                                            <p:strVal val="#ppt_x"/>
                                          </p:val>
                                        </p:tav>
                                      </p:tavLst>
                                    </p:anim>
                                    <p:anim calcmode="lin" valueType="num">
                                      <p:cBhvr additive="base">
                                        <p:cTn id="66" dur="500" fill="hold"/>
                                        <p:tgtEl>
                                          <p:spTgt spid="41"/>
                                        </p:tgtEl>
                                        <p:attrNameLst>
                                          <p:attrName>ppt_y</p:attrName>
                                        </p:attrNameLst>
                                      </p:cBhvr>
                                      <p:tavLst>
                                        <p:tav tm="0">
                                          <p:val>
                                            <p:strVal val="#ppt_y"/>
                                          </p:val>
                                        </p:tav>
                                        <p:tav tm="100000">
                                          <p:val>
                                            <p:strVal val="#ppt_y"/>
                                          </p:val>
                                        </p:tav>
                                      </p:tavLst>
                                    </p:anim>
                                  </p:childTnLst>
                                </p:cTn>
                              </p:par>
                            </p:childTnLst>
                          </p:cTn>
                        </p:par>
                        <p:par>
                          <p:cTn id="67" fill="hold">
                            <p:stCondLst>
                              <p:cond delay="6500"/>
                            </p:stCondLst>
                            <p:childTnLst>
                              <p:par>
                                <p:cTn id="68" presetID="2" presetClass="entr" presetSubtype="8" fill="hold" grpId="0" nodeType="afterEffect">
                                  <p:stCondLst>
                                    <p:cond delay="0"/>
                                  </p:stCondLst>
                                  <p:childTnLst>
                                    <p:set>
                                      <p:cBhvr>
                                        <p:cTn id="69" dur="1" fill="hold">
                                          <p:stCondLst>
                                            <p:cond delay="0"/>
                                          </p:stCondLst>
                                        </p:cTn>
                                        <p:tgtEl>
                                          <p:spTgt spid="33"/>
                                        </p:tgtEl>
                                        <p:attrNameLst>
                                          <p:attrName>style.visibility</p:attrName>
                                        </p:attrNameLst>
                                      </p:cBhvr>
                                      <p:to>
                                        <p:strVal val="visible"/>
                                      </p:to>
                                    </p:set>
                                    <p:anim calcmode="lin" valueType="num">
                                      <p:cBhvr additive="base">
                                        <p:cTn id="70" dur="500" fill="hold"/>
                                        <p:tgtEl>
                                          <p:spTgt spid="33"/>
                                        </p:tgtEl>
                                        <p:attrNameLst>
                                          <p:attrName>ppt_x</p:attrName>
                                        </p:attrNameLst>
                                      </p:cBhvr>
                                      <p:tavLst>
                                        <p:tav tm="0">
                                          <p:val>
                                            <p:strVal val="0-#ppt_w/2"/>
                                          </p:val>
                                        </p:tav>
                                        <p:tav tm="100000">
                                          <p:val>
                                            <p:strVal val="#ppt_x"/>
                                          </p:val>
                                        </p:tav>
                                      </p:tavLst>
                                    </p:anim>
                                    <p:anim calcmode="lin" valueType="num">
                                      <p:cBhvr additive="base">
                                        <p:cTn id="71" dur="500" fill="hold"/>
                                        <p:tgtEl>
                                          <p:spTgt spid="33"/>
                                        </p:tgtEl>
                                        <p:attrNameLst>
                                          <p:attrName>ppt_y</p:attrName>
                                        </p:attrNameLst>
                                      </p:cBhvr>
                                      <p:tavLst>
                                        <p:tav tm="0">
                                          <p:val>
                                            <p:strVal val="#ppt_y"/>
                                          </p:val>
                                        </p:tav>
                                        <p:tav tm="100000">
                                          <p:val>
                                            <p:strVal val="#ppt_y"/>
                                          </p:val>
                                        </p:tav>
                                      </p:tavLst>
                                    </p:anim>
                                  </p:childTnLst>
                                </p:cTn>
                              </p:par>
                            </p:childTnLst>
                          </p:cTn>
                        </p:par>
                        <p:par>
                          <p:cTn id="72" fill="hold">
                            <p:stCondLst>
                              <p:cond delay="7000"/>
                            </p:stCondLst>
                            <p:childTnLst>
                              <p:par>
                                <p:cTn id="73" presetID="2" presetClass="entr" presetSubtype="2" fill="hold" nodeType="afterEffect">
                                  <p:stCondLst>
                                    <p:cond delay="0"/>
                                  </p:stCondLst>
                                  <p:childTnLst>
                                    <p:set>
                                      <p:cBhvr>
                                        <p:cTn id="74" dur="1" fill="hold">
                                          <p:stCondLst>
                                            <p:cond delay="0"/>
                                          </p:stCondLst>
                                        </p:cTn>
                                        <p:tgtEl>
                                          <p:spTgt spid="42"/>
                                        </p:tgtEl>
                                        <p:attrNameLst>
                                          <p:attrName>style.visibility</p:attrName>
                                        </p:attrNameLst>
                                      </p:cBhvr>
                                      <p:to>
                                        <p:strVal val="visible"/>
                                      </p:to>
                                    </p:set>
                                    <p:anim calcmode="lin" valueType="num">
                                      <p:cBhvr additive="base">
                                        <p:cTn id="75" dur="500" fill="hold"/>
                                        <p:tgtEl>
                                          <p:spTgt spid="42"/>
                                        </p:tgtEl>
                                        <p:attrNameLst>
                                          <p:attrName>ppt_x</p:attrName>
                                        </p:attrNameLst>
                                      </p:cBhvr>
                                      <p:tavLst>
                                        <p:tav tm="0">
                                          <p:val>
                                            <p:strVal val="1+#ppt_w/2"/>
                                          </p:val>
                                        </p:tav>
                                        <p:tav tm="100000">
                                          <p:val>
                                            <p:strVal val="#ppt_x"/>
                                          </p:val>
                                        </p:tav>
                                      </p:tavLst>
                                    </p:anim>
                                    <p:anim calcmode="lin" valueType="num">
                                      <p:cBhvr additive="base">
                                        <p:cTn id="76" dur="500" fill="hold"/>
                                        <p:tgtEl>
                                          <p:spTgt spid="42"/>
                                        </p:tgtEl>
                                        <p:attrNameLst>
                                          <p:attrName>ppt_y</p:attrName>
                                        </p:attrNameLst>
                                      </p:cBhvr>
                                      <p:tavLst>
                                        <p:tav tm="0">
                                          <p:val>
                                            <p:strVal val="#ppt_y"/>
                                          </p:val>
                                        </p:tav>
                                        <p:tav tm="100000">
                                          <p:val>
                                            <p:strVal val="#ppt_y"/>
                                          </p:val>
                                        </p:tav>
                                      </p:tavLst>
                                    </p:anim>
                                  </p:childTnLst>
                                </p:cTn>
                              </p:par>
                            </p:childTnLst>
                          </p:cTn>
                        </p:par>
                        <p:par>
                          <p:cTn id="77" fill="hold">
                            <p:stCondLst>
                              <p:cond delay="7500"/>
                            </p:stCondLst>
                            <p:childTnLst>
                              <p:par>
                                <p:cTn id="78" presetID="2" presetClass="entr" presetSubtype="2"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additive="base">
                                        <p:cTn id="80" dur="500" fill="hold"/>
                                        <p:tgtEl>
                                          <p:spTgt spid="36"/>
                                        </p:tgtEl>
                                        <p:attrNameLst>
                                          <p:attrName>ppt_x</p:attrName>
                                        </p:attrNameLst>
                                      </p:cBhvr>
                                      <p:tavLst>
                                        <p:tav tm="0">
                                          <p:val>
                                            <p:strVal val="1+#ppt_w/2"/>
                                          </p:val>
                                        </p:tav>
                                        <p:tav tm="100000">
                                          <p:val>
                                            <p:strVal val="#ppt_x"/>
                                          </p:val>
                                        </p:tav>
                                      </p:tavLst>
                                    </p:anim>
                                    <p:anim calcmode="lin" valueType="num">
                                      <p:cBhvr additive="base">
                                        <p:cTn id="81" dur="500" fill="hold"/>
                                        <p:tgtEl>
                                          <p:spTgt spid="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p:bldP spid="15" grpId="0"/>
      <p:bldP spid="25" grpId="0"/>
      <p:bldP spid="27" grpId="0"/>
      <p:bldP spid="28" grpId="0"/>
      <p:bldP spid="29" grpId="0"/>
      <p:bldP spid="31" grpId="0"/>
      <p:bldP spid="33" grpId="0"/>
      <p:bldP spid="3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5398440" y="1982444"/>
            <a:ext cx="2016224" cy="201622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7" name="TextBox 6"/>
          <p:cNvSpPr txBox="1"/>
          <p:nvPr/>
        </p:nvSpPr>
        <p:spPr>
          <a:xfrm>
            <a:off x="5748206" y="2950641"/>
            <a:ext cx="1384113" cy="615553"/>
          </a:xfrm>
          <a:prstGeom prst="rect">
            <a:avLst/>
          </a:prstGeom>
          <a:noFill/>
        </p:spPr>
        <p:txBody>
          <a:bodyPr wrap="square" lIns="0" tIns="0" rIns="0" bIns="0"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2000" b="1" i="0" u="none" strike="noStrike" kern="1200" cap="none" spc="0" normalizeH="0" baseline="0" noProof="0" dirty="0" smtClean="0">
                <a:ln>
                  <a:noFill/>
                </a:ln>
                <a:solidFill>
                  <a:prstClr val="white"/>
                </a:solidFill>
                <a:effectLst/>
                <a:uLnTx/>
                <a:uFillTx/>
                <a:latin typeface="微软雅黑" pitchFamily="34" charset="-122"/>
                <a:ea typeface="微软雅黑" pitchFamily="34" charset="-122"/>
                <a:cs typeface="+mn-cs"/>
              </a:rPr>
              <a:t>行为请求权的执行</a:t>
            </a:r>
            <a:endParaRPr kumimoji="0" lang="zh-CN" altLang="en-US" sz="2000" b="1" i="0" u="none" strike="noStrike" kern="1200" cap="none" spc="0" normalizeH="0" baseline="0" noProof="0" dirty="0">
              <a:ln>
                <a:noFill/>
              </a:ln>
              <a:solidFill>
                <a:prstClr val="white"/>
              </a:solidFill>
              <a:effectLst/>
              <a:uLnTx/>
              <a:uFillTx/>
              <a:latin typeface="微软雅黑" pitchFamily="34" charset="-122"/>
              <a:ea typeface="微软雅黑" pitchFamily="34" charset="-122"/>
              <a:cs typeface="+mn-cs"/>
            </a:endParaRPr>
          </a:p>
        </p:txBody>
      </p:sp>
      <p:sp>
        <p:nvSpPr>
          <p:cNvPr id="29" name="加号 28"/>
          <p:cNvSpPr/>
          <p:nvPr/>
        </p:nvSpPr>
        <p:spPr>
          <a:xfrm>
            <a:off x="4037991" y="2479854"/>
            <a:ext cx="914400" cy="914400"/>
          </a:xfrm>
          <a:prstGeom prst="mathPlus">
            <a:avLst/>
          </a:prstGeom>
          <a:solidFill>
            <a:srgbClr val="4601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0" name="图片 29" descr="1.jpg"/>
          <p:cNvPicPr>
            <a:picLocks noChangeAspect="1"/>
          </p:cNvPicPr>
          <p:nvPr/>
        </p:nvPicPr>
        <p:blipFill>
          <a:blip r:embed="rId3"/>
          <a:stretch>
            <a:fillRect/>
          </a:stretch>
        </p:blipFill>
        <p:spPr>
          <a:xfrm>
            <a:off x="-1" y="0"/>
            <a:ext cx="2344189" cy="548640"/>
          </a:xfrm>
          <a:prstGeom prst="rect">
            <a:avLst/>
          </a:prstGeom>
        </p:spPr>
      </p:pic>
      <p:sp>
        <p:nvSpPr>
          <p:cNvPr id="31" name="TextBox 30"/>
          <p:cNvSpPr txBox="1"/>
          <p:nvPr/>
        </p:nvSpPr>
        <p:spPr>
          <a:xfrm>
            <a:off x="2391785" y="1087014"/>
            <a:ext cx="4162634" cy="307777"/>
          </a:xfrm>
          <a:prstGeom prst="rect">
            <a:avLst/>
          </a:prstGeom>
          <a:noFill/>
        </p:spPr>
        <p:txBody>
          <a:bodyPr wrap="square" lIns="0" tIns="0" rIns="0" bIns="0" rtlCol="0">
            <a:spAutoFit/>
          </a:bodyPr>
          <a:lstStyle>
            <a:defPPr>
              <a:defRPr lang="zh-CN"/>
            </a:defPPr>
            <a:lvl1pPr algn="ctr">
              <a:defRPr sz="2000" b="1">
                <a:solidFill>
                  <a:schemeClr val="tx2"/>
                </a:solidFill>
                <a:latin typeface="微软雅黑" pitchFamily="34" charset="-122"/>
                <a:ea typeface="微软雅黑" pitchFamily="34" charset="-122"/>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2000" b="1" i="0" u="none" strike="noStrike" kern="1200" cap="none" spc="0" normalizeH="0" baseline="0" noProof="0" dirty="0" smtClean="0">
                <a:ln>
                  <a:noFill/>
                </a:ln>
                <a:solidFill>
                  <a:prstClr val="black"/>
                </a:solidFill>
                <a:effectLst/>
                <a:uLnTx/>
                <a:uFillTx/>
                <a:latin typeface="微软雅黑" pitchFamily="34" charset="-122"/>
                <a:ea typeface="微软雅黑" pitchFamily="34" charset="-122"/>
                <a:cs typeface="+mn-cs"/>
              </a:rPr>
              <a:t>第三编   实现非金钱债权的终局执行</a:t>
            </a:r>
            <a:endParaRPr kumimoji="0" lang="zh-CN" altLang="en-US" sz="2000" b="1" i="0" u="none" strike="noStrike" kern="1200" cap="none" spc="0" normalizeH="0" baseline="0" noProof="0" dirty="0">
              <a:ln>
                <a:noFill/>
              </a:ln>
              <a:solidFill>
                <a:prstClr val="black"/>
              </a:solidFill>
              <a:effectLst/>
              <a:uLnTx/>
              <a:uFillTx/>
              <a:latin typeface="微软雅黑" pitchFamily="34" charset="-122"/>
              <a:ea typeface="微软雅黑" pitchFamily="34" charset="-122"/>
              <a:cs typeface="+mn-cs"/>
            </a:endParaRPr>
          </a:p>
        </p:txBody>
      </p:sp>
      <p:grpSp>
        <p:nvGrpSpPr>
          <p:cNvPr id="13" name="组合 12"/>
          <p:cNvGrpSpPr/>
          <p:nvPr/>
        </p:nvGrpSpPr>
        <p:grpSpPr>
          <a:xfrm>
            <a:off x="1569159" y="1953180"/>
            <a:ext cx="2016224" cy="2016224"/>
            <a:chOff x="1569159" y="1953180"/>
            <a:chExt cx="2016224" cy="2016224"/>
          </a:xfrm>
        </p:grpSpPr>
        <p:sp>
          <p:nvSpPr>
            <p:cNvPr id="3" name="椭圆 2"/>
            <p:cNvSpPr/>
            <p:nvPr/>
          </p:nvSpPr>
          <p:spPr>
            <a:xfrm>
              <a:off x="1569159" y="1953180"/>
              <a:ext cx="2016224" cy="201622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6" name="TextBox 5"/>
            <p:cNvSpPr txBox="1"/>
            <p:nvPr/>
          </p:nvSpPr>
          <p:spPr>
            <a:xfrm>
              <a:off x="1887321" y="2928694"/>
              <a:ext cx="1389888" cy="615553"/>
            </a:xfrm>
            <a:prstGeom prst="rect">
              <a:avLst/>
            </a:prstGeom>
            <a:noFill/>
          </p:spPr>
          <p:txBody>
            <a:bodyPr wrap="square" lIns="0" tIns="0" rIns="0" bIns="0"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2000" b="1" i="0" u="none" strike="noStrike" kern="1200" cap="none" spc="0" normalizeH="0" baseline="0" noProof="0" dirty="0" smtClean="0">
                  <a:ln>
                    <a:noFill/>
                  </a:ln>
                  <a:solidFill>
                    <a:prstClr val="white"/>
                  </a:solidFill>
                  <a:effectLst/>
                  <a:uLnTx/>
                  <a:uFillTx/>
                  <a:latin typeface="微软雅黑" pitchFamily="34" charset="-122"/>
                  <a:ea typeface="微软雅黑" pitchFamily="34" charset="-122"/>
                  <a:cs typeface="+mn-cs"/>
                </a:rPr>
                <a:t>物之交付请求权的执行</a:t>
              </a:r>
              <a:endParaRPr kumimoji="0" lang="zh-CN" altLang="en-US" sz="2000" b="1" i="0" u="none" strike="noStrike" kern="1200" cap="none" spc="0" normalizeH="0" baseline="0" noProof="0" dirty="0">
                <a:ln>
                  <a:noFill/>
                </a:ln>
                <a:solidFill>
                  <a:prstClr val="white"/>
                </a:solidFill>
                <a:effectLst/>
                <a:uLnTx/>
                <a:uFillTx/>
                <a:latin typeface="微软雅黑" pitchFamily="34" charset="-122"/>
                <a:ea typeface="微软雅黑" pitchFamily="34" charset="-122"/>
                <a:cs typeface="+mn-cs"/>
              </a:endParaRPr>
            </a:p>
          </p:txBody>
        </p:sp>
        <p:sp>
          <p:nvSpPr>
            <p:cNvPr id="35" name="TextBox 34"/>
            <p:cNvSpPr txBox="1"/>
            <p:nvPr/>
          </p:nvSpPr>
          <p:spPr>
            <a:xfrm>
              <a:off x="1871472" y="2495878"/>
              <a:ext cx="1389888" cy="307777"/>
            </a:xfrm>
            <a:prstGeom prst="rect">
              <a:avLst/>
            </a:prstGeom>
            <a:noFill/>
          </p:spPr>
          <p:txBody>
            <a:bodyPr wrap="square" lIns="0" tIns="0" rIns="0" bIns="0"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2000" b="1" i="0" u="none" strike="noStrike" kern="1200" cap="none" spc="0" normalizeH="0" baseline="0" noProof="0" dirty="0" smtClean="0">
                  <a:ln>
                    <a:noFill/>
                  </a:ln>
                  <a:solidFill>
                    <a:prstClr val="white"/>
                  </a:solidFill>
                  <a:effectLst/>
                  <a:uLnTx/>
                  <a:uFillTx/>
                  <a:latin typeface="微软雅黑" pitchFamily="34" charset="-122"/>
                  <a:ea typeface="微软雅黑" pitchFamily="34" charset="-122"/>
                  <a:cs typeface="+mn-cs"/>
                </a:rPr>
                <a:t>第十五章</a:t>
              </a:r>
              <a:endParaRPr kumimoji="0" lang="zh-CN" altLang="en-US" sz="2000" b="1" i="0" u="none" strike="noStrike" kern="1200" cap="none" spc="0" normalizeH="0" baseline="0" noProof="0" dirty="0">
                <a:ln>
                  <a:noFill/>
                </a:ln>
                <a:solidFill>
                  <a:prstClr val="white"/>
                </a:solidFill>
                <a:effectLst/>
                <a:uLnTx/>
                <a:uFillTx/>
                <a:latin typeface="微软雅黑" pitchFamily="34" charset="-122"/>
                <a:ea typeface="微软雅黑" pitchFamily="34" charset="-122"/>
                <a:cs typeface="+mn-cs"/>
              </a:endParaRPr>
            </a:p>
          </p:txBody>
        </p:sp>
      </p:grpSp>
      <p:sp>
        <p:nvSpPr>
          <p:cNvPr id="36" name="TextBox 35"/>
          <p:cNvSpPr txBox="1"/>
          <p:nvPr/>
        </p:nvSpPr>
        <p:spPr>
          <a:xfrm>
            <a:off x="5717725" y="2517820"/>
            <a:ext cx="1384113" cy="307777"/>
          </a:xfrm>
          <a:prstGeom prst="rect">
            <a:avLst/>
          </a:prstGeom>
          <a:noFill/>
        </p:spPr>
        <p:txBody>
          <a:bodyPr wrap="square" lIns="0" tIns="0" rIns="0" bIns="0"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2000" b="1" i="0" u="none" strike="noStrike" kern="1200" cap="none" spc="0" normalizeH="0" baseline="0" noProof="0" dirty="0" smtClean="0">
                <a:ln>
                  <a:noFill/>
                </a:ln>
                <a:solidFill>
                  <a:prstClr val="white"/>
                </a:solidFill>
                <a:effectLst/>
                <a:uLnTx/>
                <a:uFillTx/>
                <a:latin typeface="微软雅黑" pitchFamily="34" charset="-122"/>
                <a:ea typeface="微软雅黑" pitchFamily="34" charset="-122"/>
                <a:cs typeface="+mn-cs"/>
              </a:rPr>
              <a:t>第十六章</a:t>
            </a:r>
            <a:endParaRPr kumimoji="0" lang="zh-CN" altLang="en-US" sz="2000" b="1" i="0" u="none" strike="noStrike" kern="1200" cap="none" spc="0" normalizeH="0" baseline="0" noProof="0" dirty="0">
              <a:ln>
                <a:noFill/>
              </a:ln>
              <a:solidFill>
                <a:prstClr val="white"/>
              </a:solidFill>
              <a:effectLst/>
              <a:uLnTx/>
              <a:uFillTx/>
              <a:latin typeface="微软雅黑" pitchFamily="34" charset="-122"/>
              <a:ea typeface="微软雅黑" pitchFamily="34" charset="-122"/>
              <a:cs typeface="+mn-cs"/>
            </a:endParaRPr>
          </a:p>
        </p:txBody>
      </p:sp>
    </p:spTree>
    <p:extLst>
      <p:ext uri="{BB962C8B-B14F-4D97-AF65-F5344CB8AC3E}">
        <p14:creationId xmlns="" xmlns:p14="http://schemas.microsoft.com/office/powerpoint/2010/main" val="1760236538"/>
      </p:ext>
    </p:extLst>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6"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290">
                                          <p:stCondLst>
                                            <p:cond delay="0"/>
                                          </p:stCondLst>
                                        </p:cTn>
                                        <p:tgtEl>
                                          <p:spTgt spid="13"/>
                                        </p:tgtEl>
                                      </p:cBhvr>
                                    </p:animEffect>
                                    <p:anim calcmode="lin" valueType="num">
                                      <p:cBhvr>
                                        <p:cTn id="12" dur="911"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3" dur="332"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4" dur="332" tmFilter="0, 0; 0.125,0.2665; 0.25,0.4; 0.375,0.465; 0.5,0.5;  0.625,0.535; 0.75,0.6; 0.875,0.7335; 1,1">
                                          <p:stCondLst>
                                            <p:cond delay="332"/>
                                          </p:stCondLst>
                                        </p:cTn>
                                        <p:tgtEl>
                                          <p:spTgt spid="13"/>
                                        </p:tgtEl>
                                        <p:attrNameLst>
                                          <p:attrName>ppt_y</p:attrName>
                                        </p:attrNameLst>
                                      </p:cBhvr>
                                      <p:tavLst>
                                        <p:tav tm="0" fmla="#ppt_y-sin(pi*$)/9">
                                          <p:val>
                                            <p:fltVal val="0"/>
                                          </p:val>
                                        </p:tav>
                                        <p:tav tm="100000">
                                          <p:val>
                                            <p:fltVal val="1"/>
                                          </p:val>
                                        </p:tav>
                                      </p:tavLst>
                                    </p:anim>
                                    <p:anim calcmode="lin" valueType="num">
                                      <p:cBhvr>
                                        <p:cTn id="15" dur="166" tmFilter="0, 0; 0.125,0.2665; 0.25,0.4; 0.375,0.465; 0.5,0.5;  0.625,0.535; 0.75,0.6; 0.875,0.7335; 1,1">
                                          <p:stCondLst>
                                            <p:cond delay="662"/>
                                          </p:stCondLst>
                                        </p:cTn>
                                        <p:tgtEl>
                                          <p:spTgt spid="13"/>
                                        </p:tgtEl>
                                        <p:attrNameLst>
                                          <p:attrName>ppt_y</p:attrName>
                                        </p:attrNameLst>
                                      </p:cBhvr>
                                      <p:tavLst>
                                        <p:tav tm="0" fmla="#ppt_y-sin(pi*$)/27">
                                          <p:val>
                                            <p:fltVal val="0"/>
                                          </p:val>
                                        </p:tav>
                                        <p:tav tm="100000">
                                          <p:val>
                                            <p:fltVal val="1"/>
                                          </p:val>
                                        </p:tav>
                                      </p:tavLst>
                                    </p:anim>
                                    <p:anim calcmode="lin" valueType="num">
                                      <p:cBhvr>
                                        <p:cTn id="16" dur="82" tmFilter="0, 0; 0.125,0.2665; 0.25,0.4; 0.375,0.465; 0.5,0.5;  0.625,0.535; 0.75,0.6; 0.875,0.7335; 1,1">
                                          <p:stCondLst>
                                            <p:cond delay="828"/>
                                          </p:stCondLst>
                                        </p:cTn>
                                        <p:tgtEl>
                                          <p:spTgt spid="13"/>
                                        </p:tgtEl>
                                        <p:attrNameLst>
                                          <p:attrName>ppt_y</p:attrName>
                                        </p:attrNameLst>
                                      </p:cBhvr>
                                      <p:tavLst>
                                        <p:tav tm="0" fmla="#ppt_y-sin(pi*$)/81">
                                          <p:val>
                                            <p:fltVal val="0"/>
                                          </p:val>
                                        </p:tav>
                                        <p:tav tm="100000">
                                          <p:val>
                                            <p:fltVal val="1"/>
                                          </p:val>
                                        </p:tav>
                                      </p:tavLst>
                                    </p:anim>
                                    <p:animScale>
                                      <p:cBhvr>
                                        <p:cTn id="17" dur="13">
                                          <p:stCondLst>
                                            <p:cond delay="325"/>
                                          </p:stCondLst>
                                        </p:cTn>
                                        <p:tgtEl>
                                          <p:spTgt spid="13"/>
                                        </p:tgtEl>
                                      </p:cBhvr>
                                      <p:to x="100000" y="60000"/>
                                    </p:animScale>
                                    <p:animScale>
                                      <p:cBhvr>
                                        <p:cTn id="18" dur="83" decel="50000">
                                          <p:stCondLst>
                                            <p:cond delay="338"/>
                                          </p:stCondLst>
                                        </p:cTn>
                                        <p:tgtEl>
                                          <p:spTgt spid="13"/>
                                        </p:tgtEl>
                                      </p:cBhvr>
                                      <p:to x="100000" y="100000"/>
                                    </p:animScale>
                                    <p:animScale>
                                      <p:cBhvr>
                                        <p:cTn id="19" dur="13">
                                          <p:stCondLst>
                                            <p:cond delay="656"/>
                                          </p:stCondLst>
                                        </p:cTn>
                                        <p:tgtEl>
                                          <p:spTgt spid="13"/>
                                        </p:tgtEl>
                                      </p:cBhvr>
                                      <p:to x="100000" y="80000"/>
                                    </p:animScale>
                                    <p:animScale>
                                      <p:cBhvr>
                                        <p:cTn id="20" dur="83" decel="50000">
                                          <p:stCondLst>
                                            <p:cond delay="669"/>
                                          </p:stCondLst>
                                        </p:cTn>
                                        <p:tgtEl>
                                          <p:spTgt spid="13"/>
                                        </p:tgtEl>
                                      </p:cBhvr>
                                      <p:to x="100000" y="100000"/>
                                    </p:animScale>
                                    <p:animScale>
                                      <p:cBhvr>
                                        <p:cTn id="21" dur="13">
                                          <p:stCondLst>
                                            <p:cond delay="821"/>
                                          </p:stCondLst>
                                        </p:cTn>
                                        <p:tgtEl>
                                          <p:spTgt spid="13"/>
                                        </p:tgtEl>
                                      </p:cBhvr>
                                      <p:to x="100000" y="90000"/>
                                    </p:animScale>
                                    <p:animScale>
                                      <p:cBhvr>
                                        <p:cTn id="22" dur="83" decel="50000">
                                          <p:stCondLst>
                                            <p:cond delay="834"/>
                                          </p:stCondLst>
                                        </p:cTn>
                                        <p:tgtEl>
                                          <p:spTgt spid="13"/>
                                        </p:tgtEl>
                                      </p:cBhvr>
                                      <p:to x="100000" y="100000"/>
                                    </p:animScale>
                                    <p:animScale>
                                      <p:cBhvr>
                                        <p:cTn id="23" dur="13">
                                          <p:stCondLst>
                                            <p:cond delay="904"/>
                                          </p:stCondLst>
                                        </p:cTn>
                                        <p:tgtEl>
                                          <p:spTgt spid="13"/>
                                        </p:tgtEl>
                                      </p:cBhvr>
                                      <p:to x="100000" y="95000"/>
                                    </p:animScale>
                                    <p:animScale>
                                      <p:cBhvr>
                                        <p:cTn id="24" dur="83" decel="50000">
                                          <p:stCondLst>
                                            <p:cond delay="917"/>
                                          </p:stCondLst>
                                        </p:cTn>
                                        <p:tgtEl>
                                          <p:spTgt spid="13"/>
                                        </p:tgtEl>
                                      </p:cBhvr>
                                      <p:to x="100000" y="100000"/>
                                    </p:animScale>
                                  </p:childTnLst>
                                </p:cTn>
                              </p:par>
                            </p:childTnLst>
                          </p:cTn>
                        </p:par>
                        <p:par>
                          <p:cTn id="25" fill="hold">
                            <p:stCondLst>
                              <p:cond delay="1500"/>
                            </p:stCondLst>
                            <p:childTnLst>
                              <p:par>
                                <p:cTn id="26" presetID="8" presetClass="entr" presetSubtype="16" fill="hold" grpId="0"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diamond(in)">
                                      <p:cBhvr>
                                        <p:cTn id="28" dur="1000"/>
                                        <p:tgtEl>
                                          <p:spTgt spid="29"/>
                                        </p:tgtEl>
                                      </p:cBhvr>
                                    </p:animEffect>
                                  </p:childTnLst>
                                </p:cTn>
                              </p:par>
                            </p:childTnLst>
                          </p:cTn>
                        </p:par>
                        <p:par>
                          <p:cTn id="29" fill="hold">
                            <p:stCondLst>
                              <p:cond delay="2500"/>
                            </p:stCondLst>
                            <p:childTnLst>
                              <p:par>
                                <p:cTn id="30" presetID="26" presetClass="entr" presetSubtype="0" fill="hold" grpId="0" nodeType="after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wipe(down)">
                                      <p:cBhvr>
                                        <p:cTn id="32" dur="290">
                                          <p:stCondLst>
                                            <p:cond delay="0"/>
                                          </p:stCondLst>
                                        </p:cTn>
                                        <p:tgtEl>
                                          <p:spTgt spid="4"/>
                                        </p:tgtEl>
                                      </p:cBhvr>
                                    </p:animEffect>
                                    <p:anim calcmode="lin" valueType="num">
                                      <p:cBhvr>
                                        <p:cTn id="33" dur="911"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34" dur="332"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35" dur="332" tmFilter="0, 0; 0.125,0.2665; 0.25,0.4; 0.375,0.465; 0.5,0.5;  0.625,0.535; 0.75,0.6; 0.875,0.7335; 1,1">
                                          <p:stCondLst>
                                            <p:cond delay="332"/>
                                          </p:stCondLst>
                                        </p:cTn>
                                        <p:tgtEl>
                                          <p:spTgt spid="4"/>
                                        </p:tgtEl>
                                        <p:attrNameLst>
                                          <p:attrName>ppt_y</p:attrName>
                                        </p:attrNameLst>
                                      </p:cBhvr>
                                      <p:tavLst>
                                        <p:tav tm="0" fmla="#ppt_y-sin(pi*$)/9">
                                          <p:val>
                                            <p:fltVal val="0"/>
                                          </p:val>
                                        </p:tav>
                                        <p:tav tm="100000">
                                          <p:val>
                                            <p:fltVal val="1"/>
                                          </p:val>
                                        </p:tav>
                                      </p:tavLst>
                                    </p:anim>
                                    <p:anim calcmode="lin" valueType="num">
                                      <p:cBhvr>
                                        <p:cTn id="36" dur="166" tmFilter="0, 0; 0.125,0.2665; 0.25,0.4; 0.375,0.465; 0.5,0.5;  0.625,0.535; 0.75,0.6; 0.875,0.7335; 1,1">
                                          <p:stCondLst>
                                            <p:cond delay="662"/>
                                          </p:stCondLst>
                                        </p:cTn>
                                        <p:tgtEl>
                                          <p:spTgt spid="4"/>
                                        </p:tgtEl>
                                        <p:attrNameLst>
                                          <p:attrName>ppt_y</p:attrName>
                                        </p:attrNameLst>
                                      </p:cBhvr>
                                      <p:tavLst>
                                        <p:tav tm="0" fmla="#ppt_y-sin(pi*$)/27">
                                          <p:val>
                                            <p:fltVal val="0"/>
                                          </p:val>
                                        </p:tav>
                                        <p:tav tm="100000">
                                          <p:val>
                                            <p:fltVal val="1"/>
                                          </p:val>
                                        </p:tav>
                                      </p:tavLst>
                                    </p:anim>
                                    <p:anim calcmode="lin" valueType="num">
                                      <p:cBhvr>
                                        <p:cTn id="37" dur="82" tmFilter="0, 0; 0.125,0.2665; 0.25,0.4; 0.375,0.465; 0.5,0.5;  0.625,0.535; 0.75,0.6; 0.875,0.7335; 1,1">
                                          <p:stCondLst>
                                            <p:cond delay="828"/>
                                          </p:stCondLst>
                                        </p:cTn>
                                        <p:tgtEl>
                                          <p:spTgt spid="4"/>
                                        </p:tgtEl>
                                        <p:attrNameLst>
                                          <p:attrName>ppt_y</p:attrName>
                                        </p:attrNameLst>
                                      </p:cBhvr>
                                      <p:tavLst>
                                        <p:tav tm="0" fmla="#ppt_y-sin(pi*$)/81">
                                          <p:val>
                                            <p:fltVal val="0"/>
                                          </p:val>
                                        </p:tav>
                                        <p:tav tm="100000">
                                          <p:val>
                                            <p:fltVal val="1"/>
                                          </p:val>
                                        </p:tav>
                                      </p:tavLst>
                                    </p:anim>
                                    <p:animScale>
                                      <p:cBhvr>
                                        <p:cTn id="38" dur="13">
                                          <p:stCondLst>
                                            <p:cond delay="325"/>
                                          </p:stCondLst>
                                        </p:cTn>
                                        <p:tgtEl>
                                          <p:spTgt spid="4"/>
                                        </p:tgtEl>
                                      </p:cBhvr>
                                      <p:to x="100000" y="60000"/>
                                    </p:animScale>
                                    <p:animScale>
                                      <p:cBhvr>
                                        <p:cTn id="39" dur="83" decel="50000">
                                          <p:stCondLst>
                                            <p:cond delay="338"/>
                                          </p:stCondLst>
                                        </p:cTn>
                                        <p:tgtEl>
                                          <p:spTgt spid="4"/>
                                        </p:tgtEl>
                                      </p:cBhvr>
                                      <p:to x="100000" y="100000"/>
                                    </p:animScale>
                                    <p:animScale>
                                      <p:cBhvr>
                                        <p:cTn id="40" dur="13">
                                          <p:stCondLst>
                                            <p:cond delay="656"/>
                                          </p:stCondLst>
                                        </p:cTn>
                                        <p:tgtEl>
                                          <p:spTgt spid="4"/>
                                        </p:tgtEl>
                                      </p:cBhvr>
                                      <p:to x="100000" y="80000"/>
                                    </p:animScale>
                                    <p:animScale>
                                      <p:cBhvr>
                                        <p:cTn id="41" dur="83" decel="50000">
                                          <p:stCondLst>
                                            <p:cond delay="669"/>
                                          </p:stCondLst>
                                        </p:cTn>
                                        <p:tgtEl>
                                          <p:spTgt spid="4"/>
                                        </p:tgtEl>
                                      </p:cBhvr>
                                      <p:to x="100000" y="100000"/>
                                    </p:animScale>
                                    <p:animScale>
                                      <p:cBhvr>
                                        <p:cTn id="42" dur="13">
                                          <p:stCondLst>
                                            <p:cond delay="821"/>
                                          </p:stCondLst>
                                        </p:cTn>
                                        <p:tgtEl>
                                          <p:spTgt spid="4"/>
                                        </p:tgtEl>
                                      </p:cBhvr>
                                      <p:to x="100000" y="90000"/>
                                    </p:animScale>
                                    <p:animScale>
                                      <p:cBhvr>
                                        <p:cTn id="43" dur="83" decel="50000">
                                          <p:stCondLst>
                                            <p:cond delay="834"/>
                                          </p:stCondLst>
                                        </p:cTn>
                                        <p:tgtEl>
                                          <p:spTgt spid="4"/>
                                        </p:tgtEl>
                                      </p:cBhvr>
                                      <p:to x="100000" y="100000"/>
                                    </p:animScale>
                                    <p:animScale>
                                      <p:cBhvr>
                                        <p:cTn id="44" dur="13">
                                          <p:stCondLst>
                                            <p:cond delay="904"/>
                                          </p:stCondLst>
                                        </p:cTn>
                                        <p:tgtEl>
                                          <p:spTgt spid="4"/>
                                        </p:tgtEl>
                                      </p:cBhvr>
                                      <p:to x="100000" y="95000"/>
                                    </p:animScale>
                                    <p:animScale>
                                      <p:cBhvr>
                                        <p:cTn id="45" dur="83" decel="50000">
                                          <p:stCondLst>
                                            <p:cond delay="917"/>
                                          </p:stCondLst>
                                        </p:cTn>
                                        <p:tgtEl>
                                          <p:spTgt spid="4"/>
                                        </p:tgtEl>
                                      </p:cBhvr>
                                      <p:to x="100000" y="100000"/>
                                    </p:animScale>
                                  </p:childTnLst>
                                </p:cTn>
                              </p:par>
                              <p:par>
                                <p:cTn id="46" presetID="26" presetClass="entr" presetSubtype="0" fill="hold" grpId="0" nodeType="with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wipe(down)">
                                      <p:cBhvr>
                                        <p:cTn id="48" dur="290">
                                          <p:stCondLst>
                                            <p:cond delay="0"/>
                                          </p:stCondLst>
                                        </p:cTn>
                                        <p:tgtEl>
                                          <p:spTgt spid="7"/>
                                        </p:tgtEl>
                                      </p:cBhvr>
                                    </p:animEffect>
                                    <p:anim calcmode="lin" valueType="num">
                                      <p:cBhvr>
                                        <p:cTn id="49" dur="911"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50" dur="332"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51" dur="332" tmFilter="0, 0; 0.125,0.2665; 0.25,0.4; 0.375,0.465; 0.5,0.5;  0.625,0.535; 0.75,0.6; 0.875,0.7335; 1,1">
                                          <p:stCondLst>
                                            <p:cond delay="332"/>
                                          </p:stCondLst>
                                        </p:cTn>
                                        <p:tgtEl>
                                          <p:spTgt spid="7"/>
                                        </p:tgtEl>
                                        <p:attrNameLst>
                                          <p:attrName>ppt_y</p:attrName>
                                        </p:attrNameLst>
                                      </p:cBhvr>
                                      <p:tavLst>
                                        <p:tav tm="0" fmla="#ppt_y-sin(pi*$)/9">
                                          <p:val>
                                            <p:fltVal val="0"/>
                                          </p:val>
                                        </p:tav>
                                        <p:tav tm="100000">
                                          <p:val>
                                            <p:fltVal val="1"/>
                                          </p:val>
                                        </p:tav>
                                      </p:tavLst>
                                    </p:anim>
                                    <p:anim calcmode="lin" valueType="num">
                                      <p:cBhvr>
                                        <p:cTn id="52" dur="166" tmFilter="0, 0; 0.125,0.2665; 0.25,0.4; 0.375,0.465; 0.5,0.5;  0.625,0.535; 0.75,0.6; 0.875,0.7335; 1,1">
                                          <p:stCondLst>
                                            <p:cond delay="662"/>
                                          </p:stCondLst>
                                        </p:cTn>
                                        <p:tgtEl>
                                          <p:spTgt spid="7"/>
                                        </p:tgtEl>
                                        <p:attrNameLst>
                                          <p:attrName>ppt_y</p:attrName>
                                        </p:attrNameLst>
                                      </p:cBhvr>
                                      <p:tavLst>
                                        <p:tav tm="0" fmla="#ppt_y-sin(pi*$)/27">
                                          <p:val>
                                            <p:fltVal val="0"/>
                                          </p:val>
                                        </p:tav>
                                        <p:tav tm="100000">
                                          <p:val>
                                            <p:fltVal val="1"/>
                                          </p:val>
                                        </p:tav>
                                      </p:tavLst>
                                    </p:anim>
                                    <p:anim calcmode="lin" valueType="num">
                                      <p:cBhvr>
                                        <p:cTn id="53" dur="82" tmFilter="0, 0; 0.125,0.2665; 0.25,0.4; 0.375,0.465; 0.5,0.5;  0.625,0.535; 0.75,0.6; 0.875,0.7335; 1,1">
                                          <p:stCondLst>
                                            <p:cond delay="828"/>
                                          </p:stCondLst>
                                        </p:cTn>
                                        <p:tgtEl>
                                          <p:spTgt spid="7"/>
                                        </p:tgtEl>
                                        <p:attrNameLst>
                                          <p:attrName>ppt_y</p:attrName>
                                        </p:attrNameLst>
                                      </p:cBhvr>
                                      <p:tavLst>
                                        <p:tav tm="0" fmla="#ppt_y-sin(pi*$)/81">
                                          <p:val>
                                            <p:fltVal val="0"/>
                                          </p:val>
                                        </p:tav>
                                        <p:tav tm="100000">
                                          <p:val>
                                            <p:fltVal val="1"/>
                                          </p:val>
                                        </p:tav>
                                      </p:tavLst>
                                    </p:anim>
                                    <p:animScale>
                                      <p:cBhvr>
                                        <p:cTn id="54" dur="13">
                                          <p:stCondLst>
                                            <p:cond delay="325"/>
                                          </p:stCondLst>
                                        </p:cTn>
                                        <p:tgtEl>
                                          <p:spTgt spid="7"/>
                                        </p:tgtEl>
                                      </p:cBhvr>
                                      <p:to x="100000" y="60000"/>
                                    </p:animScale>
                                    <p:animScale>
                                      <p:cBhvr>
                                        <p:cTn id="55" dur="83" decel="50000">
                                          <p:stCondLst>
                                            <p:cond delay="338"/>
                                          </p:stCondLst>
                                        </p:cTn>
                                        <p:tgtEl>
                                          <p:spTgt spid="7"/>
                                        </p:tgtEl>
                                      </p:cBhvr>
                                      <p:to x="100000" y="100000"/>
                                    </p:animScale>
                                    <p:animScale>
                                      <p:cBhvr>
                                        <p:cTn id="56" dur="13">
                                          <p:stCondLst>
                                            <p:cond delay="656"/>
                                          </p:stCondLst>
                                        </p:cTn>
                                        <p:tgtEl>
                                          <p:spTgt spid="7"/>
                                        </p:tgtEl>
                                      </p:cBhvr>
                                      <p:to x="100000" y="80000"/>
                                    </p:animScale>
                                    <p:animScale>
                                      <p:cBhvr>
                                        <p:cTn id="57" dur="83" decel="50000">
                                          <p:stCondLst>
                                            <p:cond delay="669"/>
                                          </p:stCondLst>
                                        </p:cTn>
                                        <p:tgtEl>
                                          <p:spTgt spid="7"/>
                                        </p:tgtEl>
                                      </p:cBhvr>
                                      <p:to x="100000" y="100000"/>
                                    </p:animScale>
                                    <p:animScale>
                                      <p:cBhvr>
                                        <p:cTn id="58" dur="13">
                                          <p:stCondLst>
                                            <p:cond delay="821"/>
                                          </p:stCondLst>
                                        </p:cTn>
                                        <p:tgtEl>
                                          <p:spTgt spid="7"/>
                                        </p:tgtEl>
                                      </p:cBhvr>
                                      <p:to x="100000" y="90000"/>
                                    </p:animScale>
                                    <p:animScale>
                                      <p:cBhvr>
                                        <p:cTn id="59" dur="83" decel="50000">
                                          <p:stCondLst>
                                            <p:cond delay="834"/>
                                          </p:stCondLst>
                                        </p:cTn>
                                        <p:tgtEl>
                                          <p:spTgt spid="7"/>
                                        </p:tgtEl>
                                      </p:cBhvr>
                                      <p:to x="100000" y="100000"/>
                                    </p:animScale>
                                    <p:animScale>
                                      <p:cBhvr>
                                        <p:cTn id="60" dur="13">
                                          <p:stCondLst>
                                            <p:cond delay="904"/>
                                          </p:stCondLst>
                                        </p:cTn>
                                        <p:tgtEl>
                                          <p:spTgt spid="7"/>
                                        </p:tgtEl>
                                      </p:cBhvr>
                                      <p:to x="100000" y="95000"/>
                                    </p:animScale>
                                    <p:animScale>
                                      <p:cBhvr>
                                        <p:cTn id="61" dur="83" decel="50000">
                                          <p:stCondLst>
                                            <p:cond delay="917"/>
                                          </p:stCondLst>
                                        </p:cTn>
                                        <p:tgtEl>
                                          <p:spTgt spid="7"/>
                                        </p:tgtEl>
                                      </p:cBhvr>
                                      <p:to x="100000" y="100000"/>
                                    </p:animScale>
                                  </p:childTnLst>
                                </p:cTn>
                              </p:par>
                              <p:par>
                                <p:cTn id="62" presetID="26" presetClass="entr" presetSubtype="0" fill="hold" grpId="0" nodeType="with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down)">
                                      <p:cBhvr>
                                        <p:cTn id="64" dur="290">
                                          <p:stCondLst>
                                            <p:cond delay="0"/>
                                          </p:stCondLst>
                                        </p:cTn>
                                        <p:tgtEl>
                                          <p:spTgt spid="36"/>
                                        </p:tgtEl>
                                      </p:cBhvr>
                                    </p:animEffect>
                                    <p:anim calcmode="lin" valueType="num">
                                      <p:cBhvr>
                                        <p:cTn id="65" dur="911"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66" dur="332"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67" dur="332" tmFilter="0, 0; 0.125,0.2665; 0.25,0.4; 0.375,0.465; 0.5,0.5;  0.625,0.535; 0.75,0.6; 0.875,0.7335; 1,1">
                                          <p:stCondLst>
                                            <p:cond delay="332"/>
                                          </p:stCondLst>
                                        </p:cTn>
                                        <p:tgtEl>
                                          <p:spTgt spid="36"/>
                                        </p:tgtEl>
                                        <p:attrNameLst>
                                          <p:attrName>ppt_y</p:attrName>
                                        </p:attrNameLst>
                                      </p:cBhvr>
                                      <p:tavLst>
                                        <p:tav tm="0" fmla="#ppt_y-sin(pi*$)/9">
                                          <p:val>
                                            <p:fltVal val="0"/>
                                          </p:val>
                                        </p:tav>
                                        <p:tav tm="100000">
                                          <p:val>
                                            <p:fltVal val="1"/>
                                          </p:val>
                                        </p:tav>
                                      </p:tavLst>
                                    </p:anim>
                                    <p:anim calcmode="lin" valueType="num">
                                      <p:cBhvr>
                                        <p:cTn id="68" dur="166" tmFilter="0, 0; 0.125,0.2665; 0.25,0.4; 0.375,0.465; 0.5,0.5;  0.625,0.535; 0.75,0.6; 0.875,0.7335; 1,1">
                                          <p:stCondLst>
                                            <p:cond delay="662"/>
                                          </p:stCondLst>
                                        </p:cTn>
                                        <p:tgtEl>
                                          <p:spTgt spid="36"/>
                                        </p:tgtEl>
                                        <p:attrNameLst>
                                          <p:attrName>ppt_y</p:attrName>
                                        </p:attrNameLst>
                                      </p:cBhvr>
                                      <p:tavLst>
                                        <p:tav tm="0" fmla="#ppt_y-sin(pi*$)/27">
                                          <p:val>
                                            <p:fltVal val="0"/>
                                          </p:val>
                                        </p:tav>
                                        <p:tav tm="100000">
                                          <p:val>
                                            <p:fltVal val="1"/>
                                          </p:val>
                                        </p:tav>
                                      </p:tavLst>
                                    </p:anim>
                                    <p:anim calcmode="lin" valueType="num">
                                      <p:cBhvr>
                                        <p:cTn id="69" dur="82" tmFilter="0, 0; 0.125,0.2665; 0.25,0.4; 0.375,0.465; 0.5,0.5;  0.625,0.535; 0.75,0.6; 0.875,0.7335; 1,1">
                                          <p:stCondLst>
                                            <p:cond delay="828"/>
                                          </p:stCondLst>
                                        </p:cTn>
                                        <p:tgtEl>
                                          <p:spTgt spid="36"/>
                                        </p:tgtEl>
                                        <p:attrNameLst>
                                          <p:attrName>ppt_y</p:attrName>
                                        </p:attrNameLst>
                                      </p:cBhvr>
                                      <p:tavLst>
                                        <p:tav tm="0" fmla="#ppt_y-sin(pi*$)/81">
                                          <p:val>
                                            <p:fltVal val="0"/>
                                          </p:val>
                                        </p:tav>
                                        <p:tav tm="100000">
                                          <p:val>
                                            <p:fltVal val="1"/>
                                          </p:val>
                                        </p:tav>
                                      </p:tavLst>
                                    </p:anim>
                                    <p:animScale>
                                      <p:cBhvr>
                                        <p:cTn id="70" dur="13">
                                          <p:stCondLst>
                                            <p:cond delay="325"/>
                                          </p:stCondLst>
                                        </p:cTn>
                                        <p:tgtEl>
                                          <p:spTgt spid="36"/>
                                        </p:tgtEl>
                                      </p:cBhvr>
                                      <p:to x="100000" y="60000"/>
                                    </p:animScale>
                                    <p:animScale>
                                      <p:cBhvr>
                                        <p:cTn id="71" dur="83" decel="50000">
                                          <p:stCondLst>
                                            <p:cond delay="338"/>
                                          </p:stCondLst>
                                        </p:cTn>
                                        <p:tgtEl>
                                          <p:spTgt spid="36"/>
                                        </p:tgtEl>
                                      </p:cBhvr>
                                      <p:to x="100000" y="100000"/>
                                    </p:animScale>
                                    <p:animScale>
                                      <p:cBhvr>
                                        <p:cTn id="72" dur="13">
                                          <p:stCondLst>
                                            <p:cond delay="656"/>
                                          </p:stCondLst>
                                        </p:cTn>
                                        <p:tgtEl>
                                          <p:spTgt spid="36"/>
                                        </p:tgtEl>
                                      </p:cBhvr>
                                      <p:to x="100000" y="80000"/>
                                    </p:animScale>
                                    <p:animScale>
                                      <p:cBhvr>
                                        <p:cTn id="73" dur="83" decel="50000">
                                          <p:stCondLst>
                                            <p:cond delay="669"/>
                                          </p:stCondLst>
                                        </p:cTn>
                                        <p:tgtEl>
                                          <p:spTgt spid="36"/>
                                        </p:tgtEl>
                                      </p:cBhvr>
                                      <p:to x="100000" y="100000"/>
                                    </p:animScale>
                                    <p:animScale>
                                      <p:cBhvr>
                                        <p:cTn id="74" dur="13">
                                          <p:stCondLst>
                                            <p:cond delay="821"/>
                                          </p:stCondLst>
                                        </p:cTn>
                                        <p:tgtEl>
                                          <p:spTgt spid="36"/>
                                        </p:tgtEl>
                                      </p:cBhvr>
                                      <p:to x="100000" y="90000"/>
                                    </p:animScale>
                                    <p:animScale>
                                      <p:cBhvr>
                                        <p:cTn id="75" dur="83" decel="50000">
                                          <p:stCondLst>
                                            <p:cond delay="834"/>
                                          </p:stCondLst>
                                        </p:cTn>
                                        <p:tgtEl>
                                          <p:spTgt spid="36"/>
                                        </p:tgtEl>
                                      </p:cBhvr>
                                      <p:to x="100000" y="100000"/>
                                    </p:animScale>
                                    <p:animScale>
                                      <p:cBhvr>
                                        <p:cTn id="76" dur="13">
                                          <p:stCondLst>
                                            <p:cond delay="904"/>
                                          </p:stCondLst>
                                        </p:cTn>
                                        <p:tgtEl>
                                          <p:spTgt spid="36"/>
                                        </p:tgtEl>
                                      </p:cBhvr>
                                      <p:to x="100000" y="95000"/>
                                    </p:animScale>
                                    <p:animScale>
                                      <p:cBhvr>
                                        <p:cTn id="77" dur="83" decel="50000">
                                          <p:stCondLst>
                                            <p:cond delay="917"/>
                                          </p:stCondLst>
                                        </p:cTn>
                                        <p:tgtEl>
                                          <p:spTgt spid="3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9" grpId="0" animBg="1"/>
      <p:bldP spid="31" grpId="0"/>
      <p:bldP spid="36"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2">
      <a:majorFont>
        <a:latin typeface="等线 Light"/>
        <a:ea typeface="微软雅黑"/>
        <a:cs typeface=""/>
      </a:majorFont>
      <a:minorFont>
        <a:latin typeface="等线"/>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自定义 2">
      <a:dk1>
        <a:sysClr val="windowText" lastClr="000000"/>
      </a:dk1>
      <a:lt1>
        <a:sysClr val="window" lastClr="FFFFFF"/>
      </a:lt1>
      <a:dk2>
        <a:srgbClr val="FFFFFF"/>
      </a:dk2>
      <a:lt2>
        <a:srgbClr val="FFFFFF"/>
      </a:lt2>
      <a:accent1>
        <a:srgbClr val="DBB061"/>
      </a:accent1>
      <a:accent2>
        <a:srgbClr val="A6742D"/>
      </a:accent2>
      <a:accent3>
        <a:srgbClr val="8A5142"/>
      </a:accent3>
      <a:accent4>
        <a:srgbClr val="FFFFFF"/>
      </a:accent4>
      <a:accent5>
        <a:srgbClr val="FFFFFF"/>
      </a:accent5>
      <a:accent6>
        <a:srgbClr val="CC3300"/>
      </a:accent6>
      <a:hlink>
        <a:srgbClr val="FFFFFF"/>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lIns="0" tIns="0" rIns="0" bIns="0" rtlCol="0">
        <a:spAutoFit/>
      </a:bodyPr>
      <a:lstStyle>
        <a:defPPr>
          <a:defRPr sz="1600" b="1" dirty="0" smtClean="0">
            <a:solidFill>
              <a:schemeClr val="accent6"/>
            </a:solidFill>
            <a:latin typeface="微软雅黑" pitchFamily="34" charset="-122"/>
            <a:ea typeface="微软雅黑" pitchFamily="34" charset="-122"/>
          </a:defRPr>
        </a:defPPr>
      </a:lstStyle>
    </a:txDef>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397</TotalTime>
  <Words>2574</Words>
  <Application>Microsoft Office PowerPoint</Application>
  <PresentationFormat>全屏显示(16:9)</PresentationFormat>
  <Paragraphs>211</Paragraphs>
  <Slides>33</Slides>
  <Notes>33</Notes>
  <HiddenSlides>0</HiddenSlides>
  <MMClips>1</MMClips>
  <ScaleCrop>false</ScaleCrop>
  <HeadingPairs>
    <vt:vector size="4" baseType="variant">
      <vt:variant>
        <vt:lpstr>主题</vt:lpstr>
      </vt:variant>
      <vt:variant>
        <vt:i4>2</vt:i4>
      </vt:variant>
      <vt:variant>
        <vt:lpstr>幻灯片标题</vt:lpstr>
      </vt:variant>
      <vt:variant>
        <vt:i4>33</vt:i4>
      </vt:variant>
    </vt:vector>
  </HeadingPairs>
  <TitlesOfParts>
    <vt:vector size="35" baseType="lpstr">
      <vt:lpstr>Office 主题​​</vt:lpstr>
      <vt:lpstr>1_Office 主题​​</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lpstr>幻灯片 32</vt:lpstr>
      <vt:lpstr>幻灯片 33</vt:lpstr>
    </vt:vector>
  </TitlesOfParts>
  <Manager>小熊猫素材店</Manager>
  <Company>小熊猫素材店</Company>
  <LinksUpToDate>false</LinksUpToDate>
  <SharedDoc>false</SharedDoc>
  <HyperlinkBase>小熊猫素材店</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小熊猫素材店</dc:title>
  <dc:subject>小熊猫素材店</dc:subject>
  <dc:creator>小熊猫素材店</dc:creator>
  <cp:keywords>小熊猫素材店</cp:keywords>
  <dc:description>小熊猫素材店</dc:description>
  <cp:lastModifiedBy>Windows 用户</cp:lastModifiedBy>
  <cp:revision>29</cp:revision>
  <dcterms:created xsi:type="dcterms:W3CDTF">2016-12-25T02:27:54Z</dcterms:created>
  <dcterms:modified xsi:type="dcterms:W3CDTF">2022-07-21T05:29:16Z</dcterms:modified>
  <cp:category>小熊猫素材店</cp:category>
</cp:coreProperties>
</file>