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256" r:id="rId3"/>
    <p:sldId id="258" r:id="rId5"/>
    <p:sldId id="259" r:id="rId6"/>
    <p:sldId id="260" r:id="rId7"/>
    <p:sldId id="262" r:id="rId8"/>
    <p:sldId id="261" r:id="rId9"/>
    <p:sldId id="283" r:id="rId10"/>
    <p:sldId id="284" r:id="rId11"/>
    <p:sldId id="285" r:id="rId12"/>
    <p:sldId id="286" r:id="rId13"/>
    <p:sldId id="287" r:id="rId14"/>
    <p:sldId id="288" r:id="rId15"/>
    <p:sldId id="280" r:id="rId16"/>
    <p:sldId id="279" r:id="rId17"/>
    <p:sldId id="264" r:id="rId18"/>
    <p:sldId id="281" r:id="rId19"/>
    <p:sldId id="282" r:id="rId20"/>
    <p:sldId id="276" r:id="rId21"/>
    <p:sldId id="265" r:id="rId22"/>
    <p:sldId id="266" r:id="rId23"/>
    <p:sldId id="268" r:id="rId24"/>
    <p:sldId id="269" r:id="rId25"/>
    <p:sldId id="277" r:id="rId26"/>
    <p:sldId id="270" r:id="rId27"/>
    <p:sldId id="272" r:id="rId28"/>
    <p:sldId id="289" r:id="rId29"/>
    <p:sldId id="290" r:id="rId30"/>
    <p:sldId id="291" r:id="rId31"/>
    <p:sldId id="292" r:id="rId32"/>
    <p:sldId id="293" r:id="rId33"/>
    <p:sldId id="294" r:id="rId34"/>
    <p:sldId id="274" r:id="rId35"/>
    <p:sldId id="278" r:id="rId36"/>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5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635" autoAdjust="0"/>
    <p:restoredTop sz="94660"/>
  </p:normalViewPr>
  <p:slideViewPr>
    <p:cSldViewPr snapToGrid="0" showGuides="1">
      <p:cViewPr varScale="1">
        <p:scale>
          <a:sx n="65" d="100"/>
          <a:sy n="65" d="100"/>
        </p:scale>
        <p:origin x="-404" y="-6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7B9B0-1E35-423D-A628-9F0C23DD29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8F6A8-3BC0-46F2-8CFA-A8B06BC4CDA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10</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14</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17</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250A580-A207-4C7B-A87A-DCE319C419A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10CF5-3CA3-4D05-95AB-7BD0CAC46CF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202X/12/21</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jpeg"/><Relationship Id="rId4" Type="http://schemas.microsoft.com/office/2007/relationships/hdphoto" Target="../media/image21.wdp"/><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hdphoto" Target="../media/image31.wdp"/><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5804" y="294968"/>
            <a:ext cx="11700390" cy="626806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474685" y="2411009"/>
            <a:ext cx="7242629" cy="830997"/>
          </a:xfrm>
          <a:prstGeom prst="rect">
            <a:avLst/>
          </a:prstGeom>
          <a:noFill/>
        </p:spPr>
        <p:txBody>
          <a:bodyPr wrap="square" rtlCol="0">
            <a:spAutoFit/>
          </a:bodyPr>
          <a:lstStyle/>
          <a:p>
            <a:pPr algn="dist"/>
            <a:r>
              <a:rPr lang="zh-CN" altLang="en-US" sz="4800" dirty="0" smtClean="0">
                <a:solidFill>
                  <a:srgbClr val="93571B"/>
                </a:solidFill>
                <a:latin typeface="FZZhengHeiS-DB-GB" panose="02000000000000000000" pitchFamily="2" charset="0"/>
                <a:ea typeface="FZZhengHeiS-DB-GB" panose="02000000000000000000" pitchFamily="2" charset="0"/>
              </a:rPr>
              <a:t>瑕疵证据的补正</a:t>
            </a:r>
            <a:endParaRPr lang="zh-CN" altLang="en-US" sz="4800" dirty="0">
              <a:solidFill>
                <a:srgbClr val="93571B"/>
              </a:solidFill>
              <a:latin typeface="FZZhengHeiS-DB-GB" panose="02000000000000000000" pitchFamily="2" charset="0"/>
              <a:ea typeface="FZZhengHeiS-DB-GB" panose="02000000000000000000" pitchFamily="2" charset="0"/>
            </a:endParaRPr>
          </a:p>
        </p:txBody>
      </p:sp>
      <p:cxnSp>
        <p:nvCxnSpPr>
          <p:cNvPr id="10" name="直接连接符 9"/>
          <p:cNvCxnSpPr/>
          <p:nvPr/>
        </p:nvCxnSpPr>
        <p:spPr>
          <a:xfrm>
            <a:off x="3657600" y="3589506"/>
            <a:ext cx="4815191" cy="158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595914" y="4025959"/>
            <a:ext cx="5000172" cy="584775"/>
          </a:xfrm>
          <a:prstGeom prst="rect">
            <a:avLst/>
          </a:prstGeom>
          <a:noFill/>
        </p:spPr>
        <p:txBody>
          <a:bodyPr wrap="square" rtlCol="0">
            <a:spAutoFit/>
          </a:bodyPr>
          <a:lstStyle/>
          <a:p>
            <a:pPr algn="ctr"/>
            <a:r>
              <a:rPr lang="en-US" altLang="zh-CN" sz="1600">
                <a:solidFill>
                  <a:schemeClr val="tx1">
                    <a:lumMod val="75000"/>
                    <a:lumOff val="25000"/>
                  </a:schemeClr>
                </a:solidFill>
                <a:latin typeface="FuturaBookC" pitchFamily="2" charset="-52"/>
                <a:ea typeface="锐字逼格青春粗黑体简2.0" panose="02010604000000000000" pitchFamily="2" charset="-122"/>
              </a:rPr>
              <a:t>Law is a system of rules that exerts coercive power and regulates individual behavior.</a:t>
            </a:r>
            <a:endParaRPr lang="en-US" altLang="zh-CN" sz="1600" dirty="0">
              <a:solidFill>
                <a:schemeClr val="tx1">
                  <a:lumMod val="75000"/>
                  <a:lumOff val="25000"/>
                </a:schemeClr>
              </a:solidFill>
              <a:latin typeface="FuturaBookC" pitchFamily="2" charset="-52"/>
              <a:ea typeface="锐字逼格青春粗黑体简2.0" panose="02010604000000000000" pitchFamily="2" charset="-122"/>
            </a:endParaRPr>
          </a:p>
        </p:txBody>
      </p:sp>
      <p:sp>
        <p:nvSpPr>
          <p:cNvPr id="16" name="椭圆 15"/>
          <p:cNvSpPr/>
          <p:nvPr/>
        </p:nvSpPr>
        <p:spPr>
          <a:xfrm>
            <a:off x="3471563" y="4815670"/>
            <a:ext cx="562490" cy="562490"/>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0" b="1" dirty="0">
              <a:solidFill>
                <a:schemeClr val="bg1"/>
              </a:solidFill>
              <a:latin typeface="FuturaBookC" pitchFamily="2" charset="-52"/>
            </a:endParaRPr>
          </a:p>
        </p:txBody>
      </p:sp>
      <p:sp>
        <p:nvSpPr>
          <p:cNvPr id="17" name="椭圆 16"/>
          <p:cNvSpPr/>
          <p:nvPr/>
        </p:nvSpPr>
        <p:spPr>
          <a:xfrm>
            <a:off x="5829301" y="4812284"/>
            <a:ext cx="562490" cy="562490"/>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0" b="1" dirty="0">
              <a:solidFill>
                <a:schemeClr val="bg1"/>
              </a:solidFill>
              <a:latin typeface="FuturaBookC" pitchFamily="2" charset="-52"/>
            </a:endParaRPr>
          </a:p>
        </p:txBody>
      </p:sp>
      <p:sp>
        <p:nvSpPr>
          <p:cNvPr id="18" name="椭圆 17"/>
          <p:cNvSpPr/>
          <p:nvPr/>
        </p:nvSpPr>
        <p:spPr>
          <a:xfrm>
            <a:off x="8120377" y="4815670"/>
            <a:ext cx="562490" cy="562490"/>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0" b="1" dirty="0">
              <a:solidFill>
                <a:schemeClr val="bg1"/>
              </a:solidFill>
              <a:latin typeface="FuturaBookC" pitchFamily="2" charset="-5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35183" y="4929658"/>
            <a:ext cx="332878" cy="332878"/>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0123" y="4918384"/>
            <a:ext cx="360193" cy="360193"/>
          </a:xfrm>
          <a:prstGeom prst="rect">
            <a:avLst/>
          </a:pr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286" y="1132178"/>
            <a:ext cx="846454" cy="846454"/>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1405" y="4892662"/>
            <a:ext cx="369874" cy="369874"/>
          </a:xfrm>
          <a:prstGeom prst="rect">
            <a:avLst/>
          </a:prstGeom>
        </p:spPr>
      </p:pic>
      <p:sp>
        <p:nvSpPr>
          <p:cNvPr id="2" name="矩形 1"/>
          <p:cNvSpPr/>
          <p:nvPr/>
        </p:nvSpPr>
        <p:spPr>
          <a:xfrm>
            <a:off x="5209401" y="5796471"/>
            <a:ext cx="1800493" cy="369332"/>
          </a:xfrm>
          <a:prstGeom prst="rect">
            <a:avLst/>
          </a:prstGeom>
        </p:spPr>
        <p:txBody>
          <a:bodyPr wrap="none">
            <a:spAutoFit/>
          </a:bodyPr>
          <a:lstStyle/>
          <a:p>
            <a:pPr algn="dist"/>
            <a:r>
              <a:rPr lang="zh-CN" altLang="en-US" dirty="0">
                <a:solidFill>
                  <a:srgbClr val="93571B"/>
                </a:solidFill>
                <a:latin typeface="FZZhengHeiS-DB-GB" panose="02000000000000000000" pitchFamily="2" charset="0"/>
                <a:ea typeface="FZZhengHeiS-DB-GB" panose="02000000000000000000" pitchFamily="2" charset="0"/>
              </a:rPr>
              <a:t>汇报人</a:t>
            </a:r>
            <a:r>
              <a:rPr lang="zh-CN" altLang="en-US" dirty="0" smtClean="0">
                <a:solidFill>
                  <a:srgbClr val="93571B"/>
                </a:solidFill>
                <a:latin typeface="FZZhengHeiS-DB-GB" panose="02000000000000000000" pitchFamily="2" charset="0"/>
                <a:ea typeface="FZZhengHeiS-DB-GB" panose="02000000000000000000" pitchFamily="2" charset="0"/>
              </a:rPr>
              <a:t>：欧宇晴</a:t>
            </a:r>
            <a:endParaRPr lang="zh-CN" altLang="en-US" dirty="0">
              <a:solidFill>
                <a:srgbClr val="93571B"/>
              </a:solidFill>
              <a:latin typeface="FZZhengHeiS-DB-GB" panose="02000000000000000000" pitchFamily="2" charset="0"/>
              <a:ea typeface="FZZhengHeiS-DB-GB" panose="02000000000000000000" pitchFamily="2" charset="0"/>
            </a:endParaRPr>
          </a:p>
        </p:txBody>
      </p:sp>
      <p:pic>
        <p:nvPicPr>
          <p:cNvPr id="15"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80" y="525283"/>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1021427"/>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杨某</a:t>
            </a:r>
            <a:r>
              <a:rPr lang="en-US" altLang="zh-CN" sz="2400" dirty="0" smtClean="0">
                <a:solidFill>
                  <a:schemeClr val="tx1"/>
                </a:solidFill>
                <a:latin typeface="红豆小标宋简体" panose="02000509000000000000" charset="-122"/>
                <a:ea typeface="红豆小标宋简体" panose="02000509000000000000" charset="-122"/>
              </a:rPr>
              <a:t>2</a:t>
            </a:r>
            <a:r>
              <a:rPr lang="zh-CN" altLang="en-US" sz="2400" dirty="0" smtClean="0">
                <a:solidFill>
                  <a:schemeClr val="tx1"/>
                </a:solidFill>
                <a:latin typeface="红豆小标宋简体" panose="02000509000000000000" charset="-122"/>
                <a:ea typeface="红豆小标宋简体" panose="02000509000000000000" charset="-122"/>
              </a:rPr>
              <a:t>抢劫罪、盗窃罪二审刑事案</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t> </a:t>
            </a:r>
            <a:r>
              <a:rPr lang="zh-CN" altLang="en-US" dirty="0" smtClean="0">
                <a:solidFill>
                  <a:schemeClr val="tx1"/>
                </a:solidFill>
              </a:rPr>
              <a:t> </a:t>
            </a:r>
            <a:r>
              <a:rPr lang="en-US" altLang="zh-CN" dirty="0" smtClean="0">
                <a:solidFill>
                  <a:schemeClr val="tx1"/>
                </a:solidFill>
              </a:rPr>
              <a:t>1.</a:t>
            </a:r>
            <a:r>
              <a:rPr lang="zh-CN" altLang="en-US" u="sng" dirty="0" smtClean="0">
                <a:solidFill>
                  <a:schemeClr val="tx1"/>
                </a:solidFill>
              </a:rPr>
              <a:t>勘验检查笔录缺失公章</a:t>
            </a:r>
            <a:r>
              <a:rPr lang="zh-CN" altLang="en-US" dirty="0" smtClean="0">
                <a:solidFill>
                  <a:schemeClr val="tx1"/>
                </a:solidFill>
              </a:rPr>
              <a:t>；</a:t>
            </a:r>
            <a:endParaRPr lang="en-US" altLang="zh-CN" dirty="0" smtClean="0">
              <a:solidFill>
                <a:schemeClr val="tx1"/>
              </a:solidFill>
            </a:endParaRPr>
          </a:p>
          <a:p>
            <a:r>
              <a:rPr lang="en-US" altLang="zh-CN" dirty="0" smtClean="0">
                <a:solidFill>
                  <a:schemeClr val="tx1"/>
                </a:solidFill>
              </a:rPr>
              <a:t>                         </a:t>
            </a:r>
            <a:r>
              <a:rPr lang="en-US" altLang="zh-CN" u="sng" dirty="0" smtClean="0">
                <a:solidFill>
                  <a:schemeClr val="tx1"/>
                </a:solidFill>
              </a:rPr>
              <a:t>2.DNA</a:t>
            </a:r>
            <a:r>
              <a:rPr lang="zh-CN" altLang="en-US" u="sng" dirty="0" smtClean="0">
                <a:solidFill>
                  <a:schemeClr val="tx1"/>
                </a:solidFill>
              </a:rPr>
              <a:t>检验报告中被害人的血样来源问题</a:t>
            </a:r>
            <a:r>
              <a:rPr lang="zh-CN" altLang="en-US" dirty="0" smtClean="0">
                <a:solidFill>
                  <a:schemeClr val="tx1"/>
                </a:solidFill>
              </a:rPr>
              <a:t>；</a:t>
            </a:r>
            <a:endParaRPr lang="en-US" altLang="zh-CN" dirty="0" smtClean="0">
              <a:solidFill>
                <a:schemeClr val="tx1"/>
              </a:solidFill>
            </a:endParaRPr>
          </a:p>
          <a:p>
            <a:r>
              <a:rPr lang="en-US" altLang="zh-CN" dirty="0" smtClean="0">
                <a:solidFill>
                  <a:schemeClr val="tx1"/>
                </a:solidFill>
              </a:rPr>
              <a:t>                         3.</a:t>
            </a:r>
            <a:r>
              <a:rPr lang="zh-CN" altLang="en-US" u="sng" dirty="0" smtClean="0">
                <a:solidFill>
                  <a:schemeClr val="tx1"/>
                </a:solidFill>
              </a:rPr>
              <a:t>未附鉴定人员资格证书</a:t>
            </a:r>
            <a:r>
              <a:rPr lang="zh-CN" altLang="en-US" dirty="0" smtClean="0">
                <a:solidFill>
                  <a:schemeClr val="tx1"/>
                </a:solidFill>
              </a:rPr>
              <a:t>；</a:t>
            </a:r>
            <a:endParaRPr lang="en-US" altLang="zh-CN" dirty="0" smtClean="0">
              <a:solidFill>
                <a:schemeClr val="tx1"/>
              </a:solidFill>
            </a:endParaRPr>
          </a:p>
          <a:p>
            <a:r>
              <a:rPr lang="en-US" altLang="zh-CN" dirty="0" smtClean="0">
                <a:solidFill>
                  <a:schemeClr val="tx1"/>
                </a:solidFill>
              </a:rPr>
              <a:t>                         4.</a:t>
            </a:r>
            <a:r>
              <a:rPr lang="zh-CN" altLang="en-US" u="sng" dirty="0" smtClean="0">
                <a:solidFill>
                  <a:schemeClr val="tx1"/>
                </a:solidFill>
              </a:rPr>
              <a:t>讯问笔录中侦查人员在询问时间段内同时出现在勘验现场笔录中</a:t>
            </a:r>
            <a:r>
              <a:rPr lang="zh-CN" altLang="en-US" dirty="0" smtClean="0">
                <a:solidFill>
                  <a:schemeClr val="tx1"/>
                </a:solidFill>
              </a:rPr>
              <a:t>。</a:t>
            </a:r>
            <a:endParaRPr lang="en-US" altLang="zh-CN" dirty="0" smtClean="0">
              <a:solidFill>
                <a:schemeClr val="tx1"/>
              </a:solidFill>
            </a:endParaRPr>
          </a:p>
          <a:p>
            <a:r>
              <a:rPr lang="zh-CN" altLang="en-US" dirty="0" smtClean="0">
                <a:solidFill>
                  <a:schemeClr val="tx1"/>
                </a:solidFill>
              </a:rPr>
              <a:t>        </a:t>
            </a:r>
            <a:endParaRPr lang="zh-CN" altLang="en-US" dirty="0">
              <a:solidFill>
                <a:schemeClr val="tx1"/>
              </a:solidFill>
            </a:endParaRPr>
          </a:p>
        </p:txBody>
      </p:sp>
      <p:sp>
        <p:nvSpPr>
          <p:cNvPr id="9" name="文本框 3"/>
          <p:cNvSpPr txBox="1"/>
          <p:nvPr/>
        </p:nvSpPr>
        <p:spPr>
          <a:xfrm>
            <a:off x="788484" y="1003335"/>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形式瑕疵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1011699"/>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卓某某拖走私、贩卖、运输、制造毒品刑事案二审</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t> </a:t>
            </a:r>
            <a:r>
              <a:rPr lang="zh-CN" altLang="en-US" dirty="0" smtClean="0">
                <a:solidFill>
                  <a:schemeClr val="tx1"/>
                </a:solidFill>
              </a:rPr>
              <a:t> 关于你对现场勘验笔录提出的质疑。本院并不讳言</a:t>
            </a:r>
            <a:r>
              <a:rPr lang="en-US" dirty="0" smtClean="0">
                <a:solidFill>
                  <a:schemeClr val="tx1"/>
                </a:solidFill>
              </a:rPr>
              <a:t>,</a:t>
            </a:r>
            <a:r>
              <a:rPr lang="zh-CN" altLang="en-US" dirty="0" smtClean="0">
                <a:solidFill>
                  <a:schemeClr val="tx1"/>
                </a:solidFill>
              </a:rPr>
              <a:t>侦查人员所作的这一笔录确实存在矛盾之处</a:t>
            </a:r>
            <a:r>
              <a:rPr lang="en-US" dirty="0" smtClean="0">
                <a:solidFill>
                  <a:schemeClr val="tx1"/>
                </a:solidFill>
              </a:rPr>
              <a:t>,</a:t>
            </a:r>
            <a:r>
              <a:rPr lang="zh-CN" altLang="en-US" dirty="0" smtClean="0">
                <a:solidFill>
                  <a:schemeClr val="tx1"/>
                </a:solidFill>
              </a:rPr>
              <a:t>属于瑕疵证据</a:t>
            </a:r>
            <a:r>
              <a:rPr lang="en-US" dirty="0" smtClean="0">
                <a:solidFill>
                  <a:schemeClr val="tx1"/>
                </a:solidFill>
              </a:rPr>
              <a:t>, ……</a:t>
            </a:r>
            <a:endParaRPr lang="en-US" dirty="0" smtClean="0">
              <a:solidFill>
                <a:schemeClr val="tx1"/>
              </a:solidFill>
            </a:endParaRPr>
          </a:p>
          <a:p>
            <a:r>
              <a:rPr lang="zh-CN" altLang="en-US" dirty="0" smtClean="0">
                <a:solidFill>
                  <a:schemeClr val="tx1"/>
                </a:solidFill>
              </a:rPr>
              <a:t>        </a:t>
            </a:r>
            <a:endParaRPr lang="zh-CN" altLang="en-US" dirty="0">
              <a:solidFill>
                <a:schemeClr val="tx1"/>
              </a:solidFill>
            </a:endParaRPr>
          </a:p>
        </p:txBody>
      </p:sp>
      <p:sp>
        <p:nvSpPr>
          <p:cNvPr id="9" name="文本框 3"/>
          <p:cNvSpPr txBox="1"/>
          <p:nvPr/>
        </p:nvSpPr>
        <p:spPr>
          <a:xfrm>
            <a:off x="788484" y="993607"/>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形式瑕疵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1001971"/>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卓某某拖走私、贩卖、运输、制造毒品刑事案二审</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t> </a:t>
            </a:r>
            <a:r>
              <a:rPr lang="zh-CN" altLang="en-US" dirty="0" smtClean="0">
                <a:solidFill>
                  <a:schemeClr val="tx1"/>
                </a:solidFill>
              </a:rPr>
              <a:t> </a:t>
            </a:r>
            <a:r>
              <a:rPr lang="en-US" altLang="zh-CN" dirty="0" smtClean="0">
                <a:solidFill>
                  <a:schemeClr val="tx1"/>
                </a:solidFill>
              </a:rPr>
              <a:t>1.</a:t>
            </a:r>
            <a:r>
              <a:rPr lang="zh-CN" altLang="en-US" dirty="0" smtClean="0">
                <a:solidFill>
                  <a:schemeClr val="tx1"/>
                </a:solidFill>
              </a:rPr>
              <a:t>公安干警于静某某并未到过现场</a:t>
            </a:r>
            <a:r>
              <a:rPr lang="en-US" dirty="0" smtClean="0">
                <a:solidFill>
                  <a:schemeClr val="tx1"/>
                </a:solidFill>
              </a:rPr>
              <a:t>,</a:t>
            </a:r>
            <a:r>
              <a:rPr lang="zh-CN" altLang="en-US" dirty="0" smtClean="0">
                <a:solidFill>
                  <a:schemeClr val="tx1"/>
                </a:solidFill>
              </a:rPr>
              <a:t>但</a:t>
            </a:r>
            <a:r>
              <a:rPr lang="en-US" altLang="zh-CN" dirty="0" smtClean="0">
                <a:solidFill>
                  <a:schemeClr val="tx1"/>
                </a:solidFill>
              </a:rPr>
              <a:t>《</a:t>
            </a:r>
            <a:r>
              <a:rPr lang="zh-CN" altLang="en-US" dirty="0" smtClean="0">
                <a:solidFill>
                  <a:schemeClr val="tx1"/>
                </a:solidFill>
              </a:rPr>
              <a:t>扣押清单</a:t>
            </a:r>
            <a:r>
              <a:rPr lang="en-US" altLang="zh-CN" dirty="0" smtClean="0">
                <a:solidFill>
                  <a:schemeClr val="tx1"/>
                </a:solidFill>
              </a:rPr>
              <a:t>》</a:t>
            </a:r>
            <a:r>
              <a:rPr lang="zh-CN" altLang="en-US" dirty="0" smtClean="0">
                <a:solidFill>
                  <a:schemeClr val="tx1"/>
                </a:solidFill>
              </a:rPr>
              <a:t>中赫然出现了于静某某   的签名；</a:t>
            </a:r>
            <a:endParaRPr lang="en-US" altLang="zh-CN" dirty="0" smtClean="0">
              <a:solidFill>
                <a:schemeClr val="tx1"/>
              </a:solidFill>
            </a:endParaRPr>
          </a:p>
          <a:p>
            <a:r>
              <a:rPr lang="en-US" altLang="zh-CN" dirty="0" smtClean="0">
                <a:solidFill>
                  <a:schemeClr val="tx1"/>
                </a:solidFill>
              </a:rPr>
              <a:t>                         2.</a:t>
            </a:r>
            <a:r>
              <a:rPr lang="zh-CN" altLang="en-US" dirty="0" smtClean="0">
                <a:solidFill>
                  <a:schemeClr val="tx1"/>
                </a:solidFill>
              </a:rPr>
              <a:t>毒品取样与</a:t>
            </a:r>
            <a:r>
              <a:rPr lang="en-US" altLang="zh-CN" dirty="0" smtClean="0">
                <a:solidFill>
                  <a:schemeClr val="tx1"/>
                </a:solidFill>
              </a:rPr>
              <a:t>《</a:t>
            </a:r>
            <a:r>
              <a:rPr lang="zh-CN" altLang="en-US" dirty="0" smtClean="0">
                <a:solidFill>
                  <a:schemeClr val="tx1"/>
                </a:solidFill>
              </a:rPr>
              <a:t>扣押清单</a:t>
            </a:r>
            <a:r>
              <a:rPr lang="en-US" altLang="zh-CN" dirty="0" smtClean="0">
                <a:solidFill>
                  <a:schemeClr val="tx1"/>
                </a:solidFill>
              </a:rPr>
              <a:t>》</a:t>
            </a:r>
            <a:r>
              <a:rPr lang="zh-CN" altLang="en-US" dirty="0" smtClean="0">
                <a:solidFill>
                  <a:schemeClr val="tx1"/>
                </a:solidFill>
              </a:rPr>
              <a:t>毒品编号不能对应；</a:t>
            </a:r>
            <a:endParaRPr lang="en-US" altLang="zh-CN" dirty="0" smtClean="0">
              <a:solidFill>
                <a:schemeClr val="tx1"/>
              </a:solidFill>
            </a:endParaRPr>
          </a:p>
          <a:p>
            <a:endParaRPr lang="en-US" altLang="zh-CN" dirty="0" smtClean="0">
              <a:solidFill>
                <a:schemeClr val="tx1"/>
              </a:solidFill>
            </a:endParaRPr>
          </a:p>
        </p:txBody>
      </p:sp>
      <p:sp>
        <p:nvSpPr>
          <p:cNvPr id="9" name="文本框 3"/>
          <p:cNvSpPr txBox="1"/>
          <p:nvPr/>
        </p:nvSpPr>
        <p:spPr>
          <a:xfrm>
            <a:off x="788484" y="983879"/>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内容瑕疵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9581" y="588157"/>
            <a:ext cx="1242647" cy="1135134"/>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931859" y="643158"/>
            <a:ext cx="10386648" cy="5435498"/>
          </a:xfrm>
          <a:prstGeom prst="roundRect">
            <a:avLst>
              <a:gd name="adj" fmla="val 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a:off x="5946088" y="5427974"/>
            <a:ext cx="627375" cy="627375"/>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a:off x="10978663" y="720966"/>
            <a:ext cx="316526" cy="316526"/>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464618" y="1358544"/>
            <a:ext cx="1592179" cy="1592179"/>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FuturaBookC" pitchFamily="2" charset="-52"/>
              </a:rPr>
              <a:t>2</a:t>
            </a:r>
            <a:endParaRPr lang="zh-CN" altLang="en-US" sz="13800" b="1" dirty="0">
              <a:solidFill>
                <a:schemeClr val="bg1"/>
              </a:solidFill>
              <a:latin typeface="FuturaBookC" pitchFamily="2" charset="-52"/>
            </a:endParaRPr>
          </a:p>
        </p:txBody>
      </p:sp>
      <p:sp>
        <p:nvSpPr>
          <p:cNvPr id="27" name="文本框 26"/>
          <p:cNvSpPr txBox="1"/>
          <p:nvPr/>
        </p:nvSpPr>
        <p:spPr>
          <a:xfrm>
            <a:off x="6418898" y="3322537"/>
            <a:ext cx="4569593" cy="707886"/>
          </a:xfrm>
          <a:prstGeom prst="rect">
            <a:avLst/>
          </a:prstGeom>
          <a:noFill/>
        </p:spPr>
        <p:txBody>
          <a:bodyPr wrap="square" rtlCol="0">
            <a:spAutoFit/>
          </a:bodyPr>
          <a:lstStyle/>
          <a:p>
            <a:r>
              <a:rPr lang="zh-CN" altLang="en-US" sz="4000" dirty="0" smtClean="0">
                <a:latin typeface="FZZhengHeiS-DB-GB" panose="02000000000000000000" pitchFamily="2" charset="0"/>
                <a:ea typeface="FZZhengHeiS-DB-GB" panose="02000000000000000000" pitchFamily="2" charset="0"/>
              </a:rPr>
              <a:t>补正原则</a:t>
            </a:r>
            <a:endParaRPr lang="zh-CN" altLang="en-US" sz="4000" dirty="0">
              <a:latin typeface="FZZhengHeiS-DB-GB" panose="02000000000000000000" pitchFamily="2" charset="0"/>
              <a:ea typeface="FZZhengHeiS-DB-GB" panose="02000000000000000000" pitchFamily="2" charset="0"/>
            </a:endParaRPr>
          </a:p>
        </p:txBody>
      </p:sp>
      <p:cxnSp>
        <p:nvCxnSpPr>
          <p:cNvPr id="28" name="直接连接符 27"/>
          <p:cNvCxnSpPr/>
          <p:nvPr/>
        </p:nvCxnSpPr>
        <p:spPr>
          <a:xfrm>
            <a:off x="6538360" y="4087692"/>
            <a:ext cx="899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464618" y="4284253"/>
            <a:ext cx="4676273" cy="584775"/>
          </a:xfrm>
          <a:prstGeom prst="rect">
            <a:avLst/>
          </a:prstGeom>
          <a:noFill/>
        </p:spPr>
        <p:txBody>
          <a:bodyPr wrap="square" rtlCol="0">
            <a:spAutoFit/>
          </a:bodyPr>
          <a:lstStyle/>
          <a:p>
            <a:r>
              <a:rPr lang="en-US" altLang="zh-CN" sz="1600">
                <a:solidFill>
                  <a:schemeClr val="tx1">
                    <a:lumMod val="75000"/>
                    <a:lumOff val="25000"/>
                  </a:schemeClr>
                </a:solidFill>
                <a:latin typeface="FuturaBookC" pitchFamily="2" charset="-52"/>
                <a:ea typeface="锐字逼格青春粗黑体简2.0" panose="02010604000000000000" pitchFamily="2" charset="-122"/>
              </a:rPr>
              <a:t>Law is a system of rules that exerts coercive power and regulates individual behavior.</a:t>
            </a:r>
            <a:endParaRPr lang="en-US" altLang="zh-CN" sz="1600" dirty="0">
              <a:solidFill>
                <a:schemeClr val="tx1">
                  <a:lumMod val="75000"/>
                  <a:lumOff val="25000"/>
                </a:schemeClr>
              </a:solidFill>
              <a:latin typeface="FuturaBookC" pitchFamily="2" charset="-52"/>
              <a:ea typeface="锐字逼格青春粗黑体简2.0" panose="02010604000000000000" pitchFamily="2" charset="-122"/>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24108" r="24279"/>
          <a:stretch>
            <a:fillRect/>
          </a:stretch>
        </p:blipFill>
        <p:spPr>
          <a:xfrm>
            <a:off x="1394854" y="758749"/>
            <a:ext cx="4091542" cy="5284909"/>
          </a:xfrm>
          <a:prstGeom prst="rect">
            <a:avLst/>
          </a:prstGeom>
        </p:spPr>
      </p:pic>
      <p:pic>
        <p:nvPicPr>
          <p:cNvPr id="1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645922" cy="63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0800000" flipV="1">
            <a:off x="1320346" y="1763489"/>
            <a:ext cx="9588993" cy="2443846"/>
          </a:xfrm>
          <a:custGeom>
            <a:avLst/>
            <a:gdLst>
              <a:gd name="connsiteX0" fmla="*/ 5949347 w 9588993"/>
              <a:gd name="connsiteY0" fmla="*/ 224 h 2443846"/>
              <a:gd name="connsiteX1" fmla="*/ 4733138 w 9588993"/>
              <a:gd name="connsiteY1" fmla="*/ 1020561 h 2443846"/>
              <a:gd name="connsiteX2" fmla="*/ 4718398 w 9588993"/>
              <a:gd name="connsiteY2" fmla="*/ 1169685 h 2443846"/>
              <a:gd name="connsiteX3" fmla="*/ 4709219 w 9588993"/>
              <a:gd name="connsiteY3" fmla="*/ 1169685 h 2443846"/>
              <a:gd name="connsiteX4" fmla="*/ 3636459 w 9588993"/>
              <a:gd name="connsiteY4" fmla="*/ 2270674 h 2443846"/>
              <a:gd name="connsiteX5" fmla="*/ 2553592 w 9588993"/>
              <a:gd name="connsiteY5" fmla="*/ 1428778 h 2443846"/>
              <a:gd name="connsiteX6" fmla="*/ 2526098 w 9588993"/>
              <a:gd name="connsiteY6" fmla="*/ 1226953 h 2443846"/>
              <a:gd name="connsiteX7" fmla="*/ 2528642 w 9588993"/>
              <a:gd name="connsiteY7" fmla="*/ 1226858 h 2443846"/>
              <a:gd name="connsiteX8" fmla="*/ 1241276 w 9588993"/>
              <a:gd name="connsiteY8" fmla="*/ 224 h 2443846"/>
              <a:gd name="connsiteX9" fmla="*/ 0 w 9588993"/>
              <a:gd name="connsiteY9" fmla="*/ 1274162 h 2443846"/>
              <a:gd name="connsiteX10" fmla="*/ 171703 w 9588993"/>
              <a:gd name="connsiteY10" fmla="*/ 1274162 h 2443846"/>
              <a:gd name="connsiteX11" fmla="*/ 1244462 w 9588993"/>
              <a:gd name="connsiteY11" fmla="*/ 173174 h 2443846"/>
              <a:gd name="connsiteX12" fmla="*/ 2327331 w 9588993"/>
              <a:gd name="connsiteY12" fmla="*/ 1015069 h 2443846"/>
              <a:gd name="connsiteX13" fmla="*/ 2354824 w 9588993"/>
              <a:gd name="connsiteY13" fmla="*/ 1216894 h 2443846"/>
              <a:gd name="connsiteX14" fmla="*/ 2352280 w 9588993"/>
              <a:gd name="connsiteY14" fmla="*/ 1216989 h 2443846"/>
              <a:gd name="connsiteX15" fmla="*/ 3639646 w 9588993"/>
              <a:gd name="connsiteY15" fmla="*/ 2443623 h 2443846"/>
              <a:gd name="connsiteX16" fmla="*/ 4855855 w 9588993"/>
              <a:gd name="connsiteY16" fmla="*/ 1423286 h 2443846"/>
              <a:gd name="connsiteX17" fmla="*/ 4870595 w 9588993"/>
              <a:gd name="connsiteY17" fmla="*/ 1274162 h 2443846"/>
              <a:gd name="connsiteX18" fmla="*/ 4879774 w 9588993"/>
              <a:gd name="connsiteY18" fmla="*/ 1274162 h 2443846"/>
              <a:gd name="connsiteX19" fmla="*/ 5952534 w 9588993"/>
              <a:gd name="connsiteY19" fmla="*/ 173174 h 2443846"/>
              <a:gd name="connsiteX20" fmla="*/ 7035402 w 9588993"/>
              <a:gd name="connsiteY20" fmla="*/ 1015069 h 2443846"/>
              <a:gd name="connsiteX21" fmla="*/ 7062895 w 9588993"/>
              <a:gd name="connsiteY21" fmla="*/ 1216894 h 2443846"/>
              <a:gd name="connsiteX22" fmla="*/ 7060351 w 9588993"/>
              <a:gd name="connsiteY22" fmla="*/ 1216989 h 2443846"/>
              <a:gd name="connsiteX23" fmla="*/ 8347718 w 9588993"/>
              <a:gd name="connsiteY23" fmla="*/ 2443623 h 2443846"/>
              <a:gd name="connsiteX24" fmla="*/ 9588993 w 9588993"/>
              <a:gd name="connsiteY24" fmla="*/ 1169685 h 2443846"/>
              <a:gd name="connsiteX25" fmla="*/ 9417290 w 9588993"/>
              <a:gd name="connsiteY25" fmla="*/ 1169685 h 2443846"/>
              <a:gd name="connsiteX26" fmla="*/ 8344530 w 9588993"/>
              <a:gd name="connsiteY26" fmla="*/ 2270674 h 2443846"/>
              <a:gd name="connsiteX27" fmla="*/ 7261662 w 9588993"/>
              <a:gd name="connsiteY27" fmla="*/ 1428778 h 2443846"/>
              <a:gd name="connsiteX28" fmla="*/ 7234169 w 9588993"/>
              <a:gd name="connsiteY28" fmla="*/ 1226953 h 2443846"/>
              <a:gd name="connsiteX29" fmla="*/ 7236713 w 9588993"/>
              <a:gd name="connsiteY29" fmla="*/ 1226858 h 2443846"/>
              <a:gd name="connsiteX30" fmla="*/ 5949347 w 9588993"/>
              <a:gd name="connsiteY30" fmla="*/ 224 h 24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88993" h="2443846">
                <a:moveTo>
                  <a:pt x="5949347" y="224"/>
                </a:moveTo>
                <a:cubicBezTo>
                  <a:pt x="5346267" y="11506"/>
                  <a:pt x="4848225" y="446695"/>
                  <a:pt x="4733138" y="1020561"/>
                </a:cubicBezTo>
                <a:lnTo>
                  <a:pt x="4718398" y="1169685"/>
                </a:lnTo>
                <a:lnTo>
                  <a:pt x="4709219" y="1169685"/>
                </a:lnTo>
                <a:cubicBezTo>
                  <a:pt x="4709219" y="1769880"/>
                  <a:pt x="4232122" y="2259530"/>
                  <a:pt x="3636459" y="2270674"/>
                </a:cubicBezTo>
                <a:cubicBezTo>
                  <a:pt x="3115254" y="2280424"/>
                  <a:pt x="2671263" y="1920675"/>
                  <a:pt x="2553592" y="1428778"/>
                </a:cubicBezTo>
                <a:lnTo>
                  <a:pt x="2526098" y="1226953"/>
                </a:lnTo>
                <a:lnTo>
                  <a:pt x="2528642" y="1226858"/>
                </a:lnTo>
                <a:cubicBezTo>
                  <a:pt x="2503049" y="532860"/>
                  <a:pt x="1930510" y="-12670"/>
                  <a:pt x="1241276" y="224"/>
                </a:cubicBezTo>
                <a:cubicBezTo>
                  <a:pt x="552041" y="13118"/>
                  <a:pt x="0" y="579686"/>
                  <a:pt x="0" y="1274162"/>
                </a:cubicBezTo>
                <a:lnTo>
                  <a:pt x="171703" y="1274162"/>
                </a:lnTo>
                <a:cubicBezTo>
                  <a:pt x="171703" y="673967"/>
                  <a:pt x="648799" y="184317"/>
                  <a:pt x="1244462" y="173174"/>
                </a:cubicBezTo>
                <a:cubicBezTo>
                  <a:pt x="1765669" y="163423"/>
                  <a:pt x="2209659" y="523173"/>
                  <a:pt x="2327331" y="1015069"/>
                </a:cubicBezTo>
                <a:lnTo>
                  <a:pt x="2354824" y="1216894"/>
                </a:lnTo>
                <a:lnTo>
                  <a:pt x="2352280" y="1216989"/>
                </a:lnTo>
                <a:cubicBezTo>
                  <a:pt x="2377873" y="1910987"/>
                  <a:pt x="2950412" y="2456517"/>
                  <a:pt x="3639646" y="2443623"/>
                </a:cubicBezTo>
                <a:cubicBezTo>
                  <a:pt x="4242726" y="2432341"/>
                  <a:pt x="4740768" y="1997152"/>
                  <a:pt x="4855855" y="1423286"/>
                </a:cubicBezTo>
                <a:lnTo>
                  <a:pt x="4870595" y="1274162"/>
                </a:lnTo>
                <a:lnTo>
                  <a:pt x="4879774" y="1274162"/>
                </a:lnTo>
                <a:cubicBezTo>
                  <a:pt x="4879774" y="673967"/>
                  <a:pt x="5356870" y="184317"/>
                  <a:pt x="5952534" y="173174"/>
                </a:cubicBezTo>
                <a:cubicBezTo>
                  <a:pt x="6473740" y="163423"/>
                  <a:pt x="6917730" y="523173"/>
                  <a:pt x="7035402" y="1015069"/>
                </a:cubicBezTo>
                <a:lnTo>
                  <a:pt x="7062895" y="1216894"/>
                </a:lnTo>
                <a:lnTo>
                  <a:pt x="7060351" y="1216989"/>
                </a:lnTo>
                <a:cubicBezTo>
                  <a:pt x="7085944" y="1910987"/>
                  <a:pt x="7658483" y="2456517"/>
                  <a:pt x="8347718" y="2443623"/>
                </a:cubicBezTo>
                <a:cubicBezTo>
                  <a:pt x="9036951" y="2430729"/>
                  <a:pt x="9588993" y="1864162"/>
                  <a:pt x="9588993" y="1169685"/>
                </a:cubicBezTo>
                <a:lnTo>
                  <a:pt x="9417290" y="1169685"/>
                </a:lnTo>
                <a:cubicBezTo>
                  <a:pt x="9417290" y="1769880"/>
                  <a:pt x="8940193" y="2259530"/>
                  <a:pt x="8344530" y="2270674"/>
                </a:cubicBezTo>
                <a:cubicBezTo>
                  <a:pt x="7823325" y="2280424"/>
                  <a:pt x="7379334" y="1920675"/>
                  <a:pt x="7261662" y="1428778"/>
                </a:cubicBezTo>
                <a:lnTo>
                  <a:pt x="7234169" y="1226953"/>
                </a:lnTo>
                <a:lnTo>
                  <a:pt x="7236713" y="1226858"/>
                </a:lnTo>
                <a:cubicBezTo>
                  <a:pt x="7211120" y="532860"/>
                  <a:pt x="6638581" y="-12670"/>
                  <a:pt x="5949347" y="224"/>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51535" y="2536254"/>
            <a:ext cx="892748" cy="892746"/>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928" y="2482196"/>
            <a:ext cx="1006429" cy="1006429"/>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276" y="2473052"/>
            <a:ext cx="1006429" cy="100642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356" y="2601485"/>
            <a:ext cx="779060" cy="779058"/>
          </a:xfrm>
          <a:prstGeom prst="rect">
            <a:avLst/>
          </a:prstGeom>
        </p:spPr>
      </p:pic>
      <p:sp>
        <p:nvSpPr>
          <p:cNvPr id="9" name="任意多边形 8"/>
          <p:cNvSpPr/>
          <p:nvPr/>
        </p:nvSpPr>
        <p:spPr>
          <a:xfrm>
            <a:off x="1320346" y="1763487"/>
            <a:ext cx="9588992" cy="2443848"/>
          </a:xfrm>
          <a:custGeom>
            <a:avLst/>
            <a:gdLst>
              <a:gd name="connsiteX0" fmla="*/ 5949346 w 9588992"/>
              <a:gd name="connsiteY0" fmla="*/ 223 h 2443848"/>
              <a:gd name="connsiteX1" fmla="*/ 7236712 w 9588992"/>
              <a:gd name="connsiteY1" fmla="*/ 1226858 h 2443848"/>
              <a:gd name="connsiteX2" fmla="*/ 7234167 w 9588992"/>
              <a:gd name="connsiteY2" fmla="*/ 1226953 h 2443848"/>
              <a:gd name="connsiteX3" fmla="*/ 7261661 w 9588992"/>
              <a:gd name="connsiteY3" fmla="*/ 1428779 h 2443848"/>
              <a:gd name="connsiteX4" fmla="*/ 8344530 w 9588992"/>
              <a:gd name="connsiteY4" fmla="*/ 2270675 h 2443848"/>
              <a:gd name="connsiteX5" fmla="*/ 9417289 w 9588992"/>
              <a:gd name="connsiteY5" fmla="*/ 1169685 h 2443848"/>
              <a:gd name="connsiteX6" fmla="*/ 9588992 w 9588992"/>
              <a:gd name="connsiteY6" fmla="*/ 1169685 h 2443848"/>
              <a:gd name="connsiteX7" fmla="*/ 8347717 w 9588992"/>
              <a:gd name="connsiteY7" fmla="*/ 2443625 h 2443848"/>
              <a:gd name="connsiteX8" fmla="*/ 7060350 w 9588992"/>
              <a:gd name="connsiteY8" fmla="*/ 1216989 h 2443848"/>
              <a:gd name="connsiteX9" fmla="*/ 7062894 w 9588992"/>
              <a:gd name="connsiteY9" fmla="*/ 1216894 h 2443848"/>
              <a:gd name="connsiteX10" fmla="*/ 7035401 w 9588992"/>
              <a:gd name="connsiteY10" fmla="*/ 1015069 h 2443848"/>
              <a:gd name="connsiteX11" fmla="*/ 5952533 w 9588992"/>
              <a:gd name="connsiteY11" fmla="*/ 173173 h 2443848"/>
              <a:gd name="connsiteX12" fmla="*/ 4879773 w 9588992"/>
              <a:gd name="connsiteY12" fmla="*/ 1274162 h 2443848"/>
              <a:gd name="connsiteX13" fmla="*/ 4870596 w 9588992"/>
              <a:gd name="connsiteY13" fmla="*/ 1274162 h 2443848"/>
              <a:gd name="connsiteX14" fmla="*/ 4855855 w 9588992"/>
              <a:gd name="connsiteY14" fmla="*/ 1423288 h 2443848"/>
              <a:gd name="connsiteX15" fmla="*/ 3639647 w 9588992"/>
              <a:gd name="connsiteY15" fmla="*/ 2443625 h 2443848"/>
              <a:gd name="connsiteX16" fmla="*/ 2352280 w 9588992"/>
              <a:gd name="connsiteY16" fmla="*/ 1216991 h 2443848"/>
              <a:gd name="connsiteX17" fmla="*/ 2354825 w 9588992"/>
              <a:gd name="connsiteY17" fmla="*/ 1216896 h 2443848"/>
              <a:gd name="connsiteX18" fmla="*/ 2327332 w 9588992"/>
              <a:gd name="connsiteY18" fmla="*/ 1015071 h 2443848"/>
              <a:gd name="connsiteX19" fmla="*/ 1244463 w 9588992"/>
              <a:gd name="connsiteY19" fmla="*/ 173176 h 2443848"/>
              <a:gd name="connsiteX20" fmla="*/ 171703 w 9588992"/>
              <a:gd name="connsiteY20" fmla="*/ 1274164 h 2443848"/>
              <a:gd name="connsiteX21" fmla="*/ 0 w 9588992"/>
              <a:gd name="connsiteY21" fmla="*/ 1274164 h 2443848"/>
              <a:gd name="connsiteX22" fmla="*/ 1241276 w 9588992"/>
              <a:gd name="connsiteY22" fmla="*/ 226 h 2443848"/>
              <a:gd name="connsiteX23" fmla="*/ 2528642 w 9588992"/>
              <a:gd name="connsiteY23" fmla="*/ 1226860 h 2443848"/>
              <a:gd name="connsiteX24" fmla="*/ 2526099 w 9588992"/>
              <a:gd name="connsiteY24" fmla="*/ 1226955 h 2443848"/>
              <a:gd name="connsiteX25" fmla="*/ 2553592 w 9588992"/>
              <a:gd name="connsiteY25" fmla="*/ 1428780 h 2443848"/>
              <a:gd name="connsiteX26" fmla="*/ 3636460 w 9588992"/>
              <a:gd name="connsiteY26" fmla="*/ 2270676 h 2443848"/>
              <a:gd name="connsiteX27" fmla="*/ 4709219 w 9588992"/>
              <a:gd name="connsiteY27" fmla="*/ 1169687 h 2443848"/>
              <a:gd name="connsiteX28" fmla="*/ 4718397 w 9588992"/>
              <a:gd name="connsiteY28" fmla="*/ 1169687 h 2443848"/>
              <a:gd name="connsiteX29" fmla="*/ 4733137 w 9588992"/>
              <a:gd name="connsiteY29" fmla="*/ 1020561 h 2443848"/>
              <a:gd name="connsiteX30" fmla="*/ 5949346 w 9588992"/>
              <a:gd name="connsiteY30" fmla="*/ 223 h 24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88992" h="2443848">
                <a:moveTo>
                  <a:pt x="5949346" y="223"/>
                </a:moveTo>
                <a:cubicBezTo>
                  <a:pt x="6638580" y="-12671"/>
                  <a:pt x="7211119" y="532860"/>
                  <a:pt x="7236712" y="1226858"/>
                </a:cubicBezTo>
                <a:lnTo>
                  <a:pt x="7234167" y="1226953"/>
                </a:lnTo>
                <a:lnTo>
                  <a:pt x="7261661" y="1428779"/>
                </a:lnTo>
                <a:cubicBezTo>
                  <a:pt x="7379333" y="1920675"/>
                  <a:pt x="7823323" y="2280425"/>
                  <a:pt x="8344530" y="2270675"/>
                </a:cubicBezTo>
                <a:cubicBezTo>
                  <a:pt x="8940193" y="2259531"/>
                  <a:pt x="9417289" y="1769881"/>
                  <a:pt x="9417289" y="1169685"/>
                </a:cubicBezTo>
                <a:lnTo>
                  <a:pt x="9588992" y="1169685"/>
                </a:lnTo>
                <a:cubicBezTo>
                  <a:pt x="9588992" y="1864162"/>
                  <a:pt x="9036951" y="2430730"/>
                  <a:pt x="8347717" y="2443625"/>
                </a:cubicBezTo>
                <a:cubicBezTo>
                  <a:pt x="7658482" y="2456518"/>
                  <a:pt x="7085943" y="1910987"/>
                  <a:pt x="7060350" y="1216989"/>
                </a:cubicBezTo>
                <a:lnTo>
                  <a:pt x="7062894" y="1216894"/>
                </a:lnTo>
                <a:lnTo>
                  <a:pt x="7035401" y="1015069"/>
                </a:lnTo>
                <a:cubicBezTo>
                  <a:pt x="6917729" y="523172"/>
                  <a:pt x="6473738" y="163422"/>
                  <a:pt x="5952533" y="173173"/>
                </a:cubicBezTo>
                <a:cubicBezTo>
                  <a:pt x="5356870" y="184316"/>
                  <a:pt x="4879773" y="673967"/>
                  <a:pt x="4879773" y="1274162"/>
                </a:cubicBezTo>
                <a:lnTo>
                  <a:pt x="4870596" y="1274162"/>
                </a:lnTo>
                <a:lnTo>
                  <a:pt x="4855855" y="1423288"/>
                </a:lnTo>
                <a:cubicBezTo>
                  <a:pt x="4740768" y="1997154"/>
                  <a:pt x="4242727" y="2432343"/>
                  <a:pt x="3639647" y="2443625"/>
                </a:cubicBezTo>
                <a:cubicBezTo>
                  <a:pt x="2950413" y="2456519"/>
                  <a:pt x="2377873" y="1910989"/>
                  <a:pt x="2352280" y="1216991"/>
                </a:cubicBezTo>
                <a:lnTo>
                  <a:pt x="2354825" y="1216896"/>
                </a:lnTo>
                <a:lnTo>
                  <a:pt x="2327332" y="1015071"/>
                </a:lnTo>
                <a:cubicBezTo>
                  <a:pt x="2209660" y="523175"/>
                  <a:pt x="1765669" y="163425"/>
                  <a:pt x="1244463" y="173176"/>
                </a:cubicBezTo>
                <a:cubicBezTo>
                  <a:pt x="648799" y="184319"/>
                  <a:pt x="171703" y="673969"/>
                  <a:pt x="171703" y="1274164"/>
                </a:cubicBezTo>
                <a:lnTo>
                  <a:pt x="0" y="1274164"/>
                </a:lnTo>
                <a:cubicBezTo>
                  <a:pt x="0" y="579688"/>
                  <a:pt x="552042" y="13120"/>
                  <a:pt x="1241276" y="226"/>
                </a:cubicBezTo>
                <a:cubicBezTo>
                  <a:pt x="1930510" y="-12668"/>
                  <a:pt x="2503050" y="532862"/>
                  <a:pt x="2528642" y="1226860"/>
                </a:cubicBezTo>
                <a:lnTo>
                  <a:pt x="2526099" y="1226955"/>
                </a:lnTo>
                <a:lnTo>
                  <a:pt x="2553592" y="1428780"/>
                </a:lnTo>
                <a:cubicBezTo>
                  <a:pt x="2671263" y="1920677"/>
                  <a:pt x="3115254" y="2280426"/>
                  <a:pt x="3636460" y="2270676"/>
                </a:cubicBezTo>
                <a:cubicBezTo>
                  <a:pt x="4232123" y="2259532"/>
                  <a:pt x="4709219" y="1769882"/>
                  <a:pt x="4709219" y="1169687"/>
                </a:cubicBezTo>
                <a:lnTo>
                  <a:pt x="4718397" y="1169687"/>
                </a:lnTo>
                <a:lnTo>
                  <a:pt x="4733137" y="1020561"/>
                </a:lnTo>
                <a:cubicBezTo>
                  <a:pt x="4848224" y="446694"/>
                  <a:pt x="5346266" y="11505"/>
                  <a:pt x="5949346" y="223"/>
                </a:cubicBezTo>
                <a:close/>
              </a:path>
            </a:pathLst>
          </a:cu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
          <p:cNvSpPr txBox="1"/>
          <p:nvPr/>
        </p:nvSpPr>
        <p:spPr>
          <a:xfrm>
            <a:off x="603651" y="906055"/>
            <a:ext cx="5923609" cy="584775"/>
          </a:xfrm>
          <a:prstGeom prst="rect">
            <a:avLst/>
          </a:prstGeom>
          <a:noFill/>
        </p:spPr>
        <p:txBody>
          <a:bodyPr wrap="square" rtlCol="0">
            <a:spAutoFit/>
          </a:bodyPr>
          <a:lstStyle/>
          <a:p>
            <a:pPr algn="ctr"/>
            <a:r>
              <a:rPr lang="zh-CN" altLang="en-US" sz="3200" b="1" dirty="0" smtClean="0">
                <a:latin typeface="华文中宋" pitchFamily="2" charset="-122"/>
                <a:ea typeface="华文中宋" pitchFamily="2" charset="-122"/>
              </a:rPr>
              <a:t>瑕疵证据补正规则的适用原则</a:t>
            </a:r>
            <a:endParaRPr lang="zh-CN" altLang="en-US" sz="3200" dirty="0">
              <a:latin typeface="华文中宋" pitchFamily="2" charset="-122"/>
              <a:ea typeface="华文中宋" pitchFamily="2" charset="-122"/>
            </a:endParaRPr>
          </a:p>
        </p:txBody>
      </p:sp>
      <p:cxnSp>
        <p:nvCxnSpPr>
          <p:cNvPr id="11" name="直接连接符 10"/>
          <p:cNvCxnSpPr/>
          <p:nvPr/>
        </p:nvCxnSpPr>
        <p:spPr>
          <a:xfrm>
            <a:off x="796413" y="914419"/>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25509" y="4849252"/>
            <a:ext cx="2501006" cy="461665"/>
          </a:xfrm>
          <a:prstGeom prst="rect">
            <a:avLst/>
          </a:prstGeom>
          <a:noFill/>
        </p:spPr>
        <p:txBody>
          <a:bodyPr wrap="none" rtlCol="0">
            <a:spAutoFit/>
          </a:bodyPr>
          <a:lstStyle/>
          <a:p>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、限制适用原则</a:t>
            </a:r>
            <a:endParaRPr lang="zh-CN" altLang="en-US" sz="2400" dirty="0">
              <a:latin typeface="宋体" panose="02010600030101010101" pitchFamily="2" charset="-122"/>
              <a:ea typeface="宋体" panose="02010600030101010101" pitchFamily="2" charset="-122"/>
            </a:endParaRPr>
          </a:p>
        </p:txBody>
      </p:sp>
      <p:sp>
        <p:nvSpPr>
          <p:cNvPr id="13" name="TextBox 12"/>
          <p:cNvSpPr txBox="1"/>
          <p:nvPr/>
        </p:nvSpPr>
        <p:spPr>
          <a:xfrm>
            <a:off x="4679004" y="5281800"/>
            <a:ext cx="2655651" cy="461665"/>
          </a:xfrm>
          <a:prstGeom prst="rect">
            <a:avLst/>
          </a:prstGeom>
          <a:noFill/>
        </p:spPr>
        <p:txBody>
          <a:bodyPr wrap="square" rtlCol="0">
            <a:spAutoFit/>
          </a:bodyPr>
          <a:lstStyle/>
          <a:p>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、严格适用原则</a:t>
            </a:r>
            <a:endParaRPr lang="zh-CN" altLang="en-US" sz="2400" dirty="0">
              <a:latin typeface="宋体" panose="02010600030101010101" pitchFamily="2" charset="-122"/>
              <a:ea typeface="宋体" panose="02010600030101010101" pitchFamily="2" charset="-122"/>
            </a:endParaRPr>
          </a:p>
        </p:txBody>
      </p:sp>
      <p:sp>
        <p:nvSpPr>
          <p:cNvPr id="14" name="TextBox 13"/>
          <p:cNvSpPr txBox="1"/>
          <p:nvPr/>
        </p:nvSpPr>
        <p:spPr>
          <a:xfrm>
            <a:off x="8054501" y="5758456"/>
            <a:ext cx="2821021" cy="461665"/>
          </a:xfrm>
          <a:prstGeom prst="rect">
            <a:avLst/>
          </a:prstGeom>
          <a:noFill/>
        </p:spPr>
        <p:txBody>
          <a:bodyPr wrap="square" rtlCol="0">
            <a:spAutoFit/>
          </a:bodyPr>
          <a:lstStyle/>
          <a:p>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、合法补正原则</a:t>
            </a:r>
            <a:endParaRPr lang="zh-CN" altLang="en-US" sz="2400" dirty="0">
              <a:latin typeface="宋体" panose="02010600030101010101" pitchFamily="2" charset="-122"/>
              <a:ea typeface="宋体" panose="02010600030101010101" pitchFamily="2" charset="-122"/>
            </a:endParaRPr>
          </a:p>
        </p:txBody>
      </p:sp>
      <p:cxnSp>
        <p:nvCxnSpPr>
          <p:cNvPr id="16" name="肘形连接符 15"/>
          <p:cNvCxnSpPr/>
          <p:nvPr/>
        </p:nvCxnSpPr>
        <p:spPr>
          <a:xfrm>
            <a:off x="1225685" y="5311302"/>
            <a:ext cx="6186792" cy="418289"/>
          </a:xfrm>
          <a:prstGeom prst="bentConnector3">
            <a:avLst>
              <a:gd name="adj1" fmla="val 50000"/>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200000" flipH="1">
            <a:off x="7188740" y="5933871"/>
            <a:ext cx="466931" cy="19459"/>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441659" y="6186789"/>
            <a:ext cx="3608962" cy="1588"/>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pic>
        <p:nvPicPr>
          <p:cNvPr id="17"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8167" r="42326"/>
          <a:stretch>
            <a:fillRect/>
          </a:stretch>
        </p:blipFill>
        <p:spPr>
          <a:xfrm>
            <a:off x="7909958" y="0"/>
            <a:ext cx="4526894" cy="6858000"/>
          </a:xfrm>
          <a:prstGeom prst="rect">
            <a:avLst/>
          </a:prstGeom>
        </p:spPr>
      </p:pic>
      <p:sp>
        <p:nvSpPr>
          <p:cNvPr id="4" name="文本框 3"/>
          <p:cNvSpPr txBox="1"/>
          <p:nvPr/>
        </p:nvSpPr>
        <p:spPr>
          <a:xfrm>
            <a:off x="914928" y="1090884"/>
            <a:ext cx="2713489" cy="584775"/>
          </a:xfrm>
          <a:prstGeom prst="rect">
            <a:avLst/>
          </a:prstGeom>
          <a:noFill/>
        </p:spPr>
        <p:txBody>
          <a:bodyPr wrap="square" rtlCol="0">
            <a:spAutoFit/>
          </a:bodyPr>
          <a:lstStyle/>
          <a:p>
            <a:pPr algn="ctr"/>
            <a:r>
              <a:rPr lang="zh-CN" altLang="en-US" sz="3200" dirty="0" smtClean="0">
                <a:latin typeface="华文中宋" pitchFamily="2" charset="-122"/>
                <a:ea typeface="华文中宋" pitchFamily="2" charset="-122"/>
              </a:rPr>
              <a:t>限制适用原则</a:t>
            </a:r>
            <a:endParaRPr lang="zh-CN" altLang="en-US" sz="3200" dirty="0">
              <a:latin typeface="华文中宋" pitchFamily="2" charset="-122"/>
              <a:ea typeface="华文中宋" pitchFamily="2" charset="-122"/>
            </a:endParaRPr>
          </a:p>
        </p:txBody>
      </p:sp>
      <p:sp>
        <p:nvSpPr>
          <p:cNvPr id="45" name="直角三角形 44"/>
          <p:cNvSpPr/>
          <p:nvPr/>
        </p:nvSpPr>
        <p:spPr>
          <a:xfrm rot="5400000">
            <a:off x="739840" y="2045046"/>
            <a:ext cx="426720" cy="426720"/>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2" name="组合 61"/>
          <p:cNvGrpSpPr/>
          <p:nvPr/>
        </p:nvGrpSpPr>
        <p:grpSpPr>
          <a:xfrm rot="16200000">
            <a:off x="6624165" y="3739923"/>
            <a:ext cx="1506086" cy="765256"/>
            <a:chOff x="895914" y="5394960"/>
            <a:chExt cx="1679646" cy="853443"/>
          </a:xfrm>
          <a:solidFill>
            <a:srgbClr val="93571B"/>
          </a:solidFill>
        </p:grpSpPr>
        <p:sp>
          <p:nvSpPr>
            <p:cNvPr id="63" name="矩形 62"/>
            <p:cNvSpPr/>
            <p:nvPr/>
          </p:nvSpPr>
          <p:spPr>
            <a:xfrm flipH="1">
              <a:off x="895914" y="5394960"/>
              <a:ext cx="94686" cy="746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矩形 63"/>
            <p:cNvSpPr/>
            <p:nvPr/>
          </p:nvSpPr>
          <p:spPr>
            <a:xfrm rot="5400000">
              <a:off x="1678587" y="5351430"/>
              <a:ext cx="114300" cy="1679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27" name="直接连接符 26"/>
          <p:cNvCxnSpPr/>
          <p:nvPr/>
        </p:nvCxnSpPr>
        <p:spPr>
          <a:xfrm>
            <a:off x="796413" y="1079795"/>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6579" y="2626467"/>
            <a:ext cx="6566170" cy="1569660"/>
          </a:xfrm>
          <a:prstGeom prst="rect">
            <a:avLst/>
          </a:prstGeom>
          <a:noFill/>
        </p:spPr>
        <p:txBody>
          <a:bodyPr wrap="square" rtlCol="0">
            <a:spAutoFit/>
          </a:bodyPr>
          <a:lstStyle/>
          <a:p>
            <a:r>
              <a:rPr lang="zh-CN" altLang="en-US" sz="2400" dirty="0" smtClean="0">
                <a:latin typeface="宋体" panose="02010600030101010101" pitchFamily="2" charset="-122"/>
                <a:ea typeface="宋体" panose="02010600030101010101" pitchFamily="2" charset="-122"/>
              </a:rPr>
              <a:t>    限制适用原则也可以称为模糊不适用原则，是指当证据属于瑕疵证据还是非法证据难以判断时，不能将该证据认定为瑕疵证据而适用瑕疵证据补正规则。</a:t>
            </a:r>
            <a:endParaRPr lang="zh-CN" altLang="en-US" sz="2400" dirty="0">
              <a:latin typeface="宋体" panose="02010600030101010101" pitchFamily="2" charset="-122"/>
              <a:ea typeface="宋体" panose="02010600030101010101"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914928" y="1032516"/>
            <a:ext cx="2713489" cy="584775"/>
          </a:xfrm>
          <a:prstGeom prst="rect">
            <a:avLst/>
          </a:prstGeom>
          <a:noFill/>
        </p:spPr>
        <p:txBody>
          <a:bodyPr wrap="square" rtlCol="0">
            <a:spAutoFit/>
          </a:bodyPr>
          <a:lstStyle/>
          <a:p>
            <a:pPr algn="ctr"/>
            <a:r>
              <a:rPr lang="zh-CN" altLang="en-US" sz="3200" dirty="0" smtClean="0">
                <a:latin typeface="华文中宋" pitchFamily="2" charset="-122"/>
                <a:ea typeface="华文中宋" pitchFamily="2" charset="-122"/>
              </a:rPr>
              <a:t>严格适用原则</a:t>
            </a:r>
            <a:endParaRPr lang="zh-CN" altLang="en-US" sz="3200" dirty="0">
              <a:latin typeface="华文中宋" pitchFamily="2" charset="-122"/>
              <a:ea typeface="华文中宋" pitchFamily="2" charset="-122"/>
            </a:endParaRPr>
          </a:p>
        </p:txBody>
      </p:sp>
      <p:sp>
        <p:nvSpPr>
          <p:cNvPr id="6" name="直角三角形 5"/>
          <p:cNvSpPr/>
          <p:nvPr/>
        </p:nvSpPr>
        <p:spPr>
          <a:xfrm rot="5400000">
            <a:off x="739840" y="2045046"/>
            <a:ext cx="426720" cy="426720"/>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rot="16200000">
            <a:off x="6624165" y="3739923"/>
            <a:ext cx="1506086" cy="765256"/>
            <a:chOff x="895914" y="5394960"/>
            <a:chExt cx="1679646" cy="853443"/>
          </a:xfrm>
          <a:solidFill>
            <a:srgbClr val="93571B"/>
          </a:solidFill>
        </p:grpSpPr>
        <p:sp>
          <p:nvSpPr>
            <p:cNvPr id="8" name="矩形 7"/>
            <p:cNvSpPr/>
            <p:nvPr/>
          </p:nvSpPr>
          <p:spPr>
            <a:xfrm flipH="1">
              <a:off x="895914" y="5394960"/>
              <a:ext cx="94686" cy="746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rot="5400000">
              <a:off x="1678587" y="5351430"/>
              <a:ext cx="114300" cy="1679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0" name="直接连接符 9"/>
          <p:cNvCxnSpPr/>
          <p:nvPr/>
        </p:nvCxnSpPr>
        <p:spPr>
          <a:xfrm>
            <a:off x="796413" y="1021427"/>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08953" y="2626467"/>
            <a:ext cx="6293796" cy="1569660"/>
          </a:xfrm>
          <a:prstGeom prst="rect">
            <a:avLst/>
          </a:prstGeom>
          <a:noFill/>
        </p:spPr>
        <p:txBody>
          <a:bodyPr wrap="square" rtlCol="0">
            <a:spAutoFit/>
          </a:bodyPr>
          <a:lstStyle/>
          <a:p>
            <a:r>
              <a:rPr lang="zh-CN" altLang="en-US" sz="2400" dirty="0" smtClean="0">
                <a:latin typeface="宋体" panose="02010600030101010101" pitchFamily="2" charset="-122"/>
                <a:ea typeface="宋体" panose="02010600030101010101" pitchFamily="2" charset="-122"/>
              </a:rPr>
              <a:t>    严格适用原则是指对瑕疵证据的补正或者解释要达到彻底补正、合理解释的程度，即对补正的结果设置较高的要求，只有达到彻底补正、合理解释的程度才能治愈证据的瑕疵。</a:t>
            </a:r>
            <a:endParaRPr lang="zh-CN" altLang="en-US" sz="2400" dirty="0">
              <a:latin typeface="宋体" panose="02010600030101010101" pitchFamily="2" charset="-122"/>
              <a:ea typeface="宋体" panose="02010600030101010101" pitchFamily="2" charset="-122"/>
            </a:endParaRPr>
          </a:p>
        </p:txBody>
      </p:sp>
      <p:pic>
        <p:nvPicPr>
          <p:cNvPr id="1026" name="Picture 2" descr="https://pic.quanjing.com/sr/r6/QJ6805378720.jpg@!350h"/>
          <p:cNvPicPr>
            <a:picLocks noChangeAspect="1" noChangeArrowheads="1"/>
          </p:cNvPicPr>
          <p:nvPr/>
        </p:nvPicPr>
        <p:blipFill>
          <a:blip r:embed="rId1"/>
          <a:srcRect/>
          <a:stretch>
            <a:fillRect/>
          </a:stretch>
        </p:blipFill>
        <p:spPr bwMode="auto">
          <a:xfrm>
            <a:off x="8044778" y="9166"/>
            <a:ext cx="4131961" cy="6848834"/>
          </a:xfrm>
          <a:prstGeom prst="rect">
            <a:avLst/>
          </a:prstGeom>
          <a:noFill/>
        </p:spPr>
      </p:pic>
      <p:pic>
        <p:nvPicPr>
          <p:cNvPr id="1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4928" y="1081156"/>
            <a:ext cx="2713489" cy="584775"/>
          </a:xfrm>
          <a:prstGeom prst="rect">
            <a:avLst/>
          </a:prstGeom>
          <a:noFill/>
        </p:spPr>
        <p:txBody>
          <a:bodyPr wrap="square" rtlCol="0">
            <a:spAutoFit/>
          </a:bodyPr>
          <a:lstStyle/>
          <a:p>
            <a:pPr algn="ctr"/>
            <a:r>
              <a:rPr lang="zh-CN" altLang="en-US" sz="3200" dirty="0" smtClean="0">
                <a:latin typeface="华文中宋" pitchFamily="2" charset="-122"/>
                <a:ea typeface="华文中宋" pitchFamily="2" charset="-122"/>
              </a:rPr>
              <a:t>合法补正原则</a:t>
            </a:r>
            <a:endParaRPr lang="zh-CN" altLang="en-US" sz="3200" dirty="0">
              <a:latin typeface="华文中宋" pitchFamily="2" charset="-122"/>
              <a:ea typeface="华文中宋" pitchFamily="2" charset="-122"/>
            </a:endParaRPr>
          </a:p>
        </p:txBody>
      </p:sp>
      <p:sp>
        <p:nvSpPr>
          <p:cNvPr id="5" name="直角三角形 4"/>
          <p:cNvSpPr/>
          <p:nvPr/>
        </p:nvSpPr>
        <p:spPr>
          <a:xfrm rot="5400000">
            <a:off x="739840" y="2045046"/>
            <a:ext cx="426720" cy="426720"/>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 name="组合 5"/>
          <p:cNvGrpSpPr/>
          <p:nvPr/>
        </p:nvGrpSpPr>
        <p:grpSpPr>
          <a:xfrm rot="16200000">
            <a:off x="6624165" y="4197139"/>
            <a:ext cx="1506086" cy="765256"/>
            <a:chOff x="895914" y="5394960"/>
            <a:chExt cx="1679646" cy="853443"/>
          </a:xfrm>
          <a:solidFill>
            <a:srgbClr val="93571B"/>
          </a:solidFill>
        </p:grpSpPr>
        <p:sp>
          <p:nvSpPr>
            <p:cNvPr id="7" name="矩形 6"/>
            <p:cNvSpPr/>
            <p:nvPr/>
          </p:nvSpPr>
          <p:spPr>
            <a:xfrm flipH="1">
              <a:off x="895914" y="5394960"/>
              <a:ext cx="94686" cy="746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rot="5400000">
              <a:off x="1678587" y="5351430"/>
              <a:ext cx="114300" cy="1679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9" name="直接连接符 8"/>
          <p:cNvCxnSpPr/>
          <p:nvPr/>
        </p:nvCxnSpPr>
        <p:spPr>
          <a:xfrm>
            <a:off x="796413" y="1070067"/>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08953" y="2295715"/>
            <a:ext cx="6293796" cy="2677656"/>
          </a:xfrm>
          <a:prstGeom prst="rect">
            <a:avLst/>
          </a:prstGeom>
          <a:noFill/>
        </p:spPr>
        <p:txBody>
          <a:bodyPr wrap="square" rtlCol="0">
            <a:spAutoFit/>
          </a:bodyPr>
          <a:lstStyle/>
          <a:p>
            <a:r>
              <a:rPr lang="zh-CN" altLang="en-US" sz="2400" dirty="0" smtClean="0">
                <a:latin typeface="宋体" panose="02010600030101010101" pitchFamily="2" charset="-122"/>
                <a:ea typeface="宋体" panose="02010600030101010101" pitchFamily="2" charset="-122"/>
              </a:rPr>
              <a:t>    合法补正原则，是指对瑕疵证据进行补正的行为和补正所依据的证据应当具有合法性。瑕疵证据补正规则至少具有以下两方面的作用：一是通过补正治愈证据瑕疵，规范证据形式，保证证据的真实性。二是通过补正，对违法侦查行为进行谴责。而这两方面作用的实现均需要以补正的合法性为基础。</a:t>
            </a:r>
            <a:endParaRPr lang="zh-CN" altLang="en-US" sz="2400" dirty="0">
              <a:latin typeface="宋体" panose="02010600030101010101" pitchFamily="2" charset="-122"/>
              <a:ea typeface="宋体" panose="02010600030101010101" pitchFamily="2" charset="-122"/>
            </a:endParaRPr>
          </a:p>
        </p:txBody>
      </p:sp>
      <p:pic>
        <p:nvPicPr>
          <p:cNvPr id="55298" name="Picture 2" descr="https://pic.quanjing.com/8k/9v/QJ8103186977.jpg@!350h"/>
          <p:cNvPicPr>
            <a:picLocks noChangeAspect="1" noChangeArrowheads="1"/>
          </p:cNvPicPr>
          <p:nvPr/>
        </p:nvPicPr>
        <p:blipFill>
          <a:blip r:embed="rId1"/>
          <a:srcRect/>
          <a:stretch>
            <a:fillRect/>
          </a:stretch>
        </p:blipFill>
        <p:spPr bwMode="auto">
          <a:xfrm>
            <a:off x="7772401" y="1454285"/>
            <a:ext cx="4419600" cy="3333750"/>
          </a:xfrm>
          <a:prstGeom prst="rect">
            <a:avLst/>
          </a:prstGeom>
          <a:noFill/>
        </p:spPr>
      </p:pic>
      <p:pic>
        <p:nvPicPr>
          <p:cNvPr id="1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9581" y="588157"/>
            <a:ext cx="1242647" cy="1135134"/>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902676" y="711251"/>
            <a:ext cx="10386648" cy="5435498"/>
          </a:xfrm>
          <a:prstGeom prst="roundRect">
            <a:avLst>
              <a:gd name="adj" fmla="val 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a:off x="5946088" y="5427974"/>
            <a:ext cx="627375" cy="627375"/>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a:off x="10978663" y="720966"/>
            <a:ext cx="316526" cy="316526"/>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464618" y="1358544"/>
            <a:ext cx="1592179" cy="1592179"/>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FuturaBookC" pitchFamily="2" charset="-52"/>
              </a:rPr>
              <a:t>3</a:t>
            </a:r>
            <a:endParaRPr lang="zh-CN" altLang="en-US" sz="13800" b="1" dirty="0">
              <a:solidFill>
                <a:schemeClr val="bg1"/>
              </a:solidFill>
              <a:latin typeface="FuturaBookC" pitchFamily="2" charset="-52"/>
            </a:endParaRPr>
          </a:p>
        </p:txBody>
      </p:sp>
      <p:sp>
        <p:nvSpPr>
          <p:cNvPr id="27" name="文本框 26"/>
          <p:cNvSpPr txBox="1"/>
          <p:nvPr/>
        </p:nvSpPr>
        <p:spPr>
          <a:xfrm>
            <a:off x="6418898" y="3322537"/>
            <a:ext cx="4569593" cy="707886"/>
          </a:xfrm>
          <a:prstGeom prst="rect">
            <a:avLst/>
          </a:prstGeom>
          <a:noFill/>
        </p:spPr>
        <p:txBody>
          <a:bodyPr wrap="square" rtlCol="0">
            <a:spAutoFit/>
          </a:bodyPr>
          <a:lstStyle/>
          <a:p>
            <a:r>
              <a:rPr lang="zh-CN" altLang="en-US" sz="4000" dirty="0" smtClean="0">
                <a:latin typeface="FZZhengHeiS-DB-GB" panose="02000000000000000000" pitchFamily="2" charset="0"/>
                <a:ea typeface="FZZhengHeiS-DB-GB" panose="02000000000000000000" pitchFamily="2" charset="0"/>
              </a:rPr>
              <a:t>容易存在的问题</a:t>
            </a:r>
            <a:endParaRPr lang="zh-CN" altLang="en-US" sz="4000" dirty="0">
              <a:latin typeface="FZZhengHeiS-DB-GB" panose="02000000000000000000" pitchFamily="2" charset="0"/>
              <a:ea typeface="FZZhengHeiS-DB-GB" panose="02000000000000000000" pitchFamily="2" charset="0"/>
            </a:endParaRPr>
          </a:p>
        </p:txBody>
      </p:sp>
      <p:cxnSp>
        <p:nvCxnSpPr>
          <p:cNvPr id="28" name="直接连接符 27"/>
          <p:cNvCxnSpPr/>
          <p:nvPr/>
        </p:nvCxnSpPr>
        <p:spPr>
          <a:xfrm>
            <a:off x="6538360" y="4087692"/>
            <a:ext cx="899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464618" y="4284253"/>
            <a:ext cx="4676273" cy="584775"/>
          </a:xfrm>
          <a:prstGeom prst="rect">
            <a:avLst/>
          </a:prstGeom>
          <a:noFill/>
        </p:spPr>
        <p:txBody>
          <a:bodyPr wrap="square" rtlCol="0">
            <a:spAutoFit/>
          </a:bodyPr>
          <a:lstStyle/>
          <a:p>
            <a:r>
              <a:rPr lang="en-US" altLang="zh-CN" sz="1600">
                <a:solidFill>
                  <a:schemeClr val="tx1">
                    <a:lumMod val="75000"/>
                    <a:lumOff val="25000"/>
                  </a:schemeClr>
                </a:solidFill>
                <a:latin typeface="FuturaBookC" pitchFamily="2" charset="-52"/>
                <a:ea typeface="锐字逼格青春粗黑体简2.0" panose="02010604000000000000" pitchFamily="2" charset="-122"/>
              </a:rPr>
              <a:t>Law is a system of rules that exerts coercive power and regulates individual behavior.</a:t>
            </a:r>
            <a:endParaRPr lang="en-US" altLang="zh-CN" sz="1600" dirty="0">
              <a:solidFill>
                <a:schemeClr val="tx1">
                  <a:lumMod val="75000"/>
                  <a:lumOff val="25000"/>
                </a:schemeClr>
              </a:solidFill>
              <a:latin typeface="FuturaBookC" pitchFamily="2" charset="-52"/>
              <a:ea typeface="锐字逼格青春粗黑体简2.0" panose="02010604000000000000" pitchFamily="2" charset="-122"/>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33209" r="8884"/>
          <a:stretch>
            <a:fillRect/>
          </a:stretch>
        </p:blipFill>
        <p:spPr>
          <a:xfrm>
            <a:off x="1283110" y="866943"/>
            <a:ext cx="4018464" cy="5204609"/>
          </a:xfrm>
          <a:prstGeom prst="rect">
            <a:avLst/>
          </a:prstGeom>
        </p:spPr>
      </p:pic>
      <p:pic>
        <p:nvPicPr>
          <p:cNvPr id="1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830749" cy="68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直角三角形 58"/>
          <p:cNvSpPr/>
          <p:nvPr/>
        </p:nvSpPr>
        <p:spPr>
          <a:xfrm>
            <a:off x="4565437" y="5361970"/>
            <a:ext cx="613107" cy="613107"/>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直角三角形 59"/>
          <p:cNvSpPr/>
          <p:nvPr/>
        </p:nvSpPr>
        <p:spPr>
          <a:xfrm>
            <a:off x="8062404" y="5365724"/>
            <a:ext cx="613107" cy="613107"/>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矩形 25"/>
          <p:cNvSpPr/>
          <p:nvPr/>
        </p:nvSpPr>
        <p:spPr>
          <a:xfrm>
            <a:off x="8142638" y="2022609"/>
            <a:ext cx="2889894" cy="388092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4653920" y="2022689"/>
            <a:ext cx="2889894" cy="388092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直角三角形 57"/>
          <p:cNvSpPr/>
          <p:nvPr/>
        </p:nvSpPr>
        <p:spPr>
          <a:xfrm>
            <a:off x="1082280" y="5372870"/>
            <a:ext cx="613107" cy="613107"/>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矩形 23"/>
          <p:cNvSpPr/>
          <p:nvPr/>
        </p:nvSpPr>
        <p:spPr>
          <a:xfrm>
            <a:off x="1157709" y="2022608"/>
            <a:ext cx="2889895" cy="388092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759299" y="1032519"/>
            <a:ext cx="7256292" cy="584775"/>
          </a:xfrm>
          <a:prstGeom prst="rect">
            <a:avLst/>
          </a:prstGeom>
          <a:noFill/>
        </p:spPr>
        <p:txBody>
          <a:bodyPr wrap="square" rtlCol="0">
            <a:spAutoFit/>
          </a:bodyPr>
          <a:lstStyle/>
          <a:p>
            <a:pPr algn="ctr"/>
            <a:r>
              <a:rPr lang="zh-CN" altLang="en-US" sz="3200" dirty="0" smtClean="0">
                <a:latin typeface="华文中宋" pitchFamily="2" charset="-122"/>
                <a:ea typeface="华文中宋" pitchFamily="2" charset="-122"/>
              </a:rPr>
              <a:t>办案机关在收集证据时容易存在的问题</a:t>
            </a:r>
            <a:endParaRPr lang="zh-CN" altLang="en-US" sz="3200" dirty="0">
              <a:latin typeface="华文中宋" pitchFamily="2" charset="-122"/>
              <a:ea typeface="华文中宋" pitchFamily="2" charset="-122"/>
            </a:endParaRPr>
          </a:p>
        </p:txBody>
      </p:sp>
      <p:cxnSp>
        <p:nvCxnSpPr>
          <p:cNvPr id="6" name="直接连接符 5"/>
          <p:cNvCxnSpPr/>
          <p:nvPr/>
        </p:nvCxnSpPr>
        <p:spPr>
          <a:xfrm>
            <a:off x="796413" y="1031155"/>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1" cstate="screen">
            <a:extLst>
              <a:ext uri="{BEBA8EAE-BF5A-486C-A8C5-ECC9F3942E4B}">
                <a14:imgProps xmlns:a14="http://schemas.microsoft.com/office/drawing/2010/main">
                  <a14:imgLayer r:embed="rId2">
                    <a14:imgEffect>
                      <a14:saturation sat="66000"/>
                    </a14:imgEffect>
                  </a14:imgLayer>
                </a14:imgProps>
              </a:ext>
            </a:extLst>
          </a:blip>
          <a:stretch>
            <a:fillRect/>
          </a:stretch>
        </p:blipFill>
        <p:spPr>
          <a:xfrm>
            <a:off x="8329853" y="2246246"/>
            <a:ext cx="2532202" cy="1690474"/>
          </a:xfrm>
          <a:prstGeom prst="rect">
            <a:avLst/>
          </a:prstGeom>
        </p:spPr>
      </p:pic>
      <p:sp>
        <p:nvSpPr>
          <p:cNvPr id="39" name="文本框 38"/>
          <p:cNvSpPr txBox="1"/>
          <p:nvPr/>
        </p:nvSpPr>
        <p:spPr>
          <a:xfrm>
            <a:off x="1232779" y="4252036"/>
            <a:ext cx="2755202" cy="83099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sz="2400" dirty="0" smtClean="0">
                <a:solidFill>
                  <a:schemeClr val="tx1"/>
                </a:solidFill>
                <a:effectLst/>
              </a:rPr>
              <a:t>取得刑事证据</a:t>
            </a:r>
            <a:endParaRPr lang="en-US" altLang="zh-CN" sz="2400" dirty="0" smtClean="0">
              <a:solidFill>
                <a:schemeClr val="tx1"/>
              </a:solidFill>
              <a:effectLst/>
            </a:endParaRPr>
          </a:p>
          <a:p>
            <a:pPr algn="ctr"/>
            <a:r>
              <a:rPr lang="zh-CN" altLang="en-US" sz="2400" dirty="0" smtClean="0">
                <a:solidFill>
                  <a:schemeClr val="tx1"/>
                </a:solidFill>
                <a:effectLst/>
              </a:rPr>
              <a:t>不符合法律规定</a:t>
            </a:r>
            <a:endParaRPr lang="zh-CN" altLang="en-US" sz="2400" dirty="0">
              <a:solidFill>
                <a:schemeClr val="tx1"/>
              </a:solidFill>
              <a:effectLst/>
            </a:endParaRPr>
          </a:p>
        </p:txBody>
      </p:sp>
      <p:sp>
        <p:nvSpPr>
          <p:cNvPr id="41" name="文本框 40"/>
          <p:cNvSpPr txBox="1"/>
          <p:nvPr/>
        </p:nvSpPr>
        <p:spPr>
          <a:xfrm>
            <a:off x="4749451" y="4252036"/>
            <a:ext cx="2755202" cy="83099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sz="2400" dirty="0" smtClean="0">
                <a:solidFill>
                  <a:schemeClr val="tx1"/>
                </a:solidFill>
                <a:effectLst/>
                <a:latin typeface="宋体" panose="02010600030101010101" pitchFamily="2" charset="-122"/>
                <a:ea typeface="宋体" panose="02010600030101010101" pitchFamily="2" charset="-122"/>
              </a:rPr>
              <a:t>强制措施的</a:t>
            </a:r>
            <a:endParaRPr lang="en-US" altLang="zh-CN" sz="2400" dirty="0" smtClean="0">
              <a:solidFill>
                <a:schemeClr val="tx1"/>
              </a:solidFill>
              <a:effectLst/>
              <a:latin typeface="宋体" panose="02010600030101010101" pitchFamily="2" charset="-122"/>
              <a:ea typeface="宋体" panose="02010600030101010101" pitchFamily="2" charset="-122"/>
            </a:endParaRPr>
          </a:p>
          <a:p>
            <a:pPr algn="ctr"/>
            <a:r>
              <a:rPr lang="zh-CN" altLang="en-US" sz="2400" dirty="0" smtClean="0">
                <a:solidFill>
                  <a:schemeClr val="tx1"/>
                </a:solidFill>
                <a:effectLst/>
                <a:latin typeface="宋体" panose="02010600030101010101" pitchFamily="2" charset="-122"/>
                <a:ea typeface="宋体" panose="02010600030101010101" pitchFamily="2" charset="-122"/>
              </a:rPr>
              <a:t>使用不合法</a:t>
            </a:r>
            <a:endParaRPr lang="zh-CN" altLang="en-US" sz="2400" dirty="0">
              <a:solidFill>
                <a:schemeClr val="tx1"/>
              </a:solidFill>
              <a:effectLst/>
              <a:latin typeface="宋体" panose="02010600030101010101" pitchFamily="2" charset="-122"/>
              <a:ea typeface="宋体" panose="02010600030101010101" pitchFamily="2" charset="-122"/>
            </a:endParaRPr>
          </a:p>
        </p:txBody>
      </p:sp>
      <p:sp>
        <p:nvSpPr>
          <p:cNvPr id="43" name="文本框 42"/>
          <p:cNvSpPr txBox="1"/>
          <p:nvPr/>
        </p:nvSpPr>
        <p:spPr>
          <a:xfrm>
            <a:off x="8206413" y="4252036"/>
            <a:ext cx="2755202" cy="83099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sz="2400" dirty="0" smtClean="0">
                <a:solidFill>
                  <a:schemeClr val="tx1"/>
                </a:solidFill>
                <a:effectLst/>
                <a:latin typeface="宋体" panose="02010600030101010101" pitchFamily="2" charset="-122"/>
                <a:ea typeface="宋体" panose="02010600030101010101" pitchFamily="2" charset="-122"/>
              </a:rPr>
              <a:t>涉案赃款赃物</a:t>
            </a:r>
            <a:endParaRPr lang="en-US" altLang="zh-CN" sz="2400" dirty="0" smtClean="0">
              <a:solidFill>
                <a:schemeClr val="tx1"/>
              </a:solidFill>
              <a:effectLst/>
              <a:latin typeface="宋体" panose="02010600030101010101" pitchFamily="2" charset="-122"/>
              <a:ea typeface="宋体" panose="02010600030101010101" pitchFamily="2" charset="-122"/>
            </a:endParaRPr>
          </a:p>
          <a:p>
            <a:pPr algn="ctr"/>
            <a:r>
              <a:rPr lang="zh-CN" altLang="en-US" sz="2400" dirty="0" smtClean="0">
                <a:solidFill>
                  <a:schemeClr val="tx1"/>
                </a:solidFill>
                <a:effectLst/>
                <a:latin typeface="宋体" panose="02010600030101010101" pitchFamily="2" charset="-122"/>
                <a:ea typeface="宋体" panose="02010600030101010101" pitchFamily="2" charset="-122"/>
              </a:rPr>
              <a:t>处理不合程序</a:t>
            </a:r>
            <a:endParaRPr lang="zh-CN" altLang="en-US" sz="2400" dirty="0">
              <a:solidFill>
                <a:schemeClr val="tx1"/>
              </a:solidFill>
              <a:effectLst/>
              <a:latin typeface="宋体" panose="02010600030101010101" pitchFamily="2" charset="-122"/>
              <a:ea typeface="宋体" panose="02010600030101010101" pitchFamily="2" charset="-122"/>
            </a:endParaRPr>
          </a:p>
        </p:txBody>
      </p:sp>
      <p:grpSp>
        <p:nvGrpSpPr>
          <p:cNvPr id="46" name="组合 45"/>
          <p:cNvGrpSpPr/>
          <p:nvPr/>
        </p:nvGrpSpPr>
        <p:grpSpPr>
          <a:xfrm rot="10800000">
            <a:off x="9614919" y="1924925"/>
            <a:ext cx="1506086" cy="765255"/>
            <a:chOff x="895914" y="5394960"/>
            <a:chExt cx="1679646" cy="853443"/>
          </a:xfrm>
          <a:solidFill>
            <a:srgbClr val="93571B"/>
          </a:solidFill>
        </p:grpSpPr>
        <p:sp>
          <p:nvSpPr>
            <p:cNvPr id="47" name="矩形 46"/>
            <p:cNvSpPr/>
            <p:nvPr/>
          </p:nvSpPr>
          <p:spPr>
            <a:xfrm flipH="1">
              <a:off x="895914" y="5394960"/>
              <a:ext cx="94686" cy="746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矩形 47"/>
            <p:cNvSpPr/>
            <p:nvPr/>
          </p:nvSpPr>
          <p:spPr>
            <a:xfrm rot="5400000">
              <a:off x="1678587" y="5351430"/>
              <a:ext cx="114300" cy="1679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9" name="组合 48"/>
          <p:cNvGrpSpPr/>
          <p:nvPr/>
        </p:nvGrpSpPr>
        <p:grpSpPr>
          <a:xfrm rot="10800000">
            <a:off x="6126198" y="1926398"/>
            <a:ext cx="1506086" cy="765255"/>
            <a:chOff x="895914" y="5394960"/>
            <a:chExt cx="1679646" cy="853443"/>
          </a:xfrm>
          <a:solidFill>
            <a:srgbClr val="93571B"/>
          </a:solidFill>
        </p:grpSpPr>
        <p:sp>
          <p:nvSpPr>
            <p:cNvPr id="50" name="矩形 49"/>
            <p:cNvSpPr/>
            <p:nvPr/>
          </p:nvSpPr>
          <p:spPr>
            <a:xfrm flipH="1">
              <a:off x="895914" y="5394960"/>
              <a:ext cx="94686" cy="746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矩形 50"/>
            <p:cNvSpPr/>
            <p:nvPr/>
          </p:nvSpPr>
          <p:spPr>
            <a:xfrm rot="5400000">
              <a:off x="1678587" y="5351430"/>
              <a:ext cx="114300" cy="1679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2" name="组合 51"/>
          <p:cNvGrpSpPr/>
          <p:nvPr/>
        </p:nvGrpSpPr>
        <p:grpSpPr>
          <a:xfrm rot="10800000">
            <a:off x="2636737" y="1924924"/>
            <a:ext cx="1506086" cy="765256"/>
            <a:chOff x="895914" y="5394960"/>
            <a:chExt cx="1679646" cy="853443"/>
          </a:xfrm>
          <a:solidFill>
            <a:srgbClr val="93571B"/>
          </a:solidFill>
        </p:grpSpPr>
        <p:sp>
          <p:nvSpPr>
            <p:cNvPr id="53" name="矩形 52"/>
            <p:cNvSpPr/>
            <p:nvPr/>
          </p:nvSpPr>
          <p:spPr>
            <a:xfrm flipH="1">
              <a:off x="895914" y="5394960"/>
              <a:ext cx="94686" cy="746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矩形 53"/>
            <p:cNvSpPr/>
            <p:nvPr/>
          </p:nvSpPr>
          <p:spPr>
            <a:xfrm rot="5400000">
              <a:off x="1678587" y="5351430"/>
              <a:ext cx="114300" cy="1679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0" name="图片 29"/>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2758"/>
          <a:stretch>
            <a:fillRect/>
          </a:stretch>
        </p:blipFill>
        <p:spPr>
          <a:xfrm>
            <a:off x="1307262" y="2246246"/>
            <a:ext cx="2568945" cy="1679741"/>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b="12049"/>
          <a:stretch>
            <a:fillRect/>
          </a:stretch>
        </p:blipFill>
        <p:spPr>
          <a:xfrm>
            <a:off x="4844030" y="2246247"/>
            <a:ext cx="2545907" cy="1679368"/>
          </a:xfrm>
          <a:prstGeom prst="rect">
            <a:avLst/>
          </a:prstGeom>
        </p:spPr>
      </p:pic>
      <p:pic>
        <p:nvPicPr>
          <p:cNvPr id="27" name="图片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988709" y="5737122"/>
            <a:ext cx="3957485" cy="825909"/>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908282" y="1533116"/>
            <a:ext cx="2325946" cy="830997"/>
          </a:xfrm>
          <a:prstGeom prst="rect">
            <a:avLst/>
          </a:prstGeom>
          <a:noFill/>
        </p:spPr>
        <p:txBody>
          <a:bodyPr wrap="square" rtlCol="0">
            <a:spAutoFit/>
          </a:bodyPr>
          <a:lstStyle/>
          <a:p>
            <a:pPr algn="dist"/>
            <a:r>
              <a:rPr lang="zh-CN" altLang="en-US" sz="4800" dirty="0">
                <a:latin typeface="FZZhengHeiS-DB-GB" panose="02000000000000000000" pitchFamily="2" charset="0"/>
                <a:ea typeface="FZZhengHeiS-DB-GB" panose="02000000000000000000" pitchFamily="2" charset="0"/>
              </a:rPr>
              <a:t>目录</a:t>
            </a:r>
            <a:endParaRPr lang="zh-CN" altLang="en-US" sz="4800" dirty="0">
              <a:latin typeface="FZZhengHeiS-DB-GB" panose="02000000000000000000" pitchFamily="2" charset="0"/>
              <a:ea typeface="FZZhengHeiS-DB-GB" panose="02000000000000000000" pitchFamily="2" charset="0"/>
            </a:endParaRPr>
          </a:p>
        </p:txBody>
      </p:sp>
      <p:sp>
        <p:nvSpPr>
          <p:cNvPr id="20" name="椭圆 19"/>
          <p:cNvSpPr/>
          <p:nvPr/>
        </p:nvSpPr>
        <p:spPr>
          <a:xfrm>
            <a:off x="1908283" y="3112512"/>
            <a:ext cx="643774" cy="643774"/>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pitchFamily="2" charset="-52"/>
              </a:rPr>
              <a:t>01</a:t>
            </a:r>
            <a:endParaRPr lang="zh-CN" altLang="en-US" sz="1200" b="1" dirty="0">
              <a:solidFill>
                <a:schemeClr val="bg1"/>
              </a:solidFill>
              <a:latin typeface="FuturaBookC" pitchFamily="2" charset="-52"/>
            </a:endParaRPr>
          </a:p>
        </p:txBody>
      </p:sp>
      <p:sp>
        <p:nvSpPr>
          <p:cNvPr id="21" name="文本框 20"/>
          <p:cNvSpPr txBox="1"/>
          <p:nvPr/>
        </p:nvSpPr>
        <p:spPr>
          <a:xfrm>
            <a:off x="2672779" y="3212183"/>
            <a:ext cx="2754627" cy="461665"/>
          </a:xfrm>
          <a:prstGeom prst="rect">
            <a:avLst/>
          </a:prstGeom>
          <a:noFill/>
        </p:spPr>
        <p:txBody>
          <a:bodyPr wrap="square" rtlCol="0">
            <a:spAutoFit/>
          </a:bodyPr>
          <a:lstStyle/>
          <a:p>
            <a:pPr algn="dist"/>
            <a:r>
              <a:rPr lang="zh-CN" altLang="en-US" sz="2400" dirty="0" smtClean="0">
                <a:latin typeface="FZZhengHeiS-DB-GB" panose="02000000000000000000" pitchFamily="2" charset="0"/>
                <a:ea typeface="FZZhengHeiS-DB-GB" panose="02000000000000000000" pitchFamily="2" charset="0"/>
              </a:rPr>
              <a:t>证据类型</a:t>
            </a:r>
            <a:endParaRPr lang="zh-CN" altLang="en-US" sz="2400" dirty="0">
              <a:latin typeface="FZZhengHeiS-DB-GB" panose="02000000000000000000" pitchFamily="2" charset="0"/>
              <a:ea typeface="FZZhengHeiS-DB-GB" panose="02000000000000000000" pitchFamily="2" charset="0"/>
            </a:endParaRPr>
          </a:p>
        </p:txBody>
      </p:sp>
      <p:sp>
        <p:nvSpPr>
          <p:cNvPr id="23" name="椭圆 22"/>
          <p:cNvSpPr/>
          <p:nvPr/>
        </p:nvSpPr>
        <p:spPr>
          <a:xfrm>
            <a:off x="6495346" y="3112512"/>
            <a:ext cx="643774" cy="643774"/>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FuturaBookC" pitchFamily="2" charset="-52"/>
              </a:rPr>
              <a:t>02</a:t>
            </a:r>
            <a:endParaRPr lang="zh-CN" altLang="en-US" sz="1200" b="1" dirty="0">
              <a:solidFill>
                <a:schemeClr val="bg1"/>
              </a:solidFill>
              <a:latin typeface="FuturaBookC" pitchFamily="2" charset="-52"/>
            </a:endParaRPr>
          </a:p>
        </p:txBody>
      </p:sp>
      <p:sp>
        <p:nvSpPr>
          <p:cNvPr id="24" name="文本框 23"/>
          <p:cNvSpPr txBox="1"/>
          <p:nvPr/>
        </p:nvSpPr>
        <p:spPr>
          <a:xfrm>
            <a:off x="7279297" y="3212179"/>
            <a:ext cx="3177937" cy="461665"/>
          </a:xfrm>
          <a:prstGeom prst="rect">
            <a:avLst/>
          </a:prstGeom>
          <a:noFill/>
        </p:spPr>
        <p:txBody>
          <a:bodyPr wrap="square" rtlCol="0">
            <a:spAutoFit/>
          </a:bodyPr>
          <a:lstStyle/>
          <a:p>
            <a:pPr algn="dist"/>
            <a:r>
              <a:rPr lang="zh-CN" altLang="en-US" sz="2400" dirty="0" smtClean="0">
                <a:latin typeface="FZZhengHeiS-DB-GB" panose="02000000000000000000" pitchFamily="2" charset="0"/>
                <a:ea typeface="FZZhengHeiS-DB-GB" panose="02000000000000000000" pitchFamily="2" charset="0"/>
              </a:rPr>
              <a:t>补正原则</a:t>
            </a:r>
            <a:endParaRPr lang="zh-CN" altLang="en-US" sz="2400" dirty="0">
              <a:latin typeface="FZZhengHeiS-DB-GB" panose="02000000000000000000" pitchFamily="2" charset="0"/>
              <a:ea typeface="FZZhengHeiS-DB-GB" panose="02000000000000000000" pitchFamily="2" charset="0"/>
            </a:endParaRPr>
          </a:p>
        </p:txBody>
      </p:sp>
      <p:sp>
        <p:nvSpPr>
          <p:cNvPr id="26" name="椭圆 25"/>
          <p:cNvSpPr/>
          <p:nvPr/>
        </p:nvSpPr>
        <p:spPr>
          <a:xfrm>
            <a:off x="1908283" y="4355250"/>
            <a:ext cx="643774" cy="643774"/>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FuturaBookC" pitchFamily="2" charset="-52"/>
              </a:rPr>
              <a:t>03</a:t>
            </a:r>
            <a:endParaRPr lang="zh-CN" altLang="en-US" sz="1200" b="1" dirty="0">
              <a:solidFill>
                <a:schemeClr val="bg1"/>
              </a:solidFill>
              <a:latin typeface="FuturaBookC" pitchFamily="2" charset="-52"/>
            </a:endParaRPr>
          </a:p>
        </p:txBody>
      </p:sp>
      <p:sp>
        <p:nvSpPr>
          <p:cNvPr id="27" name="文本框 26"/>
          <p:cNvSpPr txBox="1"/>
          <p:nvPr/>
        </p:nvSpPr>
        <p:spPr>
          <a:xfrm>
            <a:off x="2672780" y="4464649"/>
            <a:ext cx="2754314" cy="461665"/>
          </a:xfrm>
          <a:prstGeom prst="rect">
            <a:avLst/>
          </a:prstGeom>
          <a:noFill/>
        </p:spPr>
        <p:txBody>
          <a:bodyPr wrap="square" rtlCol="0">
            <a:spAutoFit/>
          </a:bodyPr>
          <a:lstStyle/>
          <a:p>
            <a:pPr algn="dist"/>
            <a:r>
              <a:rPr lang="zh-CN" altLang="en-US" sz="2400" dirty="0" smtClean="0">
                <a:latin typeface="FZZhengHeiS-DB-GB" panose="02000000000000000000" pitchFamily="2" charset="0"/>
                <a:ea typeface="FZZhengHeiS-DB-GB" panose="02000000000000000000" pitchFamily="2" charset="0"/>
              </a:rPr>
              <a:t>容易存在的问题</a:t>
            </a:r>
            <a:endParaRPr lang="zh-CN" altLang="en-US" sz="2400" dirty="0">
              <a:latin typeface="FZZhengHeiS-DB-GB" panose="02000000000000000000" pitchFamily="2" charset="0"/>
              <a:ea typeface="FZZhengHeiS-DB-GB" panose="02000000000000000000" pitchFamily="2" charset="0"/>
            </a:endParaRPr>
          </a:p>
        </p:txBody>
      </p:sp>
      <p:sp>
        <p:nvSpPr>
          <p:cNvPr id="29" name="椭圆 28"/>
          <p:cNvSpPr/>
          <p:nvPr/>
        </p:nvSpPr>
        <p:spPr>
          <a:xfrm>
            <a:off x="6495346" y="4355250"/>
            <a:ext cx="643774" cy="643774"/>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latin typeface="FuturaBookC" pitchFamily="2" charset="-52"/>
              </a:rPr>
              <a:t>04</a:t>
            </a:r>
            <a:endParaRPr lang="zh-CN" altLang="en-US" sz="1200" b="1" dirty="0">
              <a:solidFill>
                <a:schemeClr val="bg1"/>
              </a:solidFill>
              <a:latin typeface="FuturaBookC" pitchFamily="2" charset="-52"/>
            </a:endParaRPr>
          </a:p>
        </p:txBody>
      </p:sp>
      <p:sp>
        <p:nvSpPr>
          <p:cNvPr id="31" name="文本框 30"/>
          <p:cNvSpPr txBox="1"/>
          <p:nvPr/>
        </p:nvSpPr>
        <p:spPr>
          <a:xfrm>
            <a:off x="7315200" y="4454921"/>
            <a:ext cx="3161490" cy="461665"/>
          </a:xfrm>
          <a:prstGeom prst="rect">
            <a:avLst/>
          </a:prstGeom>
          <a:noFill/>
        </p:spPr>
        <p:txBody>
          <a:bodyPr wrap="square" rtlCol="0">
            <a:spAutoFit/>
          </a:bodyPr>
          <a:lstStyle/>
          <a:p>
            <a:pPr algn="dist"/>
            <a:r>
              <a:rPr lang="zh-CN" altLang="en-US" sz="2400" dirty="0" smtClean="0">
                <a:latin typeface="FZZhengHeiS-DB-GB" panose="02000000000000000000" pitchFamily="2" charset="0"/>
                <a:ea typeface="FZZhengHeiS-DB-GB" panose="02000000000000000000" pitchFamily="2" charset="0"/>
              </a:rPr>
              <a:t>补正方式</a:t>
            </a:r>
            <a:endParaRPr lang="zh-CN" altLang="en-US" sz="2400" dirty="0">
              <a:latin typeface="FZZhengHeiS-DB-GB" panose="02000000000000000000" pitchFamily="2" charset="0"/>
              <a:ea typeface="FZZhengHeiS-DB-GB" panose="02000000000000000000" pitchFamily="2" charset="0"/>
            </a:endParaRPr>
          </a:p>
        </p:txBody>
      </p:sp>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r="21205"/>
          <a:stretch>
            <a:fillRect/>
          </a:stretch>
        </p:blipFill>
        <p:spPr>
          <a:xfrm>
            <a:off x="5394583" y="1021404"/>
            <a:ext cx="5383663" cy="1804505"/>
          </a:xfrm>
          <a:prstGeom prst="rect">
            <a:avLst/>
          </a:prstGeom>
        </p:spPr>
      </p:pic>
      <p:pic>
        <p:nvPicPr>
          <p:cNvPr id="1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80" y="525283"/>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9027" y="1032519"/>
            <a:ext cx="5641505" cy="584775"/>
          </a:xfrm>
          <a:prstGeom prst="rect">
            <a:avLst/>
          </a:prstGeom>
          <a:noFill/>
        </p:spPr>
        <p:txBody>
          <a:bodyPr wrap="square" rtlCol="0">
            <a:spAutoFit/>
          </a:bodyPr>
          <a:lstStyle/>
          <a:p>
            <a:pPr algn="ctr"/>
            <a:r>
              <a:rPr lang="zh-CN" altLang="en-US" sz="3200" dirty="0" smtClean="0">
                <a:latin typeface="华文中宋" pitchFamily="2" charset="-122"/>
                <a:ea typeface="华文中宋" pitchFamily="2" charset="-122"/>
              </a:rPr>
              <a:t>取得刑事证据不符合法律规定</a:t>
            </a:r>
            <a:endParaRPr lang="zh-CN" altLang="en-US" sz="3200" dirty="0">
              <a:latin typeface="华文中宋" pitchFamily="2" charset="-122"/>
              <a:ea typeface="华文中宋" pitchFamily="2" charset="-122"/>
            </a:endParaRPr>
          </a:p>
        </p:txBody>
      </p:sp>
      <p:cxnSp>
        <p:nvCxnSpPr>
          <p:cNvPr id="6" name="直接连接符 5"/>
          <p:cNvCxnSpPr/>
          <p:nvPr/>
        </p:nvCxnSpPr>
        <p:spPr>
          <a:xfrm>
            <a:off x="796413" y="1021427"/>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6060331" y="1867711"/>
            <a:ext cx="5048655" cy="165370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18" name="矩形 17"/>
          <p:cNvSpPr/>
          <p:nvPr/>
        </p:nvSpPr>
        <p:spPr>
          <a:xfrm>
            <a:off x="6089515" y="3764605"/>
            <a:ext cx="4974725" cy="16706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直角三角形 18"/>
          <p:cNvSpPr/>
          <p:nvPr/>
        </p:nvSpPr>
        <p:spPr>
          <a:xfrm rot="16200000">
            <a:off x="10686160" y="3083217"/>
            <a:ext cx="426720" cy="426720"/>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直角三角形 19"/>
          <p:cNvSpPr/>
          <p:nvPr/>
        </p:nvSpPr>
        <p:spPr>
          <a:xfrm rot="16200000">
            <a:off x="10637520" y="5008495"/>
            <a:ext cx="426720" cy="426720"/>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文本框 26"/>
          <p:cNvSpPr txBox="1"/>
          <p:nvPr/>
        </p:nvSpPr>
        <p:spPr>
          <a:xfrm>
            <a:off x="6279864" y="2152301"/>
            <a:ext cx="4541520" cy="1200329"/>
          </a:xfrm>
          <a:prstGeom prst="rect">
            <a:avLst/>
          </a:prstGeom>
          <a:noFill/>
        </p:spPr>
        <p:txBody>
          <a:bodyPr wrap="square" rtlCol="0">
            <a:spAutoFit/>
          </a:bodyPr>
          <a:lstStyle/>
          <a:p>
            <a:pPr algn="just"/>
            <a:r>
              <a:rPr lang="zh-CN" altLang="en-US" sz="2400" dirty="0" smtClean="0">
                <a:latin typeface="宋体" panose="02010600030101010101" pitchFamily="2" charset="-122"/>
                <a:ea typeface="宋体" panose="02010600030101010101" pitchFamily="2" charset="-122"/>
              </a:rPr>
              <a:t>讯问相同或不同的犯罪嫌疑人时，笔录内容相似，甚至存在抄袭、套用现象。</a:t>
            </a:r>
            <a:endParaRPr lang="zh-CN" altLang="en-US" sz="2400" dirty="0">
              <a:latin typeface="宋体" panose="02010600030101010101" pitchFamily="2" charset="-122"/>
              <a:ea typeface="宋体" panose="02010600030101010101" pitchFamily="2" charset="-122"/>
            </a:endParaRPr>
          </a:p>
        </p:txBody>
      </p:sp>
      <p:sp>
        <p:nvSpPr>
          <p:cNvPr id="28" name="文本框 27"/>
          <p:cNvSpPr txBox="1"/>
          <p:nvPr/>
        </p:nvSpPr>
        <p:spPr>
          <a:xfrm>
            <a:off x="6328504" y="4234523"/>
            <a:ext cx="4541520" cy="830997"/>
          </a:xfrm>
          <a:prstGeom prst="rect">
            <a:avLst/>
          </a:prstGeom>
          <a:noFill/>
        </p:spPr>
        <p:txBody>
          <a:bodyPr wrap="square" rtlCol="0">
            <a:spAutoFit/>
          </a:bodyPr>
          <a:lstStyle/>
          <a:p>
            <a:pPr algn="just"/>
            <a:r>
              <a:rPr lang="zh-CN" altLang="en-US" sz="2400" dirty="0" smtClean="0">
                <a:latin typeface="宋体" panose="02010600030101010101" pitchFamily="2" charset="-122"/>
                <a:ea typeface="宋体" panose="02010600030101010101" pitchFamily="2" charset="-122"/>
              </a:rPr>
              <a:t>重要物证缺少提取笔录等证据来源手续。 </a:t>
            </a:r>
            <a:endParaRPr lang="zh-CN" altLang="en-US" sz="2400" dirty="0">
              <a:latin typeface="宋体" panose="02010600030101010101" pitchFamily="2" charset="-122"/>
              <a:ea typeface="宋体" panose="02010600030101010101" pitchFamily="2" charset="-122"/>
            </a:endParaRPr>
          </a:p>
        </p:txBody>
      </p:sp>
      <p:sp>
        <p:nvSpPr>
          <p:cNvPr id="29" name="矩形 28"/>
          <p:cNvSpPr/>
          <p:nvPr/>
        </p:nvSpPr>
        <p:spPr>
          <a:xfrm>
            <a:off x="852792" y="3751634"/>
            <a:ext cx="4974725" cy="16706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直角三角形 29"/>
          <p:cNvSpPr/>
          <p:nvPr/>
        </p:nvSpPr>
        <p:spPr>
          <a:xfrm rot="16200000">
            <a:off x="5400797" y="4995524"/>
            <a:ext cx="426720" cy="426720"/>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文本框 27"/>
          <p:cNvSpPr txBox="1"/>
          <p:nvPr/>
        </p:nvSpPr>
        <p:spPr>
          <a:xfrm>
            <a:off x="1091781" y="4241008"/>
            <a:ext cx="4541520" cy="830997"/>
          </a:xfrm>
          <a:prstGeom prst="rect">
            <a:avLst/>
          </a:prstGeom>
          <a:noFill/>
        </p:spPr>
        <p:txBody>
          <a:bodyPr wrap="square" rtlCol="0">
            <a:spAutoFit/>
          </a:bodyPr>
          <a:lstStyle/>
          <a:p>
            <a:pPr algn="just"/>
            <a:r>
              <a:rPr lang="zh-CN" altLang="en-US" sz="2400" dirty="0" smtClean="0">
                <a:latin typeface="宋体" panose="02010600030101010101" pitchFamily="2" charset="-122"/>
                <a:ea typeface="宋体" panose="02010600030101010101" pitchFamily="2" charset="-122"/>
              </a:rPr>
              <a:t>讯问犯罪嫌疑人有时有明显诱供现象。</a:t>
            </a:r>
            <a:endParaRPr lang="zh-CN" altLang="en-US" sz="2400" dirty="0">
              <a:latin typeface="宋体" panose="02010600030101010101" pitchFamily="2" charset="-122"/>
              <a:ea typeface="宋体" panose="02010600030101010101" pitchFamily="2" charset="-122"/>
            </a:endParaRPr>
          </a:p>
        </p:txBody>
      </p:sp>
      <p:sp>
        <p:nvSpPr>
          <p:cNvPr id="35" name="矩形 34"/>
          <p:cNvSpPr/>
          <p:nvPr/>
        </p:nvSpPr>
        <p:spPr>
          <a:xfrm>
            <a:off x="849546" y="1870953"/>
            <a:ext cx="4974725" cy="16706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直角三角形 35"/>
          <p:cNvSpPr/>
          <p:nvPr/>
        </p:nvSpPr>
        <p:spPr>
          <a:xfrm rot="16200000">
            <a:off x="5397551" y="3114843"/>
            <a:ext cx="426720" cy="426720"/>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文本框 27"/>
          <p:cNvSpPr txBox="1"/>
          <p:nvPr/>
        </p:nvSpPr>
        <p:spPr>
          <a:xfrm>
            <a:off x="1088535" y="2301959"/>
            <a:ext cx="4541520" cy="830997"/>
          </a:xfrm>
          <a:prstGeom prst="rect">
            <a:avLst/>
          </a:prstGeom>
          <a:noFill/>
        </p:spPr>
        <p:txBody>
          <a:bodyPr wrap="square" rtlCol="0">
            <a:spAutoFit/>
          </a:bodyPr>
          <a:lstStyle/>
          <a:p>
            <a:pPr algn="just"/>
            <a:r>
              <a:rPr lang="zh-CN" altLang="en-US" sz="2400" dirty="0" smtClean="0">
                <a:latin typeface="宋体" panose="02010600030101010101" pitchFamily="2" charset="-122"/>
                <a:ea typeface="宋体" panose="02010600030101010101" pitchFamily="2" charset="-122"/>
              </a:rPr>
              <a:t>讯问犯罪嫌疑人、询问证人违反程序法规定。</a:t>
            </a:r>
            <a:endParaRPr lang="zh-CN" altLang="en-US" sz="2400" dirty="0">
              <a:latin typeface="宋体" panose="02010600030101010101" pitchFamily="2" charset="-122"/>
              <a:ea typeface="宋体" panose="02010600030101010101" pitchFamily="2" charset="-122"/>
            </a:endParaRPr>
          </a:p>
        </p:txBody>
      </p:sp>
      <p:pic>
        <p:nvPicPr>
          <p:cNvPr id="16"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635608" y="5178230"/>
            <a:ext cx="794608" cy="79460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788484" y="458567"/>
            <a:ext cx="4289361" cy="584775"/>
          </a:xfrm>
          <a:prstGeom prst="rect">
            <a:avLst/>
          </a:prstGeom>
          <a:noFill/>
        </p:spPr>
        <p:txBody>
          <a:bodyPr wrap="square" rtlCol="0">
            <a:spAutoFit/>
          </a:bodyPr>
          <a:lstStyle/>
          <a:p>
            <a:pPr algn="ctr"/>
            <a:r>
              <a:rPr lang="zh-CN" altLang="en-US" sz="3200" dirty="0" smtClean="0">
                <a:latin typeface="华文中宋" pitchFamily="2" charset="-122"/>
                <a:ea typeface="华文中宋" pitchFamily="2" charset="-122"/>
              </a:rPr>
              <a:t>强制措施的使用不合法</a:t>
            </a:r>
            <a:endParaRPr lang="zh-CN" altLang="en-US" sz="3200" dirty="0">
              <a:latin typeface="华文中宋" pitchFamily="2" charset="-122"/>
              <a:ea typeface="华文中宋" pitchFamily="2" charset="-122"/>
            </a:endParaRPr>
          </a:p>
        </p:txBody>
      </p:sp>
      <p:cxnSp>
        <p:nvCxnSpPr>
          <p:cNvPr id="6" name="直接连接符 5"/>
          <p:cNvCxnSpPr/>
          <p:nvPr/>
        </p:nvCxnSpPr>
        <p:spPr>
          <a:xfrm>
            <a:off x="796413" y="457203"/>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532487" y="4834235"/>
            <a:ext cx="2453264" cy="1477328"/>
          </a:xfrm>
          <a:prstGeom prst="rect">
            <a:avLst/>
          </a:prstGeom>
          <a:noFill/>
        </p:spPr>
        <p:txBody>
          <a:bodyPr wrap="square" rtlCol="0">
            <a:spAutoFit/>
          </a:bodyPr>
          <a:lstStyle/>
          <a:p>
            <a:pPr algn="just"/>
            <a:r>
              <a:rPr lang="zh-CN" altLang="en-US" dirty="0" smtClean="0">
                <a:latin typeface="宋体" panose="02010600030101010101" pitchFamily="2" charset="-122"/>
                <a:ea typeface="宋体" panose="02010600030101010101" pitchFamily="2" charset="-122"/>
              </a:rPr>
              <a:t>对被拘留、逮捕人家属或单位通知书无家属、单位签字或只加盖单位或村委会印章，不填写收到时间。</a:t>
            </a:r>
            <a:endParaRPr lang="zh-CN" altLang="en-US" dirty="0">
              <a:latin typeface="宋体" panose="02010600030101010101" pitchFamily="2" charset="-122"/>
              <a:ea typeface="宋体" panose="02010600030101010101" pitchFamily="2" charset="-122"/>
            </a:endParaRPr>
          </a:p>
        </p:txBody>
      </p:sp>
      <p:sp>
        <p:nvSpPr>
          <p:cNvPr id="2" name="矩形 1"/>
          <p:cNvSpPr/>
          <p:nvPr/>
        </p:nvSpPr>
        <p:spPr>
          <a:xfrm>
            <a:off x="533336" y="5063030"/>
            <a:ext cx="794608" cy="79460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矩形 55"/>
          <p:cNvSpPr/>
          <p:nvPr/>
        </p:nvSpPr>
        <p:spPr>
          <a:xfrm>
            <a:off x="4492233" y="5178230"/>
            <a:ext cx="794608" cy="79460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文本框 57"/>
          <p:cNvSpPr txBox="1"/>
          <p:nvPr/>
        </p:nvSpPr>
        <p:spPr>
          <a:xfrm>
            <a:off x="5389112" y="5213627"/>
            <a:ext cx="2453264" cy="646331"/>
          </a:xfrm>
          <a:prstGeom prst="rect">
            <a:avLst/>
          </a:prstGeom>
          <a:noFill/>
        </p:spPr>
        <p:txBody>
          <a:bodyPr wrap="square" rtlCol="0">
            <a:spAutoFit/>
          </a:bodyPr>
          <a:lstStyle/>
          <a:p>
            <a:pPr algn="just"/>
            <a:r>
              <a:rPr lang="zh-CN" altLang="en-US" dirty="0" smtClean="0">
                <a:latin typeface="宋体" panose="02010600030101010101" pitchFamily="2" charset="-122"/>
                <a:ea typeface="宋体" panose="02010600030101010101" pitchFamily="2" charset="-122"/>
              </a:rPr>
              <a:t>延长拘留期限通知书填写理由不规范。</a:t>
            </a:r>
            <a:endParaRPr lang="zh-CN" altLang="en-US" dirty="0">
              <a:latin typeface="宋体" panose="02010600030101010101" pitchFamily="2" charset="-122"/>
              <a:ea typeface="宋体" panose="02010600030101010101" pitchFamily="2" charset="-122"/>
            </a:endParaRPr>
          </a:p>
        </p:txBody>
      </p:sp>
      <p:sp>
        <p:nvSpPr>
          <p:cNvPr id="59" name="矩形 58"/>
          <p:cNvSpPr/>
          <p:nvPr/>
        </p:nvSpPr>
        <p:spPr>
          <a:xfrm>
            <a:off x="4389961" y="5063030"/>
            <a:ext cx="794608" cy="79460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矩形 59"/>
          <p:cNvSpPr/>
          <p:nvPr/>
        </p:nvSpPr>
        <p:spPr>
          <a:xfrm>
            <a:off x="8246586" y="5178230"/>
            <a:ext cx="794608" cy="79460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文本框 61"/>
          <p:cNvSpPr txBox="1"/>
          <p:nvPr/>
        </p:nvSpPr>
        <p:spPr>
          <a:xfrm>
            <a:off x="9143465" y="5213627"/>
            <a:ext cx="2453264" cy="646331"/>
          </a:xfrm>
          <a:prstGeom prst="rect">
            <a:avLst/>
          </a:prstGeom>
          <a:noFill/>
        </p:spPr>
        <p:txBody>
          <a:bodyPr wrap="square" rtlCol="0">
            <a:spAutoFit/>
          </a:bodyPr>
          <a:lstStyle/>
          <a:p>
            <a:pPr algn="just"/>
            <a:r>
              <a:rPr lang="zh-CN" altLang="en-US" dirty="0" smtClean="0">
                <a:latin typeface="宋体" panose="02010600030101010101" pitchFamily="2" charset="-122"/>
                <a:ea typeface="宋体" panose="02010600030101010101" pitchFamily="2" charset="-122"/>
              </a:rPr>
              <a:t>使用逮捕、取保候审不恰当。</a:t>
            </a:r>
            <a:endParaRPr lang="zh-CN" altLang="en-US" dirty="0">
              <a:latin typeface="宋体" panose="02010600030101010101" pitchFamily="2" charset="-122"/>
              <a:ea typeface="宋体" panose="02010600030101010101" pitchFamily="2" charset="-122"/>
            </a:endParaRPr>
          </a:p>
        </p:txBody>
      </p:sp>
      <p:sp>
        <p:nvSpPr>
          <p:cNvPr id="63" name="矩形 62"/>
          <p:cNvSpPr/>
          <p:nvPr/>
        </p:nvSpPr>
        <p:spPr>
          <a:xfrm>
            <a:off x="8144314" y="5063030"/>
            <a:ext cx="794608" cy="79460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27630" b="29552"/>
          <a:stretch>
            <a:fillRect/>
          </a:stretch>
        </p:blipFill>
        <p:spPr>
          <a:xfrm>
            <a:off x="0" y="1238865"/>
            <a:ext cx="12192000" cy="3480619"/>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0535" y="5161180"/>
            <a:ext cx="600064" cy="600064"/>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098" y="5150846"/>
            <a:ext cx="600064" cy="60006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74" y="5160302"/>
            <a:ext cx="600064" cy="600064"/>
          </a:xfrm>
          <a:prstGeom prst="rect">
            <a:avLst/>
          </a:prstGeom>
        </p:spPr>
      </p:pic>
      <p:pic>
        <p:nvPicPr>
          <p:cNvPr id="17"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620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88483" y="935239"/>
            <a:ext cx="5242672" cy="584775"/>
          </a:xfrm>
          <a:prstGeom prst="rect">
            <a:avLst/>
          </a:prstGeom>
          <a:noFill/>
        </p:spPr>
        <p:txBody>
          <a:bodyPr wrap="square" rtlCol="0">
            <a:spAutoFit/>
          </a:bodyPr>
          <a:lstStyle/>
          <a:p>
            <a:pPr algn="ctr"/>
            <a:r>
              <a:rPr lang="zh-CN" altLang="en-US" sz="3200" dirty="0" smtClean="0">
                <a:latin typeface="华文中宋" pitchFamily="2" charset="-122"/>
                <a:ea typeface="华文中宋" pitchFamily="2" charset="-122"/>
              </a:rPr>
              <a:t>涉案赃款赃物处理不合程序</a:t>
            </a:r>
            <a:endParaRPr lang="zh-CN" altLang="en-US" sz="3200" dirty="0">
              <a:latin typeface="华文中宋" pitchFamily="2" charset="-122"/>
              <a:ea typeface="华文中宋" pitchFamily="2" charset="-122"/>
            </a:endParaRPr>
          </a:p>
        </p:txBody>
      </p:sp>
      <p:cxnSp>
        <p:nvCxnSpPr>
          <p:cNvPr id="6" name="直接连接符 5"/>
          <p:cNvCxnSpPr/>
          <p:nvPr/>
        </p:nvCxnSpPr>
        <p:spPr>
          <a:xfrm>
            <a:off x="796413" y="933875"/>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53" name="图片 52"/>
          <p:cNvPicPr>
            <a:picLocks noChangeAspect="1"/>
          </p:cNvPicPr>
          <p:nvPr/>
        </p:nvPicPr>
        <p:blipFill>
          <a:blip r:embed="rId1" cstate="screen">
            <a:extLst>
              <a:ext uri="{BEBA8EAE-BF5A-486C-A8C5-ECC9F3942E4B}">
                <a14:imgProps xmlns:a14="http://schemas.microsoft.com/office/drawing/2010/main">
                  <a14:imgLayer r:embed="rId2">
                    <a14:imgEffect>
                      <a14:saturation sat="66000"/>
                    </a14:imgEffect>
                  </a14:imgLayer>
                </a14:imgProps>
              </a:ext>
            </a:extLst>
          </a:blip>
          <a:srcRect/>
          <a:stretch>
            <a:fillRect/>
          </a:stretch>
        </p:blipFill>
        <p:spPr>
          <a:xfrm>
            <a:off x="735130" y="1614893"/>
            <a:ext cx="2654114" cy="4281774"/>
          </a:xfrm>
          <a:custGeom>
            <a:avLst/>
            <a:gdLst>
              <a:gd name="connsiteX0" fmla="*/ 0 w 2903621"/>
              <a:gd name="connsiteY0" fmla="*/ 0 h 4684295"/>
              <a:gd name="connsiteX1" fmla="*/ 2903621 w 2903621"/>
              <a:gd name="connsiteY1" fmla="*/ 0 h 4684295"/>
              <a:gd name="connsiteX2" fmla="*/ 2903621 w 2903621"/>
              <a:gd name="connsiteY2" fmla="*/ 4684295 h 4684295"/>
              <a:gd name="connsiteX3" fmla="*/ 0 w 2903621"/>
              <a:gd name="connsiteY3" fmla="*/ 4684295 h 4684295"/>
            </a:gdLst>
            <a:ahLst/>
            <a:cxnLst>
              <a:cxn ang="0">
                <a:pos x="connsiteX0" y="connsiteY0"/>
              </a:cxn>
              <a:cxn ang="0">
                <a:pos x="connsiteX1" y="connsiteY1"/>
              </a:cxn>
              <a:cxn ang="0">
                <a:pos x="connsiteX2" y="connsiteY2"/>
              </a:cxn>
              <a:cxn ang="0">
                <a:pos x="connsiteX3" y="connsiteY3"/>
              </a:cxn>
            </a:cxnLst>
            <a:rect l="l" t="t" r="r" b="b"/>
            <a:pathLst>
              <a:path w="2903621" h="4684295">
                <a:moveTo>
                  <a:pt x="0" y="0"/>
                </a:moveTo>
                <a:lnTo>
                  <a:pt x="2903621" y="0"/>
                </a:lnTo>
                <a:lnTo>
                  <a:pt x="2903621" y="4684295"/>
                </a:lnTo>
                <a:lnTo>
                  <a:pt x="0" y="4684295"/>
                </a:lnTo>
                <a:close/>
              </a:path>
            </a:pathLst>
          </a:custGeom>
        </p:spPr>
      </p:pic>
      <p:sp>
        <p:nvSpPr>
          <p:cNvPr id="56" name="矩形 55"/>
          <p:cNvSpPr/>
          <p:nvPr/>
        </p:nvSpPr>
        <p:spPr>
          <a:xfrm>
            <a:off x="3998068" y="1595437"/>
            <a:ext cx="7800415" cy="428177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文本框 61"/>
          <p:cNvSpPr txBox="1"/>
          <p:nvPr/>
        </p:nvSpPr>
        <p:spPr>
          <a:xfrm>
            <a:off x="4382377" y="2287816"/>
            <a:ext cx="6930891" cy="3046988"/>
          </a:xfrm>
          <a:prstGeom prst="rect">
            <a:avLst/>
          </a:prstGeom>
          <a:noFill/>
        </p:spPr>
        <p:txBody>
          <a:bodyPr wrap="square" rtlCol="0">
            <a:spAutoFit/>
          </a:bodyPr>
          <a:lstStyle/>
          <a:p>
            <a:r>
              <a:rPr lang="zh-CN" altLang="en-US" sz="2400" dirty="0" smtClean="0">
                <a:latin typeface="宋体" panose="02010600030101010101" pitchFamily="2" charset="-122"/>
                <a:ea typeface="宋体" panose="02010600030101010101" pitchFamily="2" charset="-122"/>
              </a:rPr>
              <a:t>    在案件审查中，时常出现涉案赃款、赃物处理不合程序的问题。比如，应移送而未移送，可以不移送的未拍照说明等情况，甚至存在有些案件涉案赃款赃物在案件尘埃落定几年后最终都不知如何处理，而在办案单位或上级单位存放数年、无法处理的情况。</a:t>
            </a:r>
            <a:r>
              <a:rPr lang="zh-CN" altLang="en-US" sz="2400" dirty="0" smtClean="0">
                <a:solidFill>
                  <a:sysClr val="windowText" lastClr="000000"/>
                </a:solidFill>
                <a:latin typeface="宋体" panose="02010600030101010101" pitchFamily="2" charset="-122"/>
                <a:ea typeface="宋体" panose="02010600030101010101" pitchFamily="2" charset="-122"/>
              </a:rPr>
              <a:t>   </a:t>
            </a:r>
            <a:endParaRPr lang="zh-CN" altLang="en-US" sz="2400" spc="300" dirty="0">
              <a:latin typeface="宋体" panose="02010600030101010101" pitchFamily="2" charset="-122"/>
              <a:ea typeface="宋体" panose="02010600030101010101" pitchFamily="2" charset="-122"/>
            </a:endParaRPr>
          </a:p>
          <a:p>
            <a:pPr algn="ctr"/>
            <a:endParaRPr lang="zh-CN" altLang="en-US" sz="2400" spc="300" dirty="0">
              <a:latin typeface="宋体" panose="02010600030101010101" pitchFamily="2" charset="-122"/>
              <a:ea typeface="宋体" panose="02010600030101010101" pitchFamily="2" charset="-122"/>
            </a:endParaRPr>
          </a:p>
          <a:p>
            <a:pPr algn="ctr"/>
            <a:endParaRPr lang="zh-CN" altLang="en-US" sz="2400" dirty="0">
              <a:latin typeface="宋体" panose="02010600030101010101" pitchFamily="2" charset="-122"/>
              <a:ea typeface="宋体" panose="02010600030101010101" pitchFamily="2" charset="-122"/>
            </a:endParaRPr>
          </a:p>
        </p:txBody>
      </p:sp>
      <p:sp>
        <p:nvSpPr>
          <p:cNvPr id="71" name="直角三角形 70"/>
          <p:cNvSpPr/>
          <p:nvPr/>
        </p:nvSpPr>
        <p:spPr>
          <a:xfrm>
            <a:off x="3990672" y="5464405"/>
            <a:ext cx="418319" cy="418319"/>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直角三角形 71"/>
          <p:cNvSpPr/>
          <p:nvPr/>
        </p:nvSpPr>
        <p:spPr>
          <a:xfrm rot="10800000">
            <a:off x="11484045" y="1597899"/>
            <a:ext cx="316526" cy="316526"/>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6053" y="4512233"/>
            <a:ext cx="1102500" cy="1102500"/>
          </a:xfrm>
          <a:prstGeom prst="rect">
            <a:avLst/>
          </a:prstGeom>
        </p:spPr>
      </p:pic>
      <p:pic>
        <p:nvPicPr>
          <p:cNvPr id="10"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9581" y="588157"/>
            <a:ext cx="1242647" cy="1135134"/>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902676" y="711251"/>
            <a:ext cx="10386648" cy="5435498"/>
          </a:xfrm>
          <a:prstGeom prst="roundRect">
            <a:avLst>
              <a:gd name="adj" fmla="val 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a:off x="5946088" y="5427974"/>
            <a:ext cx="627375" cy="627375"/>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a:off x="10978663" y="720966"/>
            <a:ext cx="316526" cy="316526"/>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464618" y="1358544"/>
            <a:ext cx="1592179" cy="1592179"/>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FuturaBookC" pitchFamily="2" charset="-52"/>
              </a:rPr>
              <a:t>4</a:t>
            </a:r>
            <a:endParaRPr lang="zh-CN" altLang="en-US" sz="13800" b="1" dirty="0">
              <a:solidFill>
                <a:schemeClr val="bg1"/>
              </a:solidFill>
              <a:latin typeface="FuturaBookC" pitchFamily="2" charset="-52"/>
            </a:endParaRPr>
          </a:p>
        </p:txBody>
      </p:sp>
      <p:sp>
        <p:nvSpPr>
          <p:cNvPr id="27" name="文本框 26"/>
          <p:cNvSpPr txBox="1"/>
          <p:nvPr/>
        </p:nvSpPr>
        <p:spPr>
          <a:xfrm>
            <a:off x="6418898" y="3322537"/>
            <a:ext cx="4569593" cy="707886"/>
          </a:xfrm>
          <a:prstGeom prst="rect">
            <a:avLst/>
          </a:prstGeom>
          <a:noFill/>
        </p:spPr>
        <p:txBody>
          <a:bodyPr wrap="square" rtlCol="0">
            <a:spAutoFit/>
          </a:bodyPr>
          <a:lstStyle/>
          <a:p>
            <a:r>
              <a:rPr lang="zh-CN" altLang="en-US" sz="4000" dirty="0" smtClean="0">
                <a:latin typeface="FZZhengHeiS-DB-GB" panose="02000000000000000000" pitchFamily="2" charset="0"/>
                <a:ea typeface="FZZhengHeiS-DB-GB" panose="02000000000000000000" pitchFamily="2" charset="0"/>
              </a:rPr>
              <a:t>补正方式</a:t>
            </a:r>
            <a:endParaRPr lang="zh-CN" altLang="en-US" sz="4000" dirty="0">
              <a:latin typeface="FZZhengHeiS-DB-GB" panose="02000000000000000000" pitchFamily="2" charset="0"/>
              <a:ea typeface="FZZhengHeiS-DB-GB" panose="02000000000000000000" pitchFamily="2" charset="0"/>
            </a:endParaRPr>
          </a:p>
        </p:txBody>
      </p:sp>
      <p:cxnSp>
        <p:nvCxnSpPr>
          <p:cNvPr id="28" name="直接连接符 27"/>
          <p:cNvCxnSpPr/>
          <p:nvPr/>
        </p:nvCxnSpPr>
        <p:spPr>
          <a:xfrm>
            <a:off x="6538360" y="4087692"/>
            <a:ext cx="899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464618" y="4284253"/>
            <a:ext cx="4676273" cy="584775"/>
          </a:xfrm>
          <a:prstGeom prst="rect">
            <a:avLst/>
          </a:prstGeom>
          <a:noFill/>
        </p:spPr>
        <p:txBody>
          <a:bodyPr wrap="square" rtlCol="0">
            <a:spAutoFit/>
          </a:bodyPr>
          <a:lstStyle/>
          <a:p>
            <a:r>
              <a:rPr lang="en-US" altLang="zh-CN" sz="1600">
                <a:solidFill>
                  <a:schemeClr val="tx1">
                    <a:lumMod val="75000"/>
                    <a:lumOff val="25000"/>
                  </a:schemeClr>
                </a:solidFill>
                <a:latin typeface="FuturaBookC" pitchFamily="2" charset="-52"/>
                <a:ea typeface="锐字逼格青春粗黑体简2.0" panose="02010604000000000000" pitchFamily="2" charset="-122"/>
              </a:rPr>
              <a:t>Law is a system of rules that exerts coercive power and regulates individual behavior.</a:t>
            </a:r>
            <a:endParaRPr lang="en-US" altLang="zh-CN" sz="1600" dirty="0">
              <a:solidFill>
                <a:schemeClr val="tx1">
                  <a:lumMod val="75000"/>
                  <a:lumOff val="25000"/>
                </a:schemeClr>
              </a:solidFill>
              <a:latin typeface="FuturaBookC" pitchFamily="2" charset="-52"/>
              <a:ea typeface="锐字逼格青春粗黑体简2.0" panose="02010604000000000000" pitchFamily="2" charset="-122"/>
            </a:endParaRPr>
          </a:p>
        </p:txBody>
      </p:sp>
      <p:pic>
        <p:nvPicPr>
          <p:cNvPr id="12" name="图片 11"/>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66000"/>
                    </a14:imgEffect>
                  </a14:imgLayer>
                </a14:imgProps>
              </a:ext>
            </a:extLst>
          </a:blip>
          <a:srcRect t="5021"/>
          <a:stretch>
            <a:fillRect/>
          </a:stretch>
        </p:blipFill>
        <p:spPr>
          <a:xfrm>
            <a:off x="1391056" y="814630"/>
            <a:ext cx="4017524" cy="5230137"/>
          </a:xfrm>
          <a:prstGeom prst="rect">
            <a:avLst/>
          </a:prstGeom>
        </p:spPr>
      </p:pic>
      <p:pic>
        <p:nvPicPr>
          <p:cNvPr id="11"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82111" cy="66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88484" y="1265991"/>
            <a:ext cx="1886629"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补正方式</a:t>
            </a:r>
            <a:endParaRPr lang="zh-CN" altLang="en-US" sz="3200" dirty="0">
              <a:solidFill>
                <a:schemeClr val="tx1">
                  <a:lumMod val="75000"/>
                  <a:lumOff val="25000"/>
                </a:schemeClr>
              </a:solidFill>
              <a:latin typeface="华文中宋" pitchFamily="2" charset="-122"/>
              <a:ea typeface="华文中宋" pitchFamily="2" charset="-122"/>
            </a:endParaRPr>
          </a:p>
        </p:txBody>
      </p:sp>
      <p:cxnSp>
        <p:nvCxnSpPr>
          <p:cNvPr id="6" name="直接连接符 5"/>
          <p:cNvCxnSpPr/>
          <p:nvPr/>
        </p:nvCxnSpPr>
        <p:spPr>
          <a:xfrm>
            <a:off x="796413" y="1284083"/>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5470358" y="4175006"/>
            <a:ext cx="1251284" cy="1251284"/>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9" name="直接连接符 28"/>
          <p:cNvCxnSpPr/>
          <p:nvPr/>
        </p:nvCxnSpPr>
        <p:spPr>
          <a:xfrm>
            <a:off x="5277852" y="4800648"/>
            <a:ext cx="1569498"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096000" y="4102573"/>
            <a:ext cx="1" cy="14360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8" idx="6"/>
          </p:cNvCxnSpPr>
          <p:nvPr/>
        </p:nvCxnSpPr>
        <p:spPr>
          <a:xfrm>
            <a:off x="6721642" y="4800648"/>
            <a:ext cx="4555958" cy="0"/>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04649" y="4800648"/>
            <a:ext cx="4565709" cy="0"/>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endCxn id="28" idx="0"/>
          </p:cNvCxnSpPr>
          <p:nvPr/>
        </p:nvCxnSpPr>
        <p:spPr>
          <a:xfrm flipH="1">
            <a:off x="6096000" y="2687101"/>
            <a:ext cx="8021" cy="1487905"/>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504447" y="4329443"/>
            <a:ext cx="653712" cy="461665"/>
          </a:xfrm>
          <a:prstGeom prst="rect">
            <a:avLst/>
          </a:prstGeom>
          <a:noFill/>
        </p:spPr>
        <p:txBody>
          <a:bodyPr wrap="square" rtlCol="0">
            <a:spAutoFit/>
          </a:bodyPr>
          <a:lstStyle/>
          <a:p>
            <a:pPr algn="ctr"/>
            <a:r>
              <a:rPr lang="en-US" altLang="zh-CN" sz="2400">
                <a:solidFill>
                  <a:schemeClr val="bg1"/>
                </a:solidFill>
                <a:latin typeface="FuturaBookC" pitchFamily="2" charset="-52"/>
              </a:rPr>
              <a:t>1</a:t>
            </a:r>
            <a:endParaRPr lang="zh-CN" altLang="en-US" sz="2400" dirty="0">
              <a:solidFill>
                <a:schemeClr val="bg1"/>
              </a:solidFill>
              <a:latin typeface="FuturaBookC" pitchFamily="2" charset="-52"/>
            </a:endParaRPr>
          </a:p>
        </p:txBody>
      </p:sp>
      <p:sp>
        <p:nvSpPr>
          <p:cNvPr id="50" name="文本框 49"/>
          <p:cNvSpPr txBox="1"/>
          <p:nvPr/>
        </p:nvSpPr>
        <p:spPr>
          <a:xfrm>
            <a:off x="2073510" y="3395530"/>
            <a:ext cx="2041296" cy="523220"/>
          </a:xfrm>
          <a:prstGeom prst="rect">
            <a:avLst/>
          </a:prstGeom>
          <a:noFill/>
        </p:spPr>
        <p:txBody>
          <a:bodyPr wrap="square" rtlCol="0">
            <a:spAutoFit/>
          </a:bodyPr>
          <a:lstStyle/>
          <a:p>
            <a:r>
              <a:rPr lang="zh-CN" altLang="en-US" sz="2800" dirty="0" smtClean="0">
                <a:latin typeface="方正粗黑宋简体" panose="02000000000000000000" pitchFamily="2" charset="-122"/>
                <a:ea typeface="方正粗黑宋简体" panose="02000000000000000000" pitchFamily="2" charset="-122"/>
              </a:rPr>
              <a:t>必要的补正</a:t>
            </a:r>
            <a:endParaRPr lang="zh-CN" altLang="en-US" sz="2800" dirty="0">
              <a:latin typeface="方正粗黑宋简体" panose="02000000000000000000" pitchFamily="2" charset="-122"/>
              <a:ea typeface="方正粗黑宋简体" panose="02000000000000000000" pitchFamily="2" charset="-122"/>
            </a:endParaRPr>
          </a:p>
        </p:txBody>
      </p:sp>
      <p:sp>
        <p:nvSpPr>
          <p:cNvPr id="51" name="文本框 50"/>
          <p:cNvSpPr txBox="1"/>
          <p:nvPr/>
        </p:nvSpPr>
        <p:spPr>
          <a:xfrm>
            <a:off x="7396338" y="3376077"/>
            <a:ext cx="3080344" cy="523220"/>
          </a:xfrm>
          <a:prstGeom prst="rect">
            <a:avLst/>
          </a:prstGeom>
          <a:noFill/>
        </p:spPr>
        <p:txBody>
          <a:bodyPr wrap="square" rtlCol="0">
            <a:spAutoFit/>
          </a:bodyPr>
          <a:lstStyle/>
          <a:p>
            <a:r>
              <a:rPr lang="zh-CN" altLang="en-US" sz="2800" dirty="0" smtClean="0">
                <a:latin typeface="方正粗黑宋简体" panose="02000000000000000000" pitchFamily="2" charset="-122"/>
                <a:ea typeface="方正粗黑宋简体" panose="02000000000000000000" pitchFamily="2" charset="-122"/>
              </a:rPr>
              <a:t>合理的解释或说明</a:t>
            </a:r>
            <a:endParaRPr lang="zh-CN" altLang="en-US" sz="2800" dirty="0">
              <a:latin typeface="方正粗黑宋简体" panose="02000000000000000000" pitchFamily="2" charset="-122"/>
              <a:ea typeface="方正粗黑宋简体" panose="02000000000000000000" pitchFamily="2" charset="-122"/>
            </a:endParaRPr>
          </a:p>
        </p:txBody>
      </p:sp>
      <p:sp>
        <p:nvSpPr>
          <p:cNvPr id="53" name="文本框 52"/>
          <p:cNvSpPr txBox="1"/>
          <p:nvPr/>
        </p:nvSpPr>
        <p:spPr>
          <a:xfrm>
            <a:off x="6062601" y="4319447"/>
            <a:ext cx="653712" cy="461665"/>
          </a:xfrm>
          <a:prstGeom prst="rect">
            <a:avLst/>
          </a:prstGeom>
          <a:noFill/>
        </p:spPr>
        <p:txBody>
          <a:bodyPr wrap="square" rtlCol="0">
            <a:spAutoFit/>
          </a:bodyPr>
          <a:lstStyle/>
          <a:p>
            <a:pPr algn="ctr"/>
            <a:r>
              <a:rPr lang="en-US" altLang="zh-CN" sz="2400">
                <a:solidFill>
                  <a:schemeClr val="bg1"/>
                </a:solidFill>
                <a:latin typeface="FuturaBookC" pitchFamily="2" charset="-52"/>
              </a:rPr>
              <a:t>2</a:t>
            </a:r>
            <a:endParaRPr lang="zh-CN" altLang="en-US" sz="2400" dirty="0">
              <a:solidFill>
                <a:schemeClr val="bg1"/>
              </a:solidFill>
              <a:latin typeface="FuturaBookC" pitchFamily="2" charset="-52"/>
            </a:endParaRPr>
          </a:p>
        </p:txBody>
      </p:sp>
      <p:pic>
        <p:nvPicPr>
          <p:cNvPr id="10242" name="Picture 2" descr="https://pic.quanjing.com/ad/da/QJ6189816002.jpg@!350h"/>
          <p:cNvPicPr>
            <a:picLocks noChangeAspect="1" noChangeArrowheads="1"/>
          </p:cNvPicPr>
          <p:nvPr/>
        </p:nvPicPr>
        <p:blipFill>
          <a:blip r:embed="rId1"/>
          <a:srcRect/>
          <a:stretch>
            <a:fillRect/>
          </a:stretch>
        </p:blipFill>
        <p:spPr bwMode="auto">
          <a:xfrm>
            <a:off x="9022304" y="0"/>
            <a:ext cx="3169696" cy="2375575"/>
          </a:xfrm>
          <a:prstGeom prst="rect">
            <a:avLst/>
          </a:prstGeom>
          <a:noFill/>
        </p:spPr>
      </p:pic>
      <p:pic>
        <p:nvPicPr>
          <p:cNvPr id="1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885235"/>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173537" y="2304843"/>
            <a:ext cx="3584326" cy="1631216"/>
          </a:xfrm>
          <a:prstGeom prst="rect">
            <a:avLst/>
          </a:prstGeom>
          <a:noFill/>
        </p:spPr>
        <p:txBody>
          <a:bodyPr wrap="square" rtlCol="0">
            <a:spAutoFit/>
          </a:bodyPr>
          <a:lstStyle/>
          <a:p>
            <a:r>
              <a:rPr lang="zh-CN" altLang="en-US" sz="2000" b="1" dirty="0" smtClean="0"/>
              <a:t>       重新实施侦查行为或者重新制作证据笔录的补正方法，适用于证据笔录存在较大错误或者侦查活动存在明显瑕疵的情形。</a:t>
            </a:r>
            <a:endParaRPr lang="zh-CN" altLang="en-US" sz="2000" dirty="0">
              <a:latin typeface="FZZhengHeiS-DB-GB" panose="02000000000000000000" pitchFamily="2" charset="0"/>
              <a:ea typeface="FZZhengHeiS-DB-GB" panose="02000000000000000000" pitchFamily="2" charset="0"/>
            </a:endParaRPr>
          </a:p>
        </p:txBody>
      </p:sp>
      <p:sp>
        <p:nvSpPr>
          <p:cNvPr id="26" name="文本框 25"/>
          <p:cNvSpPr txBox="1"/>
          <p:nvPr/>
        </p:nvSpPr>
        <p:spPr>
          <a:xfrm>
            <a:off x="7173537" y="4762722"/>
            <a:ext cx="3584326" cy="400110"/>
          </a:xfrm>
          <a:prstGeom prst="rect">
            <a:avLst/>
          </a:prstGeom>
          <a:noFill/>
        </p:spPr>
        <p:txBody>
          <a:bodyPr wrap="square" rtlCol="0">
            <a:spAutoFit/>
          </a:bodyPr>
          <a:lstStyle/>
          <a:p>
            <a:r>
              <a:rPr lang="zh-CN" altLang="en-US" sz="2000" b="1" dirty="0" smtClean="0"/>
              <a:t>作出相应合理解释或说明。</a:t>
            </a:r>
            <a:endParaRPr lang="zh-CN" altLang="en-US" sz="2000" dirty="0">
              <a:latin typeface="FZZhengHeiS-DB-GB" panose="02000000000000000000" pitchFamily="2" charset="0"/>
              <a:ea typeface="FZZhengHeiS-DB-GB" panose="02000000000000000000" pitchFamily="2" charset="0"/>
            </a:endParaRPr>
          </a:p>
        </p:txBody>
      </p:sp>
      <p:sp>
        <p:nvSpPr>
          <p:cNvPr id="28" name="文本框 27"/>
          <p:cNvSpPr txBox="1"/>
          <p:nvPr/>
        </p:nvSpPr>
        <p:spPr>
          <a:xfrm>
            <a:off x="1155116" y="1533752"/>
            <a:ext cx="3829924" cy="1323439"/>
          </a:xfrm>
          <a:prstGeom prst="rect">
            <a:avLst/>
          </a:prstGeom>
          <a:noFill/>
        </p:spPr>
        <p:txBody>
          <a:bodyPr wrap="square" rtlCol="0">
            <a:spAutoFit/>
          </a:bodyPr>
          <a:lstStyle/>
          <a:p>
            <a:r>
              <a:rPr lang="zh-CN" altLang="en-US" sz="2000" b="1" dirty="0" smtClean="0"/>
              <a:t>    对证据笔录进行的修正主要适用于那些在记录上遗漏收集情况内容或者遗漏有关人员签名的情形。</a:t>
            </a:r>
            <a:endParaRPr lang="zh-CN" altLang="en-US" sz="2000" dirty="0">
              <a:latin typeface="FZZhengHeiS-DB-GB" panose="02000000000000000000" pitchFamily="2" charset="0"/>
              <a:ea typeface="FZZhengHeiS-DB-GB" panose="02000000000000000000" pitchFamily="2" charset="0"/>
            </a:endParaRPr>
          </a:p>
        </p:txBody>
      </p:sp>
      <p:sp>
        <p:nvSpPr>
          <p:cNvPr id="30" name="文本框 29"/>
          <p:cNvSpPr txBox="1"/>
          <p:nvPr/>
        </p:nvSpPr>
        <p:spPr>
          <a:xfrm>
            <a:off x="1155116" y="3433840"/>
            <a:ext cx="3829924" cy="1631216"/>
          </a:xfrm>
          <a:prstGeom prst="rect">
            <a:avLst/>
          </a:prstGeom>
          <a:noFill/>
        </p:spPr>
        <p:txBody>
          <a:bodyPr wrap="square" rtlCol="0">
            <a:spAutoFit/>
          </a:bodyPr>
          <a:lstStyle/>
          <a:p>
            <a:r>
              <a:rPr lang="zh-CN" altLang="en-US" sz="2000" b="1" dirty="0" smtClean="0"/>
              <a:t>        对于侦查活动存在明显程序瑕疵的情形，仅仅要求办案人员修改证据笔录是不够的，应令其重新取证，以有效地弥补原有的程序瑕疵。</a:t>
            </a:r>
            <a:endParaRPr lang="zh-CN" altLang="en-US" sz="2000" dirty="0">
              <a:latin typeface="FZZhengHeiS-DB-GB" panose="02000000000000000000" pitchFamily="2" charset="0"/>
              <a:ea typeface="FZZhengHeiS-DB-GB" panose="02000000000000000000" pitchFamily="2" charset="0"/>
            </a:endParaRPr>
          </a:p>
        </p:txBody>
      </p:sp>
      <p:sp>
        <p:nvSpPr>
          <p:cNvPr id="31" name="任意多边形 30"/>
          <p:cNvSpPr/>
          <p:nvPr/>
        </p:nvSpPr>
        <p:spPr>
          <a:xfrm rot="5400000">
            <a:off x="5024460" y="1615850"/>
            <a:ext cx="914647" cy="914647"/>
          </a:xfrm>
          <a:custGeom>
            <a:avLst/>
            <a:gdLst>
              <a:gd name="connsiteX0" fmla="*/ 715297 w 1430594"/>
              <a:gd name="connsiteY0" fmla="*/ 1430594 h 1430594"/>
              <a:gd name="connsiteX1" fmla="*/ 0 w 1430594"/>
              <a:gd name="connsiteY1" fmla="*/ 1430594 h 1430594"/>
              <a:gd name="connsiteX2" fmla="*/ 0 w 1430594"/>
              <a:gd name="connsiteY2" fmla="*/ 715297 h 1430594"/>
              <a:gd name="connsiteX3" fmla="*/ 715297 w 1430594"/>
              <a:gd name="connsiteY3" fmla="*/ 0 h 1430594"/>
              <a:gd name="connsiteX4" fmla="*/ 1430594 w 1430594"/>
              <a:gd name="connsiteY4" fmla="*/ 0 h 1430594"/>
              <a:gd name="connsiteX5" fmla="*/ 1430594 w 1430594"/>
              <a:gd name="connsiteY5" fmla="*/ 715297 h 1430594"/>
              <a:gd name="connsiteX6" fmla="*/ 715297 w 1430594"/>
              <a:gd name="connsiteY6" fmla="*/ 1430594 h 143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594" h="1430594">
                <a:moveTo>
                  <a:pt x="715297" y="1430594"/>
                </a:moveTo>
                <a:lnTo>
                  <a:pt x="0" y="1430594"/>
                </a:lnTo>
                <a:lnTo>
                  <a:pt x="0" y="715297"/>
                </a:lnTo>
                <a:cubicBezTo>
                  <a:pt x="0" y="320249"/>
                  <a:pt x="320249" y="0"/>
                  <a:pt x="715297" y="0"/>
                </a:cubicBezTo>
                <a:lnTo>
                  <a:pt x="1430594" y="0"/>
                </a:lnTo>
                <a:lnTo>
                  <a:pt x="1430594" y="715297"/>
                </a:lnTo>
                <a:cubicBezTo>
                  <a:pt x="1430594" y="1110345"/>
                  <a:pt x="1110345" y="1430594"/>
                  <a:pt x="715297" y="1430594"/>
                </a:cubicBezTo>
                <a:close/>
              </a:path>
            </a:pathLst>
          </a:cu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endParaRPr>
          </a:p>
        </p:txBody>
      </p:sp>
      <p:sp>
        <p:nvSpPr>
          <p:cNvPr id="32" name="任意多边形 31"/>
          <p:cNvSpPr/>
          <p:nvPr/>
        </p:nvSpPr>
        <p:spPr>
          <a:xfrm rot="10800000">
            <a:off x="6251001" y="2619293"/>
            <a:ext cx="891004" cy="891004"/>
          </a:xfrm>
          <a:custGeom>
            <a:avLst/>
            <a:gdLst>
              <a:gd name="connsiteX0" fmla="*/ 715297 w 1430594"/>
              <a:gd name="connsiteY0" fmla="*/ 1430594 h 1430594"/>
              <a:gd name="connsiteX1" fmla="*/ 0 w 1430594"/>
              <a:gd name="connsiteY1" fmla="*/ 1430594 h 1430594"/>
              <a:gd name="connsiteX2" fmla="*/ 0 w 1430594"/>
              <a:gd name="connsiteY2" fmla="*/ 715297 h 1430594"/>
              <a:gd name="connsiteX3" fmla="*/ 715297 w 1430594"/>
              <a:gd name="connsiteY3" fmla="*/ 0 h 1430594"/>
              <a:gd name="connsiteX4" fmla="*/ 1430594 w 1430594"/>
              <a:gd name="connsiteY4" fmla="*/ 0 h 1430594"/>
              <a:gd name="connsiteX5" fmla="*/ 1430594 w 1430594"/>
              <a:gd name="connsiteY5" fmla="*/ 715297 h 1430594"/>
              <a:gd name="connsiteX6" fmla="*/ 715297 w 1430594"/>
              <a:gd name="connsiteY6" fmla="*/ 1430594 h 143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594" h="1430594">
                <a:moveTo>
                  <a:pt x="715297" y="1430594"/>
                </a:moveTo>
                <a:lnTo>
                  <a:pt x="0" y="1430594"/>
                </a:lnTo>
                <a:lnTo>
                  <a:pt x="0" y="715297"/>
                </a:lnTo>
                <a:cubicBezTo>
                  <a:pt x="0" y="320249"/>
                  <a:pt x="320249" y="0"/>
                  <a:pt x="715297" y="0"/>
                </a:cubicBezTo>
                <a:lnTo>
                  <a:pt x="1430594" y="0"/>
                </a:lnTo>
                <a:lnTo>
                  <a:pt x="1430594" y="715297"/>
                </a:lnTo>
                <a:cubicBezTo>
                  <a:pt x="1430594" y="1110345"/>
                  <a:pt x="1110345" y="1430594"/>
                  <a:pt x="715297" y="1430594"/>
                </a:cubicBezTo>
                <a:close/>
              </a:path>
            </a:pathLst>
          </a:cu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2" name="文本框 1"/>
          <p:cNvSpPr txBox="1"/>
          <p:nvPr/>
        </p:nvSpPr>
        <p:spPr>
          <a:xfrm>
            <a:off x="5218389" y="1812514"/>
            <a:ext cx="673420" cy="461665"/>
          </a:xfrm>
          <a:prstGeom prst="rect">
            <a:avLst/>
          </a:prstGeom>
          <a:noFill/>
        </p:spPr>
        <p:txBody>
          <a:bodyPr wrap="square" rtlCol="0">
            <a:spAutoFit/>
          </a:bodyPr>
          <a:lstStyle/>
          <a:p>
            <a:r>
              <a:rPr lang="en-US" altLang="zh-CN" sz="2400" dirty="0">
                <a:solidFill>
                  <a:schemeClr val="bg1"/>
                </a:solidFill>
                <a:latin typeface="FuturaBookC" pitchFamily="2" charset="-52"/>
              </a:rPr>
              <a:t>01</a:t>
            </a:r>
            <a:endParaRPr lang="zh-CN" altLang="en-US" sz="2400" dirty="0">
              <a:solidFill>
                <a:schemeClr val="bg1"/>
              </a:solidFill>
              <a:latin typeface="FuturaBookC" pitchFamily="2" charset="-52"/>
            </a:endParaRPr>
          </a:p>
        </p:txBody>
      </p:sp>
      <p:sp>
        <p:nvSpPr>
          <p:cNvPr id="36" name="文本框 35"/>
          <p:cNvSpPr txBox="1"/>
          <p:nvPr/>
        </p:nvSpPr>
        <p:spPr>
          <a:xfrm>
            <a:off x="6407091" y="2785401"/>
            <a:ext cx="673420" cy="461665"/>
          </a:xfrm>
          <a:prstGeom prst="rect">
            <a:avLst/>
          </a:prstGeom>
          <a:noFill/>
        </p:spPr>
        <p:txBody>
          <a:bodyPr wrap="square" rtlCol="0">
            <a:spAutoFit/>
          </a:bodyPr>
          <a:lstStyle/>
          <a:p>
            <a:r>
              <a:rPr lang="en-US" altLang="zh-CN" sz="2400" dirty="0">
                <a:solidFill>
                  <a:schemeClr val="bg1"/>
                </a:solidFill>
                <a:latin typeface="FuturaBookC" pitchFamily="2" charset="-52"/>
              </a:rPr>
              <a:t>02</a:t>
            </a:r>
            <a:endParaRPr lang="zh-CN" altLang="en-US" sz="2400" dirty="0">
              <a:solidFill>
                <a:schemeClr val="bg1"/>
              </a:solidFill>
              <a:latin typeface="FuturaBookC" pitchFamily="2" charset="-52"/>
            </a:endParaRPr>
          </a:p>
        </p:txBody>
      </p:sp>
      <p:sp>
        <p:nvSpPr>
          <p:cNvPr id="49" name="任意多边形 48"/>
          <p:cNvSpPr/>
          <p:nvPr/>
        </p:nvSpPr>
        <p:spPr>
          <a:xfrm rot="5400000">
            <a:off x="5024460" y="3678754"/>
            <a:ext cx="914647" cy="914647"/>
          </a:xfrm>
          <a:custGeom>
            <a:avLst/>
            <a:gdLst>
              <a:gd name="connsiteX0" fmla="*/ 715297 w 1430594"/>
              <a:gd name="connsiteY0" fmla="*/ 1430594 h 1430594"/>
              <a:gd name="connsiteX1" fmla="*/ 0 w 1430594"/>
              <a:gd name="connsiteY1" fmla="*/ 1430594 h 1430594"/>
              <a:gd name="connsiteX2" fmla="*/ 0 w 1430594"/>
              <a:gd name="connsiteY2" fmla="*/ 715297 h 1430594"/>
              <a:gd name="connsiteX3" fmla="*/ 715297 w 1430594"/>
              <a:gd name="connsiteY3" fmla="*/ 0 h 1430594"/>
              <a:gd name="connsiteX4" fmla="*/ 1430594 w 1430594"/>
              <a:gd name="connsiteY4" fmla="*/ 0 h 1430594"/>
              <a:gd name="connsiteX5" fmla="*/ 1430594 w 1430594"/>
              <a:gd name="connsiteY5" fmla="*/ 715297 h 1430594"/>
              <a:gd name="connsiteX6" fmla="*/ 715297 w 1430594"/>
              <a:gd name="connsiteY6" fmla="*/ 1430594 h 143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594" h="1430594">
                <a:moveTo>
                  <a:pt x="715297" y="1430594"/>
                </a:moveTo>
                <a:lnTo>
                  <a:pt x="0" y="1430594"/>
                </a:lnTo>
                <a:lnTo>
                  <a:pt x="0" y="715297"/>
                </a:lnTo>
                <a:cubicBezTo>
                  <a:pt x="0" y="320249"/>
                  <a:pt x="320249" y="0"/>
                  <a:pt x="715297" y="0"/>
                </a:cubicBezTo>
                <a:lnTo>
                  <a:pt x="1430594" y="0"/>
                </a:lnTo>
                <a:lnTo>
                  <a:pt x="1430594" y="715297"/>
                </a:lnTo>
                <a:cubicBezTo>
                  <a:pt x="1430594" y="1110345"/>
                  <a:pt x="1110345" y="1430594"/>
                  <a:pt x="715297" y="1430594"/>
                </a:cubicBezTo>
                <a:close/>
              </a:path>
            </a:pathLst>
          </a:cu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endParaRPr>
          </a:p>
        </p:txBody>
      </p:sp>
      <p:sp>
        <p:nvSpPr>
          <p:cNvPr id="50" name="文本框 49"/>
          <p:cNvSpPr txBox="1"/>
          <p:nvPr/>
        </p:nvSpPr>
        <p:spPr>
          <a:xfrm>
            <a:off x="5218389" y="3875418"/>
            <a:ext cx="673420" cy="461665"/>
          </a:xfrm>
          <a:prstGeom prst="rect">
            <a:avLst/>
          </a:prstGeom>
          <a:noFill/>
        </p:spPr>
        <p:txBody>
          <a:bodyPr wrap="square" rtlCol="0">
            <a:spAutoFit/>
          </a:bodyPr>
          <a:lstStyle/>
          <a:p>
            <a:r>
              <a:rPr lang="en-US" altLang="zh-CN" sz="2400">
                <a:solidFill>
                  <a:schemeClr val="bg1"/>
                </a:solidFill>
                <a:latin typeface="FuturaBookC" pitchFamily="2" charset="-52"/>
              </a:rPr>
              <a:t>03</a:t>
            </a:r>
            <a:endParaRPr lang="zh-CN" altLang="en-US" sz="2400" dirty="0">
              <a:solidFill>
                <a:schemeClr val="bg1"/>
              </a:solidFill>
              <a:latin typeface="FuturaBookC" pitchFamily="2" charset="-52"/>
            </a:endParaRPr>
          </a:p>
        </p:txBody>
      </p:sp>
      <p:sp>
        <p:nvSpPr>
          <p:cNvPr id="51" name="任意多边形 50"/>
          <p:cNvSpPr/>
          <p:nvPr/>
        </p:nvSpPr>
        <p:spPr>
          <a:xfrm rot="10800000">
            <a:off x="6251001" y="4593401"/>
            <a:ext cx="891004" cy="891004"/>
          </a:xfrm>
          <a:custGeom>
            <a:avLst/>
            <a:gdLst>
              <a:gd name="connsiteX0" fmla="*/ 715297 w 1430594"/>
              <a:gd name="connsiteY0" fmla="*/ 1430594 h 1430594"/>
              <a:gd name="connsiteX1" fmla="*/ 0 w 1430594"/>
              <a:gd name="connsiteY1" fmla="*/ 1430594 h 1430594"/>
              <a:gd name="connsiteX2" fmla="*/ 0 w 1430594"/>
              <a:gd name="connsiteY2" fmla="*/ 715297 h 1430594"/>
              <a:gd name="connsiteX3" fmla="*/ 715297 w 1430594"/>
              <a:gd name="connsiteY3" fmla="*/ 0 h 1430594"/>
              <a:gd name="connsiteX4" fmla="*/ 1430594 w 1430594"/>
              <a:gd name="connsiteY4" fmla="*/ 0 h 1430594"/>
              <a:gd name="connsiteX5" fmla="*/ 1430594 w 1430594"/>
              <a:gd name="connsiteY5" fmla="*/ 715297 h 1430594"/>
              <a:gd name="connsiteX6" fmla="*/ 715297 w 1430594"/>
              <a:gd name="connsiteY6" fmla="*/ 1430594 h 143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594" h="1430594">
                <a:moveTo>
                  <a:pt x="715297" y="1430594"/>
                </a:moveTo>
                <a:lnTo>
                  <a:pt x="0" y="1430594"/>
                </a:lnTo>
                <a:lnTo>
                  <a:pt x="0" y="715297"/>
                </a:lnTo>
                <a:cubicBezTo>
                  <a:pt x="0" y="320249"/>
                  <a:pt x="320249" y="0"/>
                  <a:pt x="715297" y="0"/>
                </a:cubicBezTo>
                <a:lnTo>
                  <a:pt x="1430594" y="0"/>
                </a:lnTo>
                <a:lnTo>
                  <a:pt x="1430594" y="715297"/>
                </a:lnTo>
                <a:cubicBezTo>
                  <a:pt x="1430594" y="1110345"/>
                  <a:pt x="1110345" y="1430594"/>
                  <a:pt x="715297" y="1430594"/>
                </a:cubicBezTo>
                <a:close/>
              </a:path>
            </a:pathLst>
          </a:cu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52" name="文本框 51"/>
          <p:cNvSpPr txBox="1"/>
          <p:nvPr/>
        </p:nvSpPr>
        <p:spPr>
          <a:xfrm>
            <a:off x="6407091" y="4759509"/>
            <a:ext cx="673420" cy="461665"/>
          </a:xfrm>
          <a:prstGeom prst="rect">
            <a:avLst/>
          </a:prstGeom>
          <a:noFill/>
        </p:spPr>
        <p:txBody>
          <a:bodyPr wrap="square" rtlCol="0">
            <a:spAutoFit/>
          </a:bodyPr>
          <a:lstStyle/>
          <a:p>
            <a:r>
              <a:rPr lang="en-US" altLang="zh-CN" sz="2400">
                <a:solidFill>
                  <a:schemeClr val="bg1"/>
                </a:solidFill>
                <a:latin typeface="FuturaBookC" pitchFamily="2" charset="-52"/>
              </a:rPr>
              <a:t>04</a:t>
            </a:r>
            <a:endParaRPr lang="zh-CN" altLang="en-US" sz="2400" dirty="0">
              <a:solidFill>
                <a:schemeClr val="bg1"/>
              </a:solidFill>
              <a:latin typeface="FuturaBookC" pitchFamily="2" charset="-52"/>
            </a:endParaRPr>
          </a:p>
        </p:txBody>
      </p:sp>
      <p:cxnSp>
        <p:nvCxnSpPr>
          <p:cNvPr id="8" name="直接连接符 7"/>
          <p:cNvCxnSpPr>
            <a:endCxn id="32" idx="4"/>
          </p:cNvCxnSpPr>
          <p:nvPr/>
        </p:nvCxnSpPr>
        <p:spPr>
          <a:xfrm>
            <a:off x="5891809" y="2359243"/>
            <a:ext cx="359192" cy="1151054"/>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endCxn id="51" idx="4"/>
          </p:cNvCxnSpPr>
          <p:nvPr/>
        </p:nvCxnSpPr>
        <p:spPr>
          <a:xfrm>
            <a:off x="5915458" y="4445592"/>
            <a:ext cx="335543" cy="1038813"/>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32" idx="4"/>
            <a:endCxn id="49" idx="4"/>
          </p:cNvCxnSpPr>
          <p:nvPr/>
        </p:nvCxnSpPr>
        <p:spPr>
          <a:xfrm flipH="1">
            <a:off x="5939107" y="3510297"/>
            <a:ext cx="311894" cy="1083104"/>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sp>
        <p:nvSpPr>
          <p:cNvPr id="33" name="文本框 3"/>
          <p:cNvSpPr txBox="1"/>
          <p:nvPr/>
        </p:nvSpPr>
        <p:spPr>
          <a:xfrm>
            <a:off x="788484" y="867143"/>
            <a:ext cx="1886629"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补正方式</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9"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screen"/>
          <a:stretch>
            <a:fillRect/>
          </a:stretch>
        </p:blipFill>
        <p:spPr>
          <a:xfrm>
            <a:off x="0" y="3351610"/>
            <a:ext cx="3764604" cy="2519586"/>
          </a:xfrm>
          <a:prstGeom prst="rect">
            <a:avLst/>
          </a:prstGeom>
        </p:spPr>
      </p:pic>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992243"/>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996119" y="1612185"/>
            <a:ext cx="9195881"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王某刚、王某荣组织、领导传销活动一审刑事案</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solidFill>
                  <a:schemeClr val="tx1"/>
                </a:solidFill>
              </a:rPr>
              <a:t>公安机关出具的提取电子数据过程的视听资料证实了涉案电子数据的提取过程</a:t>
            </a:r>
            <a:r>
              <a:rPr lang="en-US" altLang="zh-CN" dirty="0" smtClean="0">
                <a:solidFill>
                  <a:schemeClr val="tx1"/>
                </a:solidFill>
              </a:rPr>
              <a:t>,</a:t>
            </a:r>
            <a:r>
              <a:rPr lang="zh-CN" altLang="en-US" dirty="0" smtClean="0">
                <a:solidFill>
                  <a:schemeClr val="tx1"/>
                </a:solidFill>
              </a:rPr>
              <a:t>其中由陈某</a:t>
            </a:r>
            <a:r>
              <a:rPr lang="en-US" altLang="zh-CN" dirty="0" smtClean="0">
                <a:solidFill>
                  <a:schemeClr val="tx1"/>
                </a:solidFill>
              </a:rPr>
              <a:t>1</a:t>
            </a:r>
            <a:r>
              <a:rPr lang="zh-CN" altLang="en-US" dirty="0" smtClean="0">
                <a:solidFill>
                  <a:schemeClr val="tx1"/>
                </a:solidFill>
              </a:rPr>
              <a:t>操作提取</a:t>
            </a:r>
            <a:r>
              <a:rPr lang="en-US" altLang="zh-CN" dirty="0" smtClean="0">
                <a:solidFill>
                  <a:schemeClr val="tx1"/>
                </a:solidFill>
              </a:rPr>
              <a:t>,</a:t>
            </a:r>
            <a:r>
              <a:rPr lang="zh-CN" altLang="en-US" dirty="0" smtClean="0">
                <a:solidFill>
                  <a:schemeClr val="tx1"/>
                </a:solidFill>
              </a:rPr>
              <a:t>两名以上侦查人员在场</a:t>
            </a:r>
            <a:r>
              <a:rPr lang="en-US" altLang="zh-CN" dirty="0" smtClean="0">
                <a:solidFill>
                  <a:schemeClr val="tx1"/>
                </a:solidFill>
              </a:rPr>
              <a:t>,</a:t>
            </a:r>
            <a:r>
              <a:rPr lang="zh-CN" altLang="en-US" dirty="0" smtClean="0">
                <a:solidFill>
                  <a:schemeClr val="tx1"/>
                </a:solidFill>
              </a:rPr>
              <a:t>但该</a:t>
            </a:r>
            <a:r>
              <a:rPr lang="zh-CN" altLang="en-US" u="sng" dirty="0" smtClean="0">
                <a:solidFill>
                  <a:schemeClr val="tx1"/>
                </a:solidFill>
              </a:rPr>
              <a:t>视听资料中第三段结尾部分录像时间自</a:t>
            </a:r>
            <a:r>
              <a:rPr lang="en-US" altLang="zh-CN" u="sng" dirty="0" smtClean="0">
                <a:solidFill>
                  <a:schemeClr val="tx1"/>
                </a:solidFill>
              </a:rPr>
              <a:t>2017</a:t>
            </a:r>
            <a:r>
              <a:rPr lang="zh-CN" altLang="en-US" u="sng" dirty="0" smtClean="0">
                <a:solidFill>
                  <a:schemeClr val="tx1"/>
                </a:solidFill>
              </a:rPr>
              <a:t>年</a:t>
            </a:r>
            <a:r>
              <a:rPr lang="en-US" altLang="zh-CN" u="sng" dirty="0" smtClean="0">
                <a:solidFill>
                  <a:schemeClr val="tx1"/>
                </a:solidFill>
              </a:rPr>
              <a:t>7</a:t>
            </a:r>
            <a:r>
              <a:rPr lang="zh-CN" altLang="en-US" u="sng" dirty="0" smtClean="0">
                <a:solidFill>
                  <a:schemeClr val="tx1"/>
                </a:solidFill>
              </a:rPr>
              <a:t>月</a:t>
            </a:r>
            <a:r>
              <a:rPr lang="en-US" altLang="zh-CN" u="sng" dirty="0" smtClean="0">
                <a:solidFill>
                  <a:schemeClr val="tx1"/>
                </a:solidFill>
              </a:rPr>
              <a:t>25</a:t>
            </a:r>
            <a:r>
              <a:rPr lang="zh-CN" altLang="en-US" u="sng" dirty="0" smtClean="0">
                <a:solidFill>
                  <a:schemeClr val="tx1"/>
                </a:solidFill>
              </a:rPr>
              <a:t>日</a:t>
            </a:r>
            <a:r>
              <a:rPr lang="en-US" altLang="zh-CN" u="sng" dirty="0" smtClean="0">
                <a:solidFill>
                  <a:schemeClr val="tx1"/>
                </a:solidFill>
              </a:rPr>
              <a:t>17</a:t>
            </a:r>
            <a:r>
              <a:rPr lang="zh-CN" altLang="en-US" u="sng" dirty="0" smtClean="0">
                <a:solidFill>
                  <a:schemeClr val="tx1"/>
                </a:solidFill>
              </a:rPr>
              <a:t>时</a:t>
            </a:r>
            <a:r>
              <a:rPr lang="en-US" altLang="zh-CN" u="sng" dirty="0" smtClean="0">
                <a:solidFill>
                  <a:schemeClr val="tx1"/>
                </a:solidFill>
              </a:rPr>
              <a:t>0</a:t>
            </a:r>
            <a:r>
              <a:rPr lang="zh-CN" altLang="en-US" u="sng" dirty="0" smtClean="0">
                <a:solidFill>
                  <a:schemeClr val="tx1"/>
                </a:solidFill>
              </a:rPr>
              <a:t>分</a:t>
            </a:r>
            <a:r>
              <a:rPr lang="en-US" altLang="zh-CN" u="sng" dirty="0" smtClean="0">
                <a:solidFill>
                  <a:schemeClr val="tx1"/>
                </a:solidFill>
              </a:rPr>
              <a:t>36</a:t>
            </a:r>
            <a:r>
              <a:rPr lang="zh-CN" altLang="en-US" u="sng" dirty="0" smtClean="0">
                <a:solidFill>
                  <a:schemeClr val="tx1"/>
                </a:solidFill>
              </a:rPr>
              <a:t>秒至第四段录像开始时间</a:t>
            </a:r>
            <a:r>
              <a:rPr lang="en-US" altLang="zh-CN" u="sng" dirty="0" smtClean="0">
                <a:solidFill>
                  <a:schemeClr val="tx1"/>
                </a:solidFill>
              </a:rPr>
              <a:t>2017</a:t>
            </a:r>
            <a:r>
              <a:rPr lang="zh-CN" altLang="en-US" u="sng" dirty="0" smtClean="0">
                <a:solidFill>
                  <a:schemeClr val="tx1"/>
                </a:solidFill>
              </a:rPr>
              <a:t>年</a:t>
            </a:r>
            <a:r>
              <a:rPr lang="en-US" altLang="zh-CN" u="sng" dirty="0" smtClean="0">
                <a:solidFill>
                  <a:schemeClr val="tx1"/>
                </a:solidFill>
              </a:rPr>
              <a:t>7</a:t>
            </a:r>
            <a:r>
              <a:rPr lang="zh-CN" altLang="en-US" u="sng" dirty="0" smtClean="0">
                <a:solidFill>
                  <a:schemeClr val="tx1"/>
                </a:solidFill>
              </a:rPr>
              <a:t>月</a:t>
            </a:r>
            <a:r>
              <a:rPr lang="en-US" altLang="zh-CN" u="sng" dirty="0" smtClean="0">
                <a:solidFill>
                  <a:schemeClr val="tx1"/>
                </a:solidFill>
              </a:rPr>
              <a:t>25</a:t>
            </a:r>
            <a:r>
              <a:rPr lang="zh-CN" altLang="en-US" u="sng" dirty="0" smtClean="0">
                <a:solidFill>
                  <a:schemeClr val="tx1"/>
                </a:solidFill>
              </a:rPr>
              <a:t>日</a:t>
            </a:r>
            <a:r>
              <a:rPr lang="en-US" altLang="zh-CN" u="sng" dirty="0" smtClean="0">
                <a:solidFill>
                  <a:schemeClr val="tx1"/>
                </a:solidFill>
              </a:rPr>
              <a:t>17</a:t>
            </a:r>
            <a:r>
              <a:rPr lang="zh-CN" altLang="en-US" u="sng" dirty="0" smtClean="0">
                <a:solidFill>
                  <a:schemeClr val="tx1"/>
                </a:solidFill>
              </a:rPr>
              <a:t>时</a:t>
            </a:r>
            <a:r>
              <a:rPr lang="en-US" altLang="zh-CN" u="sng" dirty="0" smtClean="0">
                <a:solidFill>
                  <a:schemeClr val="tx1"/>
                </a:solidFill>
              </a:rPr>
              <a:t>06</a:t>
            </a:r>
            <a:r>
              <a:rPr lang="zh-CN" altLang="en-US" u="sng" dirty="0" smtClean="0">
                <a:solidFill>
                  <a:schemeClr val="tx1"/>
                </a:solidFill>
              </a:rPr>
              <a:t>分</a:t>
            </a:r>
            <a:r>
              <a:rPr lang="en-US" altLang="zh-CN" u="sng" dirty="0" smtClean="0">
                <a:solidFill>
                  <a:schemeClr val="tx1"/>
                </a:solidFill>
              </a:rPr>
              <a:t>36</a:t>
            </a:r>
            <a:r>
              <a:rPr lang="zh-CN" altLang="en-US" u="sng" dirty="0" smtClean="0">
                <a:solidFill>
                  <a:schemeClr val="tx1"/>
                </a:solidFill>
              </a:rPr>
              <a:t>秒</a:t>
            </a:r>
            <a:r>
              <a:rPr lang="en-US" altLang="zh-CN" u="sng" dirty="0" smtClean="0">
                <a:solidFill>
                  <a:schemeClr val="tx1"/>
                </a:solidFill>
              </a:rPr>
              <a:t>,</a:t>
            </a:r>
            <a:r>
              <a:rPr lang="zh-CN" altLang="en-US" u="sng" dirty="0" smtClean="0">
                <a:solidFill>
                  <a:schemeClr val="tx1"/>
                </a:solidFill>
              </a:rPr>
              <a:t>中间缺少</a:t>
            </a:r>
            <a:r>
              <a:rPr lang="en-US" altLang="zh-CN" u="sng" dirty="0" smtClean="0">
                <a:solidFill>
                  <a:schemeClr val="tx1"/>
                </a:solidFill>
              </a:rPr>
              <a:t>6</a:t>
            </a:r>
            <a:r>
              <a:rPr lang="zh-CN" altLang="en-US" u="sng" dirty="0" smtClean="0">
                <a:solidFill>
                  <a:schemeClr val="tx1"/>
                </a:solidFill>
              </a:rPr>
              <a:t>分钟时间</a:t>
            </a:r>
            <a:r>
              <a:rPr lang="zh-CN" altLang="en-US" dirty="0" smtClean="0">
                <a:solidFill>
                  <a:schemeClr val="tx1"/>
                </a:solidFill>
              </a:rPr>
              <a:t>。</a:t>
            </a:r>
            <a:endParaRPr lang="en-US" altLang="zh-CN" dirty="0" smtClean="0">
              <a:solidFill>
                <a:schemeClr val="tx1"/>
              </a:solidFill>
            </a:endParaRPr>
          </a:p>
          <a:p>
            <a:endParaRPr lang="en-US" altLang="zh-CN" dirty="0" smtClean="0">
              <a:solidFill>
                <a:schemeClr val="tx1"/>
              </a:solidFill>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补正措施</a:t>
            </a:r>
            <a:r>
              <a:rPr lang="en-US" altLang="zh-CN" dirty="0" smtClean="0">
                <a:solidFill>
                  <a:schemeClr val="tx1"/>
                </a:solidFill>
              </a:rPr>
              <a:t>】</a:t>
            </a:r>
            <a:r>
              <a:rPr lang="zh-CN" altLang="en-US" dirty="0" smtClean="0">
                <a:solidFill>
                  <a:schemeClr val="tx1"/>
                </a:solidFill>
              </a:rPr>
              <a:t>公诉人申请了证人陈某</a:t>
            </a:r>
            <a:r>
              <a:rPr lang="en-US" altLang="zh-CN" dirty="0" smtClean="0">
                <a:solidFill>
                  <a:schemeClr val="tx1"/>
                </a:solidFill>
              </a:rPr>
              <a:t>1</a:t>
            </a:r>
            <a:r>
              <a:rPr lang="zh-CN" altLang="en-US" dirty="0" smtClean="0">
                <a:solidFill>
                  <a:schemeClr val="tx1"/>
                </a:solidFill>
              </a:rPr>
              <a:t>、侦查人员庾某到庭作证</a:t>
            </a:r>
            <a:r>
              <a:rPr lang="en-US" altLang="zh-CN" dirty="0" smtClean="0">
                <a:solidFill>
                  <a:schemeClr val="tx1"/>
                </a:solidFill>
              </a:rPr>
              <a:t>,</a:t>
            </a:r>
            <a:r>
              <a:rPr lang="zh-CN" altLang="en-US" dirty="0" smtClean="0">
                <a:solidFill>
                  <a:schemeClr val="tx1"/>
                </a:solidFill>
              </a:rPr>
              <a:t>当庭播放了提取过程的录音录像、出示了陈某</a:t>
            </a:r>
            <a:r>
              <a:rPr lang="en-US" altLang="zh-CN" dirty="0" smtClean="0">
                <a:solidFill>
                  <a:schemeClr val="tx1"/>
                </a:solidFill>
              </a:rPr>
              <a:t>1</a:t>
            </a:r>
            <a:r>
              <a:rPr lang="zh-CN" altLang="en-US" dirty="0" smtClean="0">
                <a:solidFill>
                  <a:schemeClr val="tx1"/>
                </a:solidFill>
              </a:rPr>
              <a:t>签字确认的数据光盘及其在公安机关所作的证言、公安机关出具的工作情况等证据</a:t>
            </a:r>
            <a:r>
              <a:rPr lang="en-US" altLang="zh-CN" dirty="0" smtClean="0">
                <a:solidFill>
                  <a:schemeClr val="tx1"/>
                </a:solidFill>
              </a:rPr>
              <a:t>,</a:t>
            </a:r>
            <a:r>
              <a:rPr lang="zh-CN" altLang="en-US" dirty="0" smtClean="0">
                <a:solidFill>
                  <a:schemeClr val="tx1"/>
                </a:solidFill>
              </a:rPr>
              <a:t>上述证据相互印证</a:t>
            </a:r>
            <a:r>
              <a:rPr lang="en-US" altLang="zh-CN" dirty="0" smtClean="0">
                <a:solidFill>
                  <a:schemeClr val="tx1"/>
                </a:solidFill>
              </a:rPr>
              <a:t>,</a:t>
            </a:r>
            <a:r>
              <a:rPr lang="zh-CN" altLang="en-US" dirty="0" smtClean="0">
                <a:solidFill>
                  <a:schemeClr val="tx1"/>
                </a:solidFill>
              </a:rPr>
              <a:t>能够证实涉案电子证据的提取、下载及封存过程。</a:t>
            </a:r>
            <a:endParaRPr lang="zh-CN" altLang="en-US" dirty="0">
              <a:solidFill>
                <a:schemeClr val="tx1"/>
              </a:solidFill>
            </a:endParaRPr>
          </a:p>
        </p:txBody>
      </p:sp>
      <p:sp>
        <p:nvSpPr>
          <p:cNvPr id="9" name="文本框 3"/>
          <p:cNvSpPr txBox="1"/>
          <p:nvPr/>
        </p:nvSpPr>
        <p:spPr>
          <a:xfrm>
            <a:off x="788484" y="974151"/>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内容瑕疵</a:t>
            </a:r>
            <a:endParaRPr lang="zh-CN" altLang="en-US" sz="3200" dirty="0">
              <a:solidFill>
                <a:schemeClr val="tx1">
                  <a:lumMod val="75000"/>
                  <a:lumOff val="25000"/>
                </a:schemeClr>
              </a:solidFill>
              <a:latin typeface="华文中宋" pitchFamily="2" charset="-122"/>
              <a:ea typeface="华文中宋" pitchFamily="2" charset="-122"/>
            </a:endParaRPr>
          </a:p>
        </p:txBody>
      </p:sp>
      <p:sp>
        <p:nvSpPr>
          <p:cNvPr id="10" name="矩形 9"/>
          <p:cNvSpPr/>
          <p:nvPr/>
        </p:nvSpPr>
        <p:spPr>
          <a:xfrm>
            <a:off x="5810505" y="3244334"/>
            <a:ext cx="570990" cy="369332"/>
          </a:xfrm>
          <a:prstGeom prst="rect">
            <a:avLst/>
          </a:prstGeom>
        </p:spPr>
        <p:txBody>
          <a:bodyPr wrap="none">
            <a:spAutoFit/>
          </a:bodyPr>
          <a:lstStyle/>
          <a:p>
            <a:r>
              <a:rPr lang="en-US" altLang="zh-CN" dirty="0" smtClean="0"/>
              <a:t>…</a:t>
            </a:r>
            <a:r>
              <a:rPr lang="zh-CN" altLang="en-US" dirty="0" smtClean="0"/>
              <a:t> </a:t>
            </a:r>
            <a:r>
              <a:rPr lang="en-US" altLang="zh-CN" dirty="0" smtClean="0"/>
              <a:t>…</a:t>
            </a:r>
            <a:endParaRPr lang="zh-CN" altLang="en-US" dirty="0"/>
          </a:p>
        </p:txBody>
      </p:sp>
      <p:sp>
        <p:nvSpPr>
          <p:cNvPr id="11" name="矩形 10"/>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992243"/>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王某盗窃罪二审刑事案</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solidFill>
                  <a:schemeClr val="tx1"/>
                </a:solidFill>
              </a:rPr>
              <a:t>上诉人王某的上诉理由是</a:t>
            </a:r>
            <a:r>
              <a:rPr lang="en-US" altLang="zh-CN" dirty="0" smtClean="0">
                <a:solidFill>
                  <a:schemeClr val="tx1"/>
                </a:solidFill>
              </a:rPr>
              <a:t>: …</a:t>
            </a:r>
            <a:r>
              <a:rPr lang="zh-CN" altLang="en-US" dirty="0" smtClean="0">
                <a:solidFill>
                  <a:schemeClr val="tx1"/>
                </a:solidFill>
              </a:rPr>
              <a:t> </a:t>
            </a:r>
            <a:r>
              <a:rPr lang="en-US" altLang="zh-CN" dirty="0" smtClean="0">
                <a:solidFill>
                  <a:schemeClr val="tx1"/>
                </a:solidFill>
              </a:rPr>
              <a:t>… 2.</a:t>
            </a:r>
            <a:r>
              <a:rPr lang="zh-CN" altLang="en-US" dirty="0" smtClean="0">
                <a:solidFill>
                  <a:schemeClr val="tx1"/>
                </a:solidFill>
              </a:rPr>
              <a:t>原判认定</a:t>
            </a:r>
            <a:r>
              <a:rPr lang="zh-CN" altLang="en-US" u="sng" dirty="0" smtClean="0">
                <a:solidFill>
                  <a:schemeClr val="tx1"/>
                </a:solidFill>
              </a:rPr>
              <a:t>涉案赃物为苹果</a:t>
            </a:r>
            <a:r>
              <a:rPr lang="en-US" altLang="zh-CN" u="sng" dirty="0" smtClean="0">
                <a:solidFill>
                  <a:schemeClr val="tx1"/>
                </a:solidFill>
              </a:rPr>
              <a:t>5C</a:t>
            </a:r>
            <a:r>
              <a:rPr lang="zh-CN" altLang="en-US" u="sng" dirty="0" smtClean="0">
                <a:solidFill>
                  <a:schemeClr val="tx1"/>
                </a:solidFill>
              </a:rPr>
              <a:t>手机</a:t>
            </a:r>
            <a:r>
              <a:rPr lang="en-US" altLang="zh-CN" u="sng" dirty="0" smtClean="0">
                <a:solidFill>
                  <a:schemeClr val="tx1"/>
                </a:solidFill>
              </a:rPr>
              <a:t>,</a:t>
            </a:r>
            <a:r>
              <a:rPr lang="zh-CN" altLang="en-US" u="sng" dirty="0" smtClean="0">
                <a:solidFill>
                  <a:schemeClr val="tx1"/>
                </a:solidFill>
              </a:rPr>
              <a:t>而侦查机关提供的证据材料清单及发还物品清单所写为苹果</a:t>
            </a:r>
            <a:r>
              <a:rPr lang="en-US" altLang="zh-CN" u="sng" dirty="0" smtClean="0">
                <a:solidFill>
                  <a:schemeClr val="tx1"/>
                </a:solidFill>
              </a:rPr>
              <a:t>4C</a:t>
            </a:r>
            <a:r>
              <a:rPr lang="zh-CN" altLang="en-US" u="sng" dirty="0" smtClean="0">
                <a:solidFill>
                  <a:schemeClr val="tx1"/>
                </a:solidFill>
              </a:rPr>
              <a:t>手机</a:t>
            </a:r>
            <a:r>
              <a:rPr lang="en-US" altLang="zh-CN" u="sng" dirty="0" smtClean="0">
                <a:solidFill>
                  <a:schemeClr val="tx1"/>
                </a:solidFill>
              </a:rPr>
              <a:t>,</a:t>
            </a:r>
            <a:r>
              <a:rPr lang="zh-CN" altLang="en-US" u="sng" dirty="0" smtClean="0">
                <a:solidFill>
                  <a:schemeClr val="tx1"/>
                </a:solidFill>
              </a:rPr>
              <a:t>以及侦查人员在讯问上诉人及询问被害人时存在同一办案人员同一时间进行</a:t>
            </a:r>
            <a:r>
              <a:rPr lang="en-US" altLang="zh-CN" u="sng" dirty="0" smtClean="0">
                <a:solidFill>
                  <a:schemeClr val="tx1"/>
                </a:solidFill>
              </a:rPr>
              <a:t>(</a:t>
            </a:r>
            <a:r>
              <a:rPr lang="zh-CN" altLang="en-US" u="sng" dirty="0" smtClean="0">
                <a:solidFill>
                  <a:schemeClr val="tx1"/>
                </a:solidFill>
              </a:rPr>
              <a:t>讯</a:t>
            </a:r>
            <a:r>
              <a:rPr lang="en-US" altLang="zh-CN" u="sng" dirty="0" smtClean="0">
                <a:solidFill>
                  <a:schemeClr val="tx1"/>
                </a:solidFill>
              </a:rPr>
              <a:t>)</a:t>
            </a:r>
            <a:r>
              <a:rPr lang="zh-CN" altLang="en-US" u="sng" dirty="0" smtClean="0">
                <a:solidFill>
                  <a:schemeClr val="tx1"/>
                </a:solidFill>
              </a:rPr>
              <a:t>询问的情况</a:t>
            </a:r>
            <a:r>
              <a:rPr lang="en-US" altLang="zh-CN" dirty="0" smtClean="0">
                <a:solidFill>
                  <a:schemeClr val="tx1"/>
                </a:solidFill>
              </a:rPr>
              <a:t>,</a:t>
            </a:r>
            <a:r>
              <a:rPr lang="zh-CN" altLang="en-US" dirty="0" smtClean="0">
                <a:solidFill>
                  <a:schemeClr val="tx1"/>
                </a:solidFill>
              </a:rPr>
              <a:t>该两份证据存在瑕疵不能作为定案依据</a:t>
            </a:r>
            <a:r>
              <a:rPr lang="en-US" altLang="zh-CN" dirty="0" smtClean="0">
                <a:solidFill>
                  <a:schemeClr val="tx1"/>
                </a:solidFill>
              </a:rPr>
              <a:t>,</a:t>
            </a:r>
            <a:r>
              <a:rPr lang="zh-CN" altLang="en-US" dirty="0" smtClean="0">
                <a:solidFill>
                  <a:schemeClr val="tx1"/>
                </a:solidFill>
              </a:rPr>
              <a:t>但原审法院错误的予以采信</a:t>
            </a:r>
            <a:r>
              <a:rPr lang="en-US" altLang="zh-CN" dirty="0" smtClean="0">
                <a:solidFill>
                  <a:schemeClr val="tx1"/>
                </a:solidFill>
              </a:rPr>
              <a:t>,</a:t>
            </a:r>
            <a:r>
              <a:rPr lang="zh-CN" altLang="en-US" dirty="0" smtClean="0">
                <a:solidFill>
                  <a:schemeClr val="tx1"/>
                </a:solidFill>
              </a:rPr>
              <a:t>导致认定事实不清、证据不足</a:t>
            </a:r>
            <a:r>
              <a:rPr lang="en-US" altLang="zh-CN" dirty="0" smtClean="0">
                <a:solidFill>
                  <a:schemeClr val="tx1"/>
                </a:solidFill>
              </a:rPr>
              <a:t>,</a:t>
            </a:r>
            <a:r>
              <a:rPr lang="zh-CN" altLang="en-US" dirty="0" smtClean="0">
                <a:solidFill>
                  <a:schemeClr val="tx1"/>
                </a:solidFill>
              </a:rPr>
              <a:t>请二审改判上诉人无罪。</a:t>
            </a:r>
            <a:endParaRPr lang="en-US" altLang="zh-CN" dirty="0" smtClean="0">
              <a:solidFill>
                <a:schemeClr val="tx1"/>
              </a:solidFill>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补正措施</a:t>
            </a:r>
            <a:r>
              <a:rPr lang="en-US" altLang="zh-CN" dirty="0" smtClean="0">
                <a:solidFill>
                  <a:schemeClr val="tx1"/>
                </a:solidFill>
              </a:rPr>
              <a:t>】</a:t>
            </a:r>
            <a:r>
              <a:rPr lang="zh-CN" altLang="en-US" dirty="0" smtClean="0">
                <a:solidFill>
                  <a:schemeClr val="tx1"/>
                </a:solidFill>
              </a:rPr>
              <a:t> 侦查机关在一审时出具情况说明就询问笔录、讯问笔录填写的询</a:t>
            </a:r>
            <a:r>
              <a:rPr lang="en-US" altLang="zh-CN" dirty="0" smtClean="0">
                <a:solidFill>
                  <a:schemeClr val="tx1"/>
                </a:solidFill>
              </a:rPr>
              <a:t>(</a:t>
            </a:r>
            <a:r>
              <a:rPr lang="zh-CN" altLang="en-US" dirty="0" smtClean="0">
                <a:solidFill>
                  <a:schemeClr val="tx1"/>
                </a:solidFill>
              </a:rPr>
              <a:t>讯</a:t>
            </a:r>
            <a:r>
              <a:rPr lang="en-US" altLang="zh-CN" dirty="0" smtClean="0">
                <a:solidFill>
                  <a:schemeClr val="tx1"/>
                </a:solidFill>
              </a:rPr>
              <a:t>)</a:t>
            </a:r>
            <a:r>
              <a:rPr lang="zh-CN" altLang="en-US" dirty="0" smtClean="0">
                <a:solidFill>
                  <a:schemeClr val="tx1"/>
                </a:solidFill>
              </a:rPr>
              <a:t>问人情况</a:t>
            </a:r>
            <a:r>
              <a:rPr lang="en-US" altLang="zh-CN" dirty="0" smtClean="0">
                <a:solidFill>
                  <a:schemeClr val="tx1"/>
                </a:solidFill>
              </a:rPr>
              <a:t>,</a:t>
            </a:r>
            <a:r>
              <a:rPr lang="zh-CN" altLang="en-US" dirty="0" smtClean="0">
                <a:solidFill>
                  <a:schemeClr val="tx1"/>
                </a:solidFill>
              </a:rPr>
              <a:t>侦查机关提供的证据材料清单及发还物品清单所写涉案手机型号情况作出合理解释。</a:t>
            </a:r>
            <a:endParaRPr lang="zh-CN" altLang="en-US" dirty="0">
              <a:solidFill>
                <a:schemeClr val="tx1"/>
              </a:solidFill>
            </a:endParaRPr>
          </a:p>
        </p:txBody>
      </p:sp>
      <p:sp>
        <p:nvSpPr>
          <p:cNvPr id="9" name="文本框 3"/>
          <p:cNvSpPr txBox="1"/>
          <p:nvPr/>
        </p:nvSpPr>
        <p:spPr>
          <a:xfrm>
            <a:off x="788484" y="974151"/>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内容瑕疵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1001971"/>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苟某</a:t>
            </a:r>
            <a:r>
              <a:rPr lang="en-US" altLang="zh-CN" sz="2400" dirty="0" smtClean="0">
                <a:solidFill>
                  <a:schemeClr val="tx1"/>
                </a:solidFill>
                <a:latin typeface="红豆小标宋简体" panose="02000509000000000000" charset="-122"/>
                <a:ea typeface="红豆小标宋简体" panose="02000509000000000000" charset="-122"/>
              </a:rPr>
              <a:t>1</a:t>
            </a:r>
            <a:r>
              <a:rPr lang="zh-CN" altLang="en-US" sz="2400" dirty="0" smtClean="0">
                <a:solidFill>
                  <a:schemeClr val="tx1"/>
                </a:solidFill>
                <a:latin typeface="红豆小标宋简体" panose="02000509000000000000" charset="-122"/>
                <a:ea typeface="红豆小标宋简体" panose="02000509000000000000" charset="-122"/>
              </a:rPr>
              <a:t>犯危险驾驶罪一案二审刑事案</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t> </a:t>
            </a:r>
            <a:r>
              <a:rPr lang="zh-CN" altLang="en-US" dirty="0" smtClean="0">
                <a:solidFill>
                  <a:schemeClr val="tx1"/>
                </a:solidFill>
              </a:rPr>
              <a:t> 在案发时</a:t>
            </a:r>
            <a:r>
              <a:rPr lang="zh-CN" altLang="en-US" u="sng" dirty="0" smtClean="0">
                <a:solidFill>
                  <a:schemeClr val="tx1"/>
                </a:solidFill>
              </a:rPr>
              <a:t>侦查人员提取其血样时其本人未签字</a:t>
            </a:r>
            <a:r>
              <a:rPr lang="en-US" altLang="zh-CN" u="sng" dirty="0" smtClean="0">
                <a:solidFill>
                  <a:schemeClr val="tx1"/>
                </a:solidFill>
              </a:rPr>
              <a:t>,</a:t>
            </a:r>
            <a:r>
              <a:rPr lang="zh-CN" altLang="en-US" u="sng" dirty="0" smtClean="0">
                <a:solidFill>
                  <a:schemeClr val="tx1"/>
                </a:solidFill>
              </a:rPr>
              <a:t>未对血样按照物证保管要求进行封装</a:t>
            </a:r>
            <a:r>
              <a:rPr lang="en-US" altLang="zh-CN" u="sng" dirty="0" smtClean="0">
                <a:solidFill>
                  <a:schemeClr val="tx1"/>
                </a:solidFill>
              </a:rPr>
              <a:t>,</a:t>
            </a:r>
            <a:endParaRPr lang="en-US" altLang="zh-CN" u="sng" dirty="0" smtClean="0">
              <a:solidFill>
                <a:schemeClr val="tx1"/>
              </a:solidFill>
            </a:endParaRPr>
          </a:p>
          <a:p>
            <a:r>
              <a:rPr lang="en-US" altLang="zh-CN" dirty="0" smtClean="0">
                <a:solidFill>
                  <a:schemeClr val="tx1"/>
                </a:solidFill>
              </a:rPr>
              <a:t>        </a:t>
            </a:r>
            <a:endParaRPr lang="en-US" altLang="zh-CN" dirty="0" smtClean="0">
              <a:solidFill>
                <a:schemeClr val="tx1"/>
              </a:solidFill>
            </a:endParaRPr>
          </a:p>
          <a:p>
            <a:r>
              <a:rPr lang="en-US" altLang="zh-CN" dirty="0" smtClean="0">
                <a:solidFill>
                  <a:schemeClr val="tx1"/>
                </a:solidFill>
              </a:rPr>
              <a:t>        【</a:t>
            </a:r>
            <a:r>
              <a:rPr lang="zh-CN" altLang="en-US" dirty="0" smtClean="0">
                <a:solidFill>
                  <a:schemeClr val="tx1"/>
                </a:solidFill>
              </a:rPr>
              <a:t>补正措施</a:t>
            </a:r>
            <a:r>
              <a:rPr lang="en-US" altLang="zh-CN" dirty="0" smtClean="0">
                <a:solidFill>
                  <a:schemeClr val="tx1"/>
                </a:solidFill>
              </a:rPr>
              <a:t>】</a:t>
            </a:r>
            <a:r>
              <a:rPr lang="zh-CN" altLang="en-US" dirty="0" smtClean="0">
                <a:solidFill>
                  <a:schemeClr val="tx1"/>
                </a:solidFill>
              </a:rPr>
              <a:t>侦查机关出具取血样时全程的录音录像</a:t>
            </a:r>
            <a:r>
              <a:rPr lang="en-US" altLang="zh-CN" dirty="0" smtClean="0">
                <a:solidFill>
                  <a:schemeClr val="tx1"/>
                </a:solidFill>
              </a:rPr>
              <a:t>,</a:t>
            </a:r>
            <a:r>
              <a:rPr lang="zh-CN" altLang="en-US" dirty="0" smtClean="0">
                <a:solidFill>
                  <a:schemeClr val="tx1"/>
                </a:solidFill>
              </a:rPr>
              <a:t>有提取血样人员签字</a:t>
            </a:r>
            <a:r>
              <a:rPr lang="en-US" altLang="zh-CN" dirty="0" smtClean="0">
                <a:solidFill>
                  <a:schemeClr val="tx1"/>
                </a:solidFill>
              </a:rPr>
              <a:t>,</a:t>
            </a:r>
            <a:r>
              <a:rPr lang="zh-CN" altLang="en-US" dirty="0" smtClean="0">
                <a:solidFill>
                  <a:schemeClr val="tx1"/>
                </a:solidFill>
              </a:rPr>
              <a:t>抗凝管进行了密封</a:t>
            </a:r>
            <a:r>
              <a:rPr lang="en-US" altLang="zh-CN" dirty="0" smtClean="0">
                <a:solidFill>
                  <a:schemeClr val="tx1"/>
                </a:solidFill>
              </a:rPr>
              <a:t>,</a:t>
            </a:r>
            <a:r>
              <a:rPr lang="zh-CN" altLang="en-US" dirty="0" smtClean="0">
                <a:solidFill>
                  <a:schemeClr val="tx1"/>
                </a:solidFill>
              </a:rPr>
              <a:t>侦查人员、鉴定人出庭对相关情况进行了说明。</a:t>
            </a:r>
            <a:endParaRPr lang="zh-CN" altLang="en-US" dirty="0">
              <a:solidFill>
                <a:schemeClr val="tx1"/>
              </a:solidFill>
            </a:endParaRPr>
          </a:p>
        </p:txBody>
      </p:sp>
      <p:sp>
        <p:nvSpPr>
          <p:cNvPr id="9" name="文本框 3"/>
          <p:cNvSpPr txBox="1"/>
          <p:nvPr/>
        </p:nvSpPr>
        <p:spPr>
          <a:xfrm>
            <a:off x="788484" y="983879"/>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形式瑕疵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992243"/>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杨某</a:t>
            </a:r>
            <a:r>
              <a:rPr lang="en-US" altLang="zh-CN" sz="2400" dirty="0" smtClean="0">
                <a:solidFill>
                  <a:schemeClr val="tx1"/>
                </a:solidFill>
                <a:latin typeface="红豆小标宋简体" panose="02000509000000000000" charset="-122"/>
                <a:ea typeface="红豆小标宋简体" panose="02000509000000000000" charset="-122"/>
              </a:rPr>
              <a:t>2</a:t>
            </a:r>
            <a:r>
              <a:rPr lang="zh-CN" altLang="en-US" sz="2400" dirty="0" smtClean="0">
                <a:solidFill>
                  <a:schemeClr val="tx1"/>
                </a:solidFill>
                <a:latin typeface="红豆小标宋简体" panose="02000509000000000000" charset="-122"/>
                <a:ea typeface="红豆小标宋简体" panose="02000509000000000000" charset="-122"/>
              </a:rPr>
              <a:t>抢劫罪、盗窃罪二审刑事案</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t> </a:t>
            </a:r>
            <a:r>
              <a:rPr lang="zh-CN" altLang="en-US" dirty="0" smtClean="0">
                <a:solidFill>
                  <a:schemeClr val="tx1"/>
                </a:solidFill>
              </a:rPr>
              <a:t> </a:t>
            </a:r>
            <a:r>
              <a:rPr lang="en-US" altLang="zh-CN" dirty="0" smtClean="0">
                <a:solidFill>
                  <a:schemeClr val="tx1"/>
                </a:solidFill>
              </a:rPr>
              <a:t>1.</a:t>
            </a:r>
            <a:r>
              <a:rPr lang="zh-CN" altLang="en-US" u="sng" dirty="0" smtClean="0">
                <a:solidFill>
                  <a:schemeClr val="tx1"/>
                </a:solidFill>
              </a:rPr>
              <a:t>勘验检查笔录缺失公章</a:t>
            </a:r>
            <a:r>
              <a:rPr lang="zh-CN" altLang="en-US" dirty="0" smtClean="0">
                <a:solidFill>
                  <a:schemeClr val="tx1"/>
                </a:solidFill>
              </a:rPr>
              <a:t>；</a:t>
            </a:r>
            <a:endParaRPr lang="en-US" altLang="zh-CN" dirty="0" smtClean="0">
              <a:solidFill>
                <a:schemeClr val="tx1"/>
              </a:solidFill>
            </a:endParaRPr>
          </a:p>
          <a:p>
            <a:r>
              <a:rPr lang="en-US" altLang="zh-CN" dirty="0" smtClean="0">
                <a:solidFill>
                  <a:schemeClr val="tx1"/>
                </a:solidFill>
              </a:rPr>
              <a:t>                         </a:t>
            </a:r>
            <a:r>
              <a:rPr lang="en-US" altLang="zh-CN" u="sng" dirty="0" smtClean="0">
                <a:solidFill>
                  <a:schemeClr val="tx1"/>
                </a:solidFill>
              </a:rPr>
              <a:t>2.DNA</a:t>
            </a:r>
            <a:r>
              <a:rPr lang="zh-CN" altLang="en-US" u="sng" dirty="0" smtClean="0">
                <a:solidFill>
                  <a:schemeClr val="tx1"/>
                </a:solidFill>
              </a:rPr>
              <a:t>检验报告中被害人的血样来源问题</a:t>
            </a:r>
            <a:r>
              <a:rPr lang="zh-CN" altLang="en-US" dirty="0" smtClean="0">
                <a:solidFill>
                  <a:schemeClr val="tx1"/>
                </a:solidFill>
              </a:rPr>
              <a:t>；</a:t>
            </a:r>
            <a:endParaRPr lang="en-US" altLang="zh-CN" dirty="0" smtClean="0">
              <a:solidFill>
                <a:schemeClr val="tx1"/>
              </a:solidFill>
            </a:endParaRPr>
          </a:p>
          <a:p>
            <a:r>
              <a:rPr lang="en-US" altLang="zh-CN" dirty="0" smtClean="0">
                <a:solidFill>
                  <a:schemeClr val="tx1"/>
                </a:solidFill>
              </a:rPr>
              <a:t>                         3.</a:t>
            </a:r>
            <a:r>
              <a:rPr lang="zh-CN" altLang="en-US" u="sng" dirty="0" smtClean="0">
                <a:solidFill>
                  <a:schemeClr val="tx1"/>
                </a:solidFill>
              </a:rPr>
              <a:t>未附鉴定人员资格证书</a:t>
            </a:r>
            <a:r>
              <a:rPr lang="zh-CN" altLang="en-US" dirty="0" smtClean="0">
                <a:solidFill>
                  <a:schemeClr val="tx1"/>
                </a:solidFill>
              </a:rPr>
              <a:t>；</a:t>
            </a:r>
            <a:endParaRPr lang="en-US" altLang="zh-CN" dirty="0" smtClean="0">
              <a:solidFill>
                <a:schemeClr val="tx1"/>
              </a:solidFill>
            </a:endParaRPr>
          </a:p>
          <a:p>
            <a:r>
              <a:rPr lang="en-US" altLang="zh-CN" dirty="0" smtClean="0">
                <a:solidFill>
                  <a:schemeClr val="tx1"/>
                </a:solidFill>
              </a:rPr>
              <a:t>                         4.</a:t>
            </a:r>
            <a:r>
              <a:rPr lang="zh-CN" altLang="en-US" u="sng" dirty="0" smtClean="0">
                <a:solidFill>
                  <a:schemeClr val="tx1"/>
                </a:solidFill>
              </a:rPr>
              <a:t>讯问笔录中侦查人员在询问时间段内同时出现在勘验现场笔录中</a:t>
            </a:r>
            <a:r>
              <a:rPr lang="zh-CN" altLang="en-US" dirty="0" smtClean="0">
                <a:solidFill>
                  <a:schemeClr val="tx1"/>
                </a:solidFill>
              </a:rPr>
              <a:t>。</a:t>
            </a:r>
            <a:endParaRPr lang="en-US" altLang="zh-CN" dirty="0" smtClean="0">
              <a:solidFill>
                <a:schemeClr val="tx1"/>
              </a:solidFill>
            </a:endParaRPr>
          </a:p>
          <a:p>
            <a:r>
              <a:rPr lang="zh-CN" altLang="en-US" dirty="0" smtClean="0">
                <a:solidFill>
                  <a:schemeClr val="tx1"/>
                </a:solidFill>
              </a:rPr>
              <a:t>        </a:t>
            </a:r>
            <a:endParaRPr lang="en-US" altLang="zh-CN" dirty="0" smtClean="0">
              <a:solidFill>
                <a:schemeClr val="tx1"/>
              </a:solidFill>
            </a:endParaRPr>
          </a:p>
          <a:p>
            <a:r>
              <a:rPr lang="en-US" altLang="zh-CN" dirty="0" smtClean="0">
                <a:solidFill>
                  <a:schemeClr val="tx1"/>
                </a:solidFill>
              </a:rPr>
              <a:t>        【</a:t>
            </a:r>
            <a:r>
              <a:rPr lang="zh-CN" altLang="en-US" dirty="0" smtClean="0">
                <a:solidFill>
                  <a:schemeClr val="tx1"/>
                </a:solidFill>
              </a:rPr>
              <a:t>补正措施</a:t>
            </a:r>
            <a:r>
              <a:rPr lang="en-US" altLang="zh-CN" dirty="0" smtClean="0">
                <a:solidFill>
                  <a:schemeClr val="tx1"/>
                </a:solidFill>
              </a:rPr>
              <a:t>】1.</a:t>
            </a:r>
            <a:r>
              <a:rPr lang="zh-CN" altLang="en-US" dirty="0" smtClean="0">
                <a:solidFill>
                  <a:schemeClr val="tx1"/>
                </a:solidFill>
              </a:rPr>
              <a:t>侦查机关已对勘验检查笔录缺失公章等问题进行了补正说明</a:t>
            </a:r>
            <a:r>
              <a:rPr lang="en-US" altLang="zh-CN" dirty="0" smtClean="0">
                <a:solidFill>
                  <a:schemeClr val="tx1"/>
                </a:solidFill>
              </a:rPr>
              <a:t>;</a:t>
            </a:r>
            <a:endParaRPr lang="en-US" altLang="zh-CN" dirty="0" smtClean="0">
              <a:solidFill>
                <a:schemeClr val="tx1"/>
              </a:solidFill>
            </a:endParaRPr>
          </a:p>
          <a:p>
            <a:r>
              <a:rPr lang="en-US" altLang="zh-CN" dirty="0" smtClean="0">
                <a:solidFill>
                  <a:schemeClr val="tx1"/>
                </a:solidFill>
              </a:rPr>
              <a:t>                               2.</a:t>
            </a:r>
            <a:r>
              <a:rPr lang="zh-CN" altLang="en-US" dirty="0" smtClean="0">
                <a:solidFill>
                  <a:schemeClr val="tx1"/>
                </a:solidFill>
              </a:rPr>
              <a:t>对</a:t>
            </a:r>
            <a:r>
              <a:rPr lang="en-US" altLang="zh-CN" dirty="0" smtClean="0">
                <a:solidFill>
                  <a:schemeClr val="tx1"/>
                </a:solidFill>
              </a:rPr>
              <a:t>DNA</a:t>
            </a:r>
            <a:r>
              <a:rPr lang="zh-CN" altLang="en-US" dirty="0" smtClean="0">
                <a:solidFill>
                  <a:schemeClr val="tx1"/>
                </a:solidFill>
              </a:rPr>
              <a:t>检验报告中被害人的血样来源问题进行了说明；</a:t>
            </a:r>
            <a:endParaRPr lang="en-US" altLang="zh-CN" dirty="0" smtClean="0">
              <a:solidFill>
                <a:schemeClr val="tx1"/>
              </a:solidFill>
            </a:endParaRPr>
          </a:p>
          <a:p>
            <a:r>
              <a:rPr lang="en-US" altLang="zh-CN" dirty="0" smtClean="0">
                <a:solidFill>
                  <a:schemeClr val="tx1"/>
                </a:solidFill>
              </a:rPr>
              <a:t>                               3.</a:t>
            </a:r>
            <a:r>
              <a:rPr lang="zh-CN" altLang="en-US" dirty="0" smtClean="0">
                <a:solidFill>
                  <a:schemeClr val="tx1"/>
                </a:solidFill>
              </a:rPr>
              <a:t>补充提供了有关鉴定人员的资格证书</a:t>
            </a:r>
            <a:r>
              <a:rPr lang="en-US" altLang="zh-CN" dirty="0" smtClean="0">
                <a:solidFill>
                  <a:schemeClr val="tx1"/>
                </a:solidFill>
              </a:rPr>
              <a:t>;</a:t>
            </a:r>
            <a:endParaRPr lang="en-US" altLang="zh-CN" dirty="0" smtClean="0">
              <a:solidFill>
                <a:schemeClr val="tx1"/>
              </a:solidFill>
            </a:endParaRPr>
          </a:p>
          <a:p>
            <a:r>
              <a:rPr lang="zh-CN" altLang="en-US" dirty="0" smtClean="0">
                <a:solidFill>
                  <a:schemeClr val="tx1"/>
                </a:solidFill>
              </a:rPr>
              <a:t>                              </a:t>
            </a:r>
            <a:r>
              <a:rPr lang="en-US" altLang="zh-CN" dirty="0" smtClean="0">
                <a:solidFill>
                  <a:schemeClr val="tx1"/>
                </a:solidFill>
              </a:rPr>
              <a:t> 4.</a:t>
            </a:r>
            <a:r>
              <a:rPr lang="zh-CN" altLang="en-US" dirty="0" smtClean="0">
                <a:solidFill>
                  <a:schemeClr val="tx1"/>
                </a:solidFill>
              </a:rPr>
              <a:t>对讯问笔录中侦查人员在询问时间段内同时出现在勘验现场笔录中 的情况亦进行了说明。</a:t>
            </a:r>
            <a:endParaRPr lang="zh-CN" altLang="en-US" dirty="0">
              <a:solidFill>
                <a:schemeClr val="tx1"/>
              </a:solidFill>
            </a:endParaRPr>
          </a:p>
        </p:txBody>
      </p:sp>
      <p:sp>
        <p:nvSpPr>
          <p:cNvPr id="9" name="文本框 3"/>
          <p:cNvSpPr txBox="1"/>
          <p:nvPr/>
        </p:nvSpPr>
        <p:spPr>
          <a:xfrm>
            <a:off x="788484" y="974151"/>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形式瑕疵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9581" y="588157"/>
            <a:ext cx="1242647" cy="1135134"/>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902676" y="711251"/>
            <a:ext cx="10386648" cy="5435498"/>
          </a:xfrm>
          <a:prstGeom prst="roundRect">
            <a:avLst>
              <a:gd name="adj" fmla="val 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a:off x="5946088" y="5427974"/>
            <a:ext cx="627375" cy="627375"/>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a:off x="10978663" y="720966"/>
            <a:ext cx="316526" cy="316526"/>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464618" y="1358544"/>
            <a:ext cx="1592179" cy="1592179"/>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a:solidFill>
                  <a:schemeClr val="bg1"/>
                </a:solidFill>
                <a:latin typeface="FuturaBookC" pitchFamily="2" charset="-52"/>
              </a:rPr>
              <a:t>1</a:t>
            </a:r>
            <a:endParaRPr lang="zh-CN" altLang="en-US" sz="13800" b="1" dirty="0">
              <a:solidFill>
                <a:schemeClr val="bg1"/>
              </a:solidFill>
              <a:latin typeface="FuturaBookC" pitchFamily="2" charset="-52"/>
            </a:endParaRPr>
          </a:p>
        </p:txBody>
      </p:sp>
      <p:sp>
        <p:nvSpPr>
          <p:cNvPr id="27" name="文本框 26"/>
          <p:cNvSpPr txBox="1"/>
          <p:nvPr/>
        </p:nvSpPr>
        <p:spPr>
          <a:xfrm>
            <a:off x="6418898" y="3322537"/>
            <a:ext cx="4569593" cy="707886"/>
          </a:xfrm>
          <a:prstGeom prst="rect">
            <a:avLst/>
          </a:prstGeom>
          <a:noFill/>
        </p:spPr>
        <p:txBody>
          <a:bodyPr wrap="square" rtlCol="0">
            <a:spAutoFit/>
          </a:bodyPr>
          <a:lstStyle/>
          <a:p>
            <a:r>
              <a:rPr lang="zh-CN" altLang="en-US" sz="4000" dirty="0" smtClean="0">
                <a:latin typeface="FZZhengHeiS-DB-GB" panose="02000000000000000000" pitchFamily="2" charset="0"/>
                <a:ea typeface="FZZhengHeiS-DB-GB" panose="02000000000000000000" pitchFamily="2" charset="0"/>
              </a:rPr>
              <a:t>证据类型</a:t>
            </a:r>
            <a:endParaRPr lang="zh-CN" altLang="en-US" sz="4000" dirty="0">
              <a:latin typeface="FZZhengHeiS-DB-GB" panose="02000000000000000000" pitchFamily="2" charset="0"/>
              <a:ea typeface="FZZhengHeiS-DB-GB" panose="02000000000000000000" pitchFamily="2" charset="0"/>
            </a:endParaRPr>
          </a:p>
        </p:txBody>
      </p:sp>
      <p:cxnSp>
        <p:nvCxnSpPr>
          <p:cNvPr id="28" name="直接连接符 27"/>
          <p:cNvCxnSpPr/>
          <p:nvPr/>
        </p:nvCxnSpPr>
        <p:spPr>
          <a:xfrm>
            <a:off x="6538360" y="4087692"/>
            <a:ext cx="8996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464618" y="4284253"/>
            <a:ext cx="4676273" cy="584775"/>
          </a:xfrm>
          <a:prstGeom prst="rect">
            <a:avLst/>
          </a:prstGeom>
          <a:noFill/>
        </p:spPr>
        <p:txBody>
          <a:bodyPr wrap="square" rtlCol="0">
            <a:spAutoFit/>
          </a:bodyPr>
          <a:lstStyle/>
          <a:p>
            <a:r>
              <a:rPr lang="en-US" altLang="zh-CN" sz="1600" dirty="0">
                <a:solidFill>
                  <a:schemeClr val="tx1">
                    <a:lumMod val="75000"/>
                    <a:lumOff val="25000"/>
                  </a:schemeClr>
                </a:solidFill>
                <a:latin typeface="FuturaBookC" pitchFamily="2" charset="-52"/>
                <a:ea typeface="锐字逼格青春粗黑体简2.0" panose="02010604000000000000" pitchFamily="2" charset="-122"/>
              </a:rPr>
              <a:t>Law is a system of rules that exerts coercive power and regulates individual behavior.</a:t>
            </a:r>
            <a:endParaRPr lang="en-US" altLang="zh-CN" sz="1600" dirty="0">
              <a:solidFill>
                <a:schemeClr val="tx1">
                  <a:lumMod val="75000"/>
                  <a:lumOff val="25000"/>
                </a:schemeClr>
              </a:solidFill>
              <a:latin typeface="FuturaBookC" pitchFamily="2" charset="-52"/>
              <a:ea typeface="锐字逼格青春粗黑体简2.0" panose="02010604000000000000" pitchFamily="2" charset="-122"/>
            </a:endParaRPr>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48735"/>
          <a:stretch>
            <a:fillRect/>
          </a:stretch>
        </p:blipFill>
        <p:spPr>
          <a:xfrm>
            <a:off x="1284051" y="857546"/>
            <a:ext cx="4044803" cy="5259983"/>
          </a:xfrm>
          <a:prstGeom prst="rect">
            <a:avLst/>
          </a:prstGeom>
        </p:spPr>
      </p:pic>
      <p:pic>
        <p:nvPicPr>
          <p:cNvPr id="1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66936" cy="71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992243"/>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卓某某拖走私、贩卖、运输、制造毒品刑事案二审</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t> </a:t>
            </a:r>
            <a:r>
              <a:rPr lang="zh-CN" altLang="en-US" dirty="0" smtClean="0">
                <a:solidFill>
                  <a:schemeClr val="tx1"/>
                </a:solidFill>
              </a:rPr>
              <a:t> 关于你对现场勘验笔录提出的质疑。本院并不讳言</a:t>
            </a:r>
            <a:r>
              <a:rPr lang="en-US" dirty="0" smtClean="0">
                <a:solidFill>
                  <a:schemeClr val="tx1"/>
                </a:solidFill>
              </a:rPr>
              <a:t>,</a:t>
            </a:r>
            <a:r>
              <a:rPr lang="zh-CN" altLang="en-US" dirty="0" smtClean="0">
                <a:solidFill>
                  <a:schemeClr val="tx1"/>
                </a:solidFill>
              </a:rPr>
              <a:t>侦查人员所作的这一笔录确实存在矛盾之处</a:t>
            </a:r>
            <a:r>
              <a:rPr lang="en-US" dirty="0" smtClean="0">
                <a:solidFill>
                  <a:schemeClr val="tx1"/>
                </a:solidFill>
              </a:rPr>
              <a:t>,</a:t>
            </a:r>
            <a:r>
              <a:rPr lang="zh-CN" altLang="en-US" dirty="0" smtClean="0">
                <a:solidFill>
                  <a:schemeClr val="tx1"/>
                </a:solidFill>
              </a:rPr>
              <a:t>属于瑕疵证据</a:t>
            </a:r>
            <a:r>
              <a:rPr lang="en-US" dirty="0" smtClean="0">
                <a:solidFill>
                  <a:schemeClr val="tx1"/>
                </a:solidFill>
              </a:rPr>
              <a:t>, ……</a:t>
            </a:r>
            <a:endParaRPr lang="en-US" dirty="0" smtClean="0">
              <a:solidFill>
                <a:schemeClr val="tx1"/>
              </a:solidFill>
            </a:endParaRPr>
          </a:p>
          <a:p>
            <a:r>
              <a:rPr lang="zh-CN" altLang="en-US" dirty="0" smtClean="0">
                <a:solidFill>
                  <a:schemeClr val="tx1"/>
                </a:solidFill>
              </a:rPr>
              <a:t>        </a:t>
            </a:r>
            <a:endParaRPr lang="en-US" altLang="zh-CN" dirty="0" smtClean="0">
              <a:solidFill>
                <a:schemeClr val="tx1"/>
              </a:solidFill>
            </a:endParaRPr>
          </a:p>
          <a:p>
            <a:r>
              <a:rPr lang="en-US" altLang="zh-CN" dirty="0" smtClean="0">
                <a:solidFill>
                  <a:schemeClr val="tx1"/>
                </a:solidFill>
              </a:rPr>
              <a:t>        【</a:t>
            </a:r>
            <a:r>
              <a:rPr lang="zh-CN" altLang="en-US" dirty="0" smtClean="0">
                <a:solidFill>
                  <a:schemeClr val="tx1"/>
                </a:solidFill>
              </a:rPr>
              <a:t>补正措施</a:t>
            </a:r>
            <a:r>
              <a:rPr lang="en-US" altLang="zh-CN" dirty="0" smtClean="0">
                <a:solidFill>
                  <a:schemeClr val="tx1"/>
                </a:solidFill>
              </a:rPr>
              <a:t>】</a:t>
            </a:r>
            <a:r>
              <a:rPr lang="zh-CN" altLang="en-US" dirty="0" smtClean="0">
                <a:solidFill>
                  <a:schemeClr val="tx1"/>
                </a:solidFill>
              </a:rPr>
              <a:t>公安局缉毒大队对现场勘验笔录情况做了解释说明</a:t>
            </a:r>
            <a:r>
              <a:rPr lang="en-US" dirty="0" smtClean="0">
                <a:solidFill>
                  <a:schemeClr val="tx1"/>
                </a:solidFill>
              </a:rPr>
              <a:t>,</a:t>
            </a:r>
            <a:r>
              <a:rPr lang="zh-CN" altLang="en-US" dirty="0" smtClean="0">
                <a:solidFill>
                  <a:schemeClr val="tx1"/>
                </a:solidFill>
              </a:rPr>
              <a:t>其中的矛盾得到了排除 。</a:t>
            </a:r>
            <a:endParaRPr lang="zh-CN" altLang="en-US" dirty="0">
              <a:solidFill>
                <a:schemeClr val="tx1"/>
              </a:solidFill>
            </a:endParaRPr>
          </a:p>
        </p:txBody>
      </p:sp>
      <p:sp>
        <p:nvSpPr>
          <p:cNvPr id="9" name="文本框 3"/>
          <p:cNvSpPr txBox="1"/>
          <p:nvPr/>
        </p:nvSpPr>
        <p:spPr>
          <a:xfrm>
            <a:off x="788484" y="974151"/>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内容瑕疵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992243"/>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卓某某走私、贩卖、运输、制造毒品刑事案二审</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t> </a:t>
            </a:r>
            <a:r>
              <a:rPr lang="zh-CN" altLang="en-US" dirty="0" smtClean="0">
                <a:solidFill>
                  <a:schemeClr val="tx1"/>
                </a:solidFill>
              </a:rPr>
              <a:t> </a:t>
            </a:r>
            <a:r>
              <a:rPr lang="en-US" altLang="zh-CN" dirty="0" smtClean="0">
                <a:solidFill>
                  <a:schemeClr val="tx1"/>
                </a:solidFill>
              </a:rPr>
              <a:t>1.</a:t>
            </a:r>
            <a:r>
              <a:rPr lang="zh-CN" altLang="en-US" dirty="0" smtClean="0">
                <a:solidFill>
                  <a:schemeClr val="tx1"/>
                </a:solidFill>
              </a:rPr>
              <a:t>公安干警于静某某并未到过现场</a:t>
            </a:r>
            <a:r>
              <a:rPr lang="en-US" dirty="0" smtClean="0">
                <a:solidFill>
                  <a:schemeClr val="tx1"/>
                </a:solidFill>
              </a:rPr>
              <a:t>,</a:t>
            </a:r>
            <a:r>
              <a:rPr lang="zh-CN" altLang="en-US" dirty="0" smtClean="0">
                <a:solidFill>
                  <a:schemeClr val="tx1"/>
                </a:solidFill>
              </a:rPr>
              <a:t>但</a:t>
            </a:r>
            <a:r>
              <a:rPr lang="en-US" altLang="zh-CN" dirty="0" smtClean="0">
                <a:solidFill>
                  <a:schemeClr val="tx1"/>
                </a:solidFill>
              </a:rPr>
              <a:t>《</a:t>
            </a:r>
            <a:r>
              <a:rPr lang="zh-CN" altLang="en-US" dirty="0" smtClean="0">
                <a:solidFill>
                  <a:schemeClr val="tx1"/>
                </a:solidFill>
              </a:rPr>
              <a:t>扣押清单</a:t>
            </a:r>
            <a:r>
              <a:rPr lang="en-US" altLang="zh-CN" dirty="0" smtClean="0">
                <a:solidFill>
                  <a:schemeClr val="tx1"/>
                </a:solidFill>
              </a:rPr>
              <a:t>》</a:t>
            </a:r>
            <a:r>
              <a:rPr lang="zh-CN" altLang="en-US" dirty="0" smtClean="0">
                <a:solidFill>
                  <a:schemeClr val="tx1"/>
                </a:solidFill>
              </a:rPr>
              <a:t>中赫然出现了于静某某   的签名；</a:t>
            </a:r>
            <a:endParaRPr lang="en-US" altLang="zh-CN" dirty="0" smtClean="0">
              <a:solidFill>
                <a:schemeClr val="tx1"/>
              </a:solidFill>
            </a:endParaRPr>
          </a:p>
          <a:p>
            <a:r>
              <a:rPr lang="en-US" altLang="zh-CN" dirty="0" smtClean="0">
                <a:solidFill>
                  <a:schemeClr val="tx1"/>
                </a:solidFill>
              </a:rPr>
              <a:t>                         2.</a:t>
            </a:r>
            <a:r>
              <a:rPr lang="zh-CN" altLang="en-US" dirty="0" smtClean="0">
                <a:solidFill>
                  <a:schemeClr val="tx1"/>
                </a:solidFill>
              </a:rPr>
              <a:t>毒品取样与</a:t>
            </a:r>
            <a:r>
              <a:rPr lang="en-US" altLang="zh-CN" dirty="0" smtClean="0">
                <a:solidFill>
                  <a:schemeClr val="tx1"/>
                </a:solidFill>
              </a:rPr>
              <a:t>《</a:t>
            </a:r>
            <a:r>
              <a:rPr lang="zh-CN" altLang="en-US" dirty="0" smtClean="0">
                <a:solidFill>
                  <a:schemeClr val="tx1"/>
                </a:solidFill>
              </a:rPr>
              <a:t>扣押清单</a:t>
            </a:r>
            <a:r>
              <a:rPr lang="en-US" altLang="zh-CN" dirty="0" smtClean="0">
                <a:solidFill>
                  <a:schemeClr val="tx1"/>
                </a:solidFill>
              </a:rPr>
              <a:t>》</a:t>
            </a:r>
            <a:r>
              <a:rPr lang="zh-CN" altLang="en-US" dirty="0" smtClean="0">
                <a:solidFill>
                  <a:schemeClr val="tx1"/>
                </a:solidFill>
              </a:rPr>
              <a:t>毒品编号不能对应；</a:t>
            </a:r>
            <a:endParaRPr lang="en-US" altLang="zh-CN" dirty="0" smtClean="0">
              <a:solidFill>
                <a:schemeClr val="tx1"/>
              </a:solidFill>
            </a:endParaRPr>
          </a:p>
          <a:p>
            <a:r>
              <a:rPr lang="en-US" altLang="zh-CN" dirty="0" smtClean="0">
                <a:solidFill>
                  <a:schemeClr val="tx1"/>
                </a:solidFill>
              </a:rPr>
              <a:t>         </a:t>
            </a:r>
            <a:endParaRPr lang="en-US" altLang="zh-CN" dirty="0" smtClean="0">
              <a:solidFill>
                <a:schemeClr val="tx1"/>
              </a:solidFill>
            </a:endParaRPr>
          </a:p>
          <a:p>
            <a:r>
              <a:rPr lang="en-US" altLang="zh-CN" dirty="0" smtClean="0">
                <a:solidFill>
                  <a:schemeClr val="tx1"/>
                </a:solidFill>
              </a:rPr>
              <a:t>        【</a:t>
            </a:r>
            <a:r>
              <a:rPr lang="zh-CN" altLang="en-US" dirty="0" smtClean="0">
                <a:solidFill>
                  <a:schemeClr val="tx1"/>
                </a:solidFill>
              </a:rPr>
              <a:t>补正措施</a:t>
            </a:r>
            <a:r>
              <a:rPr lang="en-US" altLang="zh-CN" dirty="0" smtClean="0">
                <a:solidFill>
                  <a:schemeClr val="tx1"/>
                </a:solidFill>
              </a:rPr>
              <a:t>】1.</a:t>
            </a:r>
            <a:r>
              <a:rPr lang="zh-CN" altLang="en-US" dirty="0" smtClean="0">
                <a:solidFill>
                  <a:schemeClr val="tx1"/>
                </a:solidFill>
              </a:rPr>
              <a:t>朔州市公安局平鲁分局禁毒大队出具的</a:t>
            </a:r>
            <a:r>
              <a:rPr lang="en-US" dirty="0" smtClean="0">
                <a:solidFill>
                  <a:schemeClr val="tx1"/>
                </a:solidFill>
              </a:rPr>
              <a:t>“</a:t>
            </a:r>
            <a:r>
              <a:rPr lang="zh-CN" altLang="en-US" dirty="0" smtClean="0">
                <a:solidFill>
                  <a:schemeClr val="tx1"/>
                </a:solidFill>
              </a:rPr>
              <a:t>关于李某</a:t>
            </a:r>
            <a:r>
              <a:rPr lang="en-US" dirty="0" smtClean="0">
                <a:solidFill>
                  <a:schemeClr val="tx1"/>
                </a:solidFill>
              </a:rPr>
              <a:t>2</a:t>
            </a:r>
            <a:r>
              <a:rPr lang="zh-CN" altLang="en-US" dirty="0" smtClean="0">
                <a:solidFill>
                  <a:schemeClr val="tx1"/>
                </a:solidFill>
              </a:rPr>
              <a:t>贩卖毒品案详细情况说明</a:t>
            </a:r>
            <a:r>
              <a:rPr lang="en-US" dirty="0" smtClean="0">
                <a:solidFill>
                  <a:schemeClr val="tx1"/>
                </a:solidFill>
              </a:rPr>
              <a:t>”</a:t>
            </a:r>
            <a:r>
              <a:rPr lang="zh-CN" altLang="en-US" dirty="0" smtClean="0">
                <a:solidFill>
                  <a:schemeClr val="tx1"/>
                </a:solidFill>
              </a:rPr>
              <a:t>，合理解释了干警于静某某未到场却有签名的情形；</a:t>
            </a:r>
            <a:endParaRPr lang="en-US" altLang="zh-CN" dirty="0" smtClean="0">
              <a:solidFill>
                <a:schemeClr val="tx1"/>
              </a:solidFill>
            </a:endParaRPr>
          </a:p>
          <a:p>
            <a:r>
              <a:rPr lang="en-US" altLang="zh-CN" dirty="0" smtClean="0">
                <a:solidFill>
                  <a:schemeClr val="tx1"/>
                </a:solidFill>
              </a:rPr>
              <a:t>                               2.</a:t>
            </a:r>
            <a:r>
              <a:rPr lang="zh-CN" altLang="en-US" dirty="0" smtClean="0">
                <a:solidFill>
                  <a:schemeClr val="tx1"/>
                </a:solidFill>
              </a:rPr>
              <a:t>朔州市公安局平鲁分局禁毒大队说明了毒品取样的全过程，其将嫌疑人及毒品带回执法办案区，在和嫌疑人面对面的情况下分装、称重。</a:t>
            </a:r>
            <a:endParaRPr lang="en-US" altLang="zh-CN" dirty="0" smtClean="0">
              <a:solidFill>
                <a:schemeClr val="tx1"/>
              </a:solidFill>
            </a:endParaRPr>
          </a:p>
          <a:p>
            <a:endParaRPr lang="en-US" altLang="zh-CN" dirty="0" smtClean="0">
              <a:solidFill>
                <a:schemeClr val="tx1"/>
              </a:solidFill>
            </a:endParaRPr>
          </a:p>
        </p:txBody>
      </p:sp>
      <p:sp>
        <p:nvSpPr>
          <p:cNvPr id="9" name="文本框 3"/>
          <p:cNvSpPr txBox="1"/>
          <p:nvPr/>
        </p:nvSpPr>
        <p:spPr>
          <a:xfrm>
            <a:off x="788484" y="974151"/>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程序瑕疵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1765765"/>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1021427"/>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1" cstate="screen"/>
          <a:stretch>
            <a:fillRect/>
          </a:stretch>
        </p:blipFill>
        <p:spPr>
          <a:xfrm>
            <a:off x="0" y="1868098"/>
            <a:ext cx="5981172" cy="4003098"/>
          </a:xfrm>
          <a:prstGeom prst="rect">
            <a:avLst/>
          </a:prstGeom>
        </p:spPr>
      </p:pic>
      <p:sp>
        <p:nvSpPr>
          <p:cNvPr id="25" name="矩形 24"/>
          <p:cNvSpPr/>
          <p:nvPr/>
        </p:nvSpPr>
        <p:spPr>
          <a:xfrm>
            <a:off x="5549462" y="1612185"/>
            <a:ext cx="6642538"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文本框 28"/>
          <p:cNvSpPr txBox="1"/>
          <p:nvPr/>
        </p:nvSpPr>
        <p:spPr>
          <a:xfrm>
            <a:off x="5778232" y="1821655"/>
            <a:ext cx="6264613" cy="3503523"/>
          </a:xfrm>
          <a:prstGeom prst="rect">
            <a:avLst/>
          </a:prstGeom>
          <a:noFill/>
        </p:spPr>
        <p:txBody>
          <a:bodyPr wrap="square" rtlCol="0">
            <a:spAutoFit/>
          </a:bodyPr>
          <a:lstStyle/>
          <a:p>
            <a:pPr lvl="0">
              <a:lnSpc>
                <a:spcPts val="3800"/>
              </a:lnSpc>
              <a:defRPr/>
            </a:pPr>
            <a:r>
              <a:rPr lang="zh-CN" altLang="en-US" sz="1600" dirty="0" smtClean="0"/>
              <a:t>李刚、李飞贩卖毒品案（最高法</a:t>
            </a:r>
            <a:r>
              <a:rPr lang="en-US" altLang="zh-CN" sz="1600" dirty="0" smtClean="0"/>
              <a:t>《</a:t>
            </a:r>
            <a:r>
              <a:rPr lang="zh-CN" altLang="en-US" sz="1600" dirty="0" smtClean="0"/>
              <a:t>刑事审判参考</a:t>
            </a:r>
            <a:r>
              <a:rPr lang="en-US" altLang="zh-CN" sz="1600" dirty="0" smtClean="0"/>
              <a:t>》</a:t>
            </a:r>
            <a:r>
              <a:rPr lang="zh-CN" altLang="en-US" sz="1600" dirty="0" smtClean="0"/>
              <a:t>第</a:t>
            </a:r>
            <a:r>
              <a:rPr lang="en-US" sz="1600" dirty="0" smtClean="0"/>
              <a:t>971</a:t>
            </a:r>
            <a:r>
              <a:rPr lang="zh-CN" altLang="en-US" sz="1600" dirty="0" smtClean="0"/>
              <a:t>号）</a:t>
            </a:r>
            <a:endParaRPr lang="en-US" altLang="zh-CN" sz="1600" dirty="0" smtClean="0"/>
          </a:p>
          <a:p>
            <a:pPr lvl="0">
              <a:lnSpc>
                <a:spcPts val="3800"/>
              </a:lnSpc>
              <a:defRPr/>
            </a:pPr>
            <a:r>
              <a:rPr lang="en-US" altLang="zh-CN" sz="1600" dirty="0" smtClean="0"/>
              <a:t>      </a:t>
            </a:r>
            <a:r>
              <a:rPr lang="en-US" altLang="zh-CN" sz="1600" b="1" dirty="0" smtClean="0"/>
              <a:t>【</a:t>
            </a:r>
            <a:r>
              <a:rPr lang="zh-CN" altLang="en-US" sz="1600" b="1" dirty="0" smtClean="0"/>
              <a:t>裁判要旨</a:t>
            </a:r>
            <a:r>
              <a:rPr lang="en-US" altLang="zh-CN" sz="1600" b="1" dirty="0" smtClean="0"/>
              <a:t>】</a:t>
            </a:r>
            <a:r>
              <a:rPr lang="zh-CN" altLang="en-US" sz="1600" dirty="0" smtClean="0"/>
              <a:t>人民法院决定对证据收集的合法性进行法庭调查的，应当根据申请人提供的线索或者材料，结合侦查机关的讯问笔录、讯问过程的录音录像、看守所管教人员的谈话笔录、驻所检察员的记录、同监室人员的证言、被告人出入看守所的身体检查记录、医院检查病历、侦查机关出具的说明等材料，综合审查判断被申请排除的证据是否采取合法手段收集。</a:t>
            </a:r>
            <a:endParaRPr lang="en-US" altLang="zh-CN" sz="1600" dirty="0" smtClean="0"/>
          </a:p>
        </p:txBody>
      </p:sp>
      <p:sp>
        <p:nvSpPr>
          <p:cNvPr id="11" name="文本框 3"/>
          <p:cNvSpPr txBox="1"/>
          <p:nvPr/>
        </p:nvSpPr>
        <p:spPr>
          <a:xfrm>
            <a:off x="788484" y="1003335"/>
            <a:ext cx="1575337"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5804" y="294968"/>
            <a:ext cx="11700390" cy="626806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474685" y="1890745"/>
            <a:ext cx="7242629" cy="830997"/>
          </a:xfrm>
          <a:prstGeom prst="rect">
            <a:avLst/>
          </a:prstGeom>
          <a:noFill/>
        </p:spPr>
        <p:txBody>
          <a:bodyPr wrap="square" rtlCol="0">
            <a:spAutoFit/>
          </a:bodyPr>
          <a:lstStyle/>
          <a:p>
            <a:pPr algn="dist"/>
            <a:r>
              <a:rPr lang="zh-CN" altLang="en-US" sz="4800">
                <a:solidFill>
                  <a:srgbClr val="93571B"/>
                </a:solidFill>
                <a:latin typeface="FZZhengHeiS-DB-GB" panose="02000000000000000000" pitchFamily="2" charset="0"/>
                <a:ea typeface="FZZhengHeiS-DB-GB" panose="02000000000000000000" pitchFamily="2" charset="0"/>
              </a:rPr>
              <a:t>感谢您的到场聆听</a:t>
            </a:r>
            <a:endParaRPr lang="zh-CN" altLang="en-US" sz="4800" dirty="0">
              <a:solidFill>
                <a:srgbClr val="93571B"/>
              </a:solidFill>
              <a:latin typeface="FZZhengHeiS-DB-GB" panose="02000000000000000000" pitchFamily="2" charset="0"/>
              <a:ea typeface="FZZhengHeiS-DB-GB" panose="02000000000000000000" pitchFamily="2" charset="0"/>
            </a:endParaRPr>
          </a:p>
        </p:txBody>
      </p:sp>
      <p:cxnSp>
        <p:nvCxnSpPr>
          <p:cNvPr id="10" name="直接连接符 9"/>
          <p:cNvCxnSpPr/>
          <p:nvPr/>
        </p:nvCxnSpPr>
        <p:spPr>
          <a:xfrm>
            <a:off x="5442858" y="3073317"/>
            <a:ext cx="129177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595914" y="3505695"/>
            <a:ext cx="5000172" cy="584775"/>
          </a:xfrm>
          <a:prstGeom prst="rect">
            <a:avLst/>
          </a:prstGeom>
          <a:noFill/>
        </p:spPr>
        <p:txBody>
          <a:bodyPr wrap="square" rtlCol="0">
            <a:spAutoFit/>
          </a:bodyPr>
          <a:lstStyle/>
          <a:p>
            <a:pPr algn="ctr"/>
            <a:r>
              <a:rPr lang="en-US" altLang="zh-CN" sz="1600">
                <a:solidFill>
                  <a:schemeClr val="tx1">
                    <a:lumMod val="75000"/>
                    <a:lumOff val="25000"/>
                  </a:schemeClr>
                </a:solidFill>
                <a:latin typeface="FuturaBookC" pitchFamily="2" charset="-52"/>
                <a:ea typeface="锐字逼格青春粗黑体简2.0" panose="02010604000000000000" pitchFamily="2" charset="-122"/>
              </a:rPr>
              <a:t>Law is a system of rules that exerts coercive power and regulates individual behavior.</a:t>
            </a:r>
            <a:endParaRPr lang="en-US" altLang="zh-CN" sz="1600" dirty="0">
              <a:solidFill>
                <a:schemeClr val="tx1">
                  <a:lumMod val="75000"/>
                  <a:lumOff val="25000"/>
                </a:schemeClr>
              </a:solidFill>
              <a:latin typeface="FuturaBookC" pitchFamily="2" charset="-52"/>
              <a:ea typeface="锐字逼格青春粗黑体简2.0" panose="02010604000000000000" pitchFamily="2" charset="-122"/>
            </a:endParaRPr>
          </a:p>
        </p:txBody>
      </p:sp>
      <p:sp>
        <p:nvSpPr>
          <p:cNvPr id="16" name="椭圆 15"/>
          <p:cNvSpPr/>
          <p:nvPr/>
        </p:nvSpPr>
        <p:spPr>
          <a:xfrm>
            <a:off x="3471563" y="4815670"/>
            <a:ext cx="562490" cy="562490"/>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0" b="1" dirty="0">
              <a:solidFill>
                <a:schemeClr val="bg1"/>
              </a:solidFill>
              <a:latin typeface="FuturaBookC" pitchFamily="2" charset="-52"/>
            </a:endParaRPr>
          </a:p>
        </p:txBody>
      </p:sp>
      <p:sp>
        <p:nvSpPr>
          <p:cNvPr id="17" name="椭圆 16"/>
          <p:cNvSpPr/>
          <p:nvPr/>
        </p:nvSpPr>
        <p:spPr>
          <a:xfrm>
            <a:off x="5829301" y="4812284"/>
            <a:ext cx="562490" cy="562490"/>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0" b="1" dirty="0">
              <a:solidFill>
                <a:schemeClr val="bg1"/>
              </a:solidFill>
              <a:latin typeface="FuturaBookC" pitchFamily="2" charset="-52"/>
            </a:endParaRPr>
          </a:p>
        </p:txBody>
      </p:sp>
      <p:sp>
        <p:nvSpPr>
          <p:cNvPr id="18" name="椭圆 17"/>
          <p:cNvSpPr/>
          <p:nvPr/>
        </p:nvSpPr>
        <p:spPr>
          <a:xfrm>
            <a:off x="8120377" y="4815670"/>
            <a:ext cx="562490" cy="562490"/>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0" b="1" dirty="0">
              <a:solidFill>
                <a:schemeClr val="bg1"/>
              </a:solidFill>
              <a:latin typeface="FuturaBookC" pitchFamily="2" charset="-5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99209" y="4884784"/>
            <a:ext cx="425666" cy="425666"/>
          </a:xfrm>
          <a:prstGeom prst="rect">
            <a:avLst/>
          </a:prstGeom>
        </p:spPr>
      </p:pic>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5183" y="4929658"/>
            <a:ext cx="332878" cy="332878"/>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123" y="4918384"/>
            <a:ext cx="360193" cy="360193"/>
          </a:xfrm>
          <a:prstGeom prst="rect">
            <a:avLst/>
          </a:prstGeom>
        </p:spPr>
      </p:pic>
      <p:pic>
        <p:nvPicPr>
          <p:cNvPr id="13"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80" y="525283"/>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59187" y="1257558"/>
            <a:ext cx="1362525" cy="988578"/>
            <a:chOff x="6177683" y="1666134"/>
            <a:chExt cx="1362525" cy="988578"/>
          </a:xfrm>
          <a:solidFill>
            <a:srgbClr val="93571B"/>
          </a:solidFill>
        </p:grpSpPr>
        <p:sp>
          <p:nvSpPr>
            <p:cNvPr id="22" name="矩形 21"/>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 name="文本框 3"/>
          <p:cNvSpPr txBox="1"/>
          <p:nvPr/>
        </p:nvSpPr>
        <p:spPr>
          <a:xfrm>
            <a:off x="603652" y="409927"/>
            <a:ext cx="2839450" cy="646331"/>
          </a:xfrm>
          <a:prstGeom prst="rect">
            <a:avLst/>
          </a:prstGeom>
          <a:noFill/>
        </p:spPr>
        <p:txBody>
          <a:bodyPr wrap="square" rtlCol="0">
            <a:spAutoFit/>
          </a:bodyPr>
          <a:lstStyle/>
          <a:p>
            <a:pPr algn="ctr"/>
            <a:r>
              <a:rPr lang="zh-CN" altLang="en-US" sz="3600" dirty="0" smtClean="0">
                <a:latin typeface="华文中宋" pitchFamily="2" charset="-122"/>
                <a:ea typeface="华文中宋" pitchFamily="2" charset="-122"/>
              </a:rPr>
              <a:t>证据的类型</a:t>
            </a:r>
            <a:endParaRPr lang="zh-CN" altLang="en-US" sz="3600" dirty="0">
              <a:latin typeface="华文中宋" pitchFamily="2" charset="-122"/>
              <a:ea typeface="华文中宋" pitchFamily="2" charset="-122"/>
            </a:endParaRPr>
          </a:p>
        </p:txBody>
      </p:sp>
      <p:cxnSp>
        <p:nvCxnSpPr>
          <p:cNvPr id="7" name="直接连接符 6"/>
          <p:cNvCxnSpPr/>
          <p:nvPr/>
        </p:nvCxnSpPr>
        <p:spPr>
          <a:xfrm>
            <a:off x="796413" y="457203"/>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79064" y="1361230"/>
            <a:ext cx="4842879" cy="11503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927892" y="2813058"/>
            <a:ext cx="4842879" cy="11503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a:off x="947347" y="4332979"/>
            <a:ext cx="4842879" cy="11503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4" name="组合 23"/>
          <p:cNvGrpSpPr/>
          <p:nvPr/>
        </p:nvGrpSpPr>
        <p:grpSpPr>
          <a:xfrm>
            <a:off x="808015" y="2709303"/>
            <a:ext cx="1362525" cy="988578"/>
            <a:chOff x="6177683" y="1666134"/>
            <a:chExt cx="1362525" cy="988578"/>
          </a:xfrm>
          <a:solidFill>
            <a:srgbClr val="93571B"/>
          </a:solidFill>
        </p:grpSpPr>
        <p:sp>
          <p:nvSpPr>
            <p:cNvPr id="25" name="矩形 24"/>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矩形 25"/>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7" name="组合 26"/>
          <p:cNvGrpSpPr/>
          <p:nvPr/>
        </p:nvGrpSpPr>
        <p:grpSpPr>
          <a:xfrm>
            <a:off x="827470" y="4233836"/>
            <a:ext cx="1362525" cy="988578"/>
            <a:chOff x="6177683" y="1666134"/>
            <a:chExt cx="1362525" cy="988578"/>
          </a:xfrm>
          <a:solidFill>
            <a:srgbClr val="93571B"/>
          </a:solidFill>
        </p:grpSpPr>
        <p:sp>
          <p:nvSpPr>
            <p:cNvPr id="28" name="矩形 2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矩形 2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文本框 29"/>
          <p:cNvSpPr txBox="1"/>
          <p:nvPr/>
        </p:nvSpPr>
        <p:spPr>
          <a:xfrm>
            <a:off x="998943" y="1564444"/>
            <a:ext cx="1032387" cy="707886"/>
          </a:xfrm>
          <a:prstGeom prst="rect">
            <a:avLst/>
          </a:prstGeom>
          <a:noFill/>
        </p:spPr>
        <p:txBody>
          <a:bodyPr wrap="square" rtlCol="0">
            <a:spAutoFit/>
          </a:bodyPr>
          <a:lstStyle/>
          <a:p>
            <a:pPr algn="ctr"/>
            <a:r>
              <a:rPr lang="en-US" altLang="zh-CN" sz="4000" dirty="0">
                <a:latin typeface="FuturaBookC" pitchFamily="2" charset="-52"/>
              </a:rPr>
              <a:t>01</a:t>
            </a:r>
            <a:endParaRPr lang="zh-CN" altLang="en-US" sz="4000" dirty="0">
              <a:latin typeface="FuturaBookC" pitchFamily="2" charset="-52"/>
            </a:endParaRPr>
          </a:p>
        </p:txBody>
      </p:sp>
      <p:sp>
        <p:nvSpPr>
          <p:cNvPr id="31" name="文本框 30"/>
          <p:cNvSpPr txBox="1"/>
          <p:nvPr/>
        </p:nvSpPr>
        <p:spPr>
          <a:xfrm>
            <a:off x="1047771" y="3034302"/>
            <a:ext cx="1032387" cy="707886"/>
          </a:xfrm>
          <a:prstGeom prst="rect">
            <a:avLst/>
          </a:prstGeom>
          <a:noFill/>
        </p:spPr>
        <p:txBody>
          <a:bodyPr wrap="square" rtlCol="0">
            <a:spAutoFit/>
          </a:bodyPr>
          <a:lstStyle/>
          <a:p>
            <a:pPr algn="ctr"/>
            <a:r>
              <a:rPr lang="en-US" altLang="zh-CN" sz="4000">
                <a:latin typeface="FuturaBookC" pitchFamily="2" charset="-52"/>
              </a:rPr>
              <a:t>02</a:t>
            </a:r>
            <a:endParaRPr lang="zh-CN" altLang="en-US" sz="4000" dirty="0">
              <a:latin typeface="FuturaBookC" pitchFamily="2" charset="-52"/>
            </a:endParaRPr>
          </a:p>
        </p:txBody>
      </p:sp>
      <p:sp>
        <p:nvSpPr>
          <p:cNvPr id="32" name="文本框 31"/>
          <p:cNvSpPr txBox="1"/>
          <p:nvPr/>
        </p:nvSpPr>
        <p:spPr>
          <a:xfrm>
            <a:off x="1067226" y="4538149"/>
            <a:ext cx="1032387" cy="707886"/>
          </a:xfrm>
          <a:prstGeom prst="rect">
            <a:avLst/>
          </a:prstGeom>
          <a:noFill/>
        </p:spPr>
        <p:txBody>
          <a:bodyPr wrap="square" rtlCol="0">
            <a:spAutoFit/>
          </a:bodyPr>
          <a:lstStyle/>
          <a:p>
            <a:pPr algn="ctr"/>
            <a:r>
              <a:rPr lang="en-US" altLang="zh-CN" sz="4000" dirty="0">
                <a:latin typeface="FuturaBookC" pitchFamily="2" charset="-52"/>
              </a:rPr>
              <a:t>03</a:t>
            </a:r>
            <a:endParaRPr lang="zh-CN" altLang="en-US" sz="4000" dirty="0">
              <a:latin typeface="FuturaBookC" pitchFamily="2" charset="-52"/>
            </a:endParaRPr>
          </a:p>
        </p:txBody>
      </p:sp>
      <p:sp>
        <p:nvSpPr>
          <p:cNvPr id="33" name="文本框 32"/>
          <p:cNvSpPr txBox="1"/>
          <p:nvPr/>
        </p:nvSpPr>
        <p:spPr>
          <a:xfrm>
            <a:off x="2148067" y="1674807"/>
            <a:ext cx="3253306" cy="523220"/>
          </a:xfrm>
          <a:prstGeom prst="rect">
            <a:avLst/>
          </a:prstGeom>
          <a:noFill/>
        </p:spPr>
        <p:txBody>
          <a:bodyPr wrap="square" rtlCol="0">
            <a:spAutoFit/>
          </a:bodyPr>
          <a:lstStyle/>
          <a:p>
            <a:pPr algn="just"/>
            <a:r>
              <a:rPr lang="zh-CN" altLang="en-US" sz="2800" dirty="0" smtClean="0">
                <a:latin typeface="FZZhengHeiS-DB-GB" panose="02000000000000000000" pitchFamily="2" charset="0"/>
                <a:ea typeface="FZZhengHeiS-DB-GB" panose="02000000000000000000" pitchFamily="2" charset="0"/>
              </a:rPr>
              <a:t>物证</a:t>
            </a:r>
            <a:endParaRPr lang="zh-CN" altLang="en-US" sz="2800" dirty="0">
              <a:latin typeface="FZZhengHeiS-DB-GB" panose="02000000000000000000" pitchFamily="2" charset="0"/>
              <a:ea typeface="FZZhengHeiS-DB-GB" panose="02000000000000000000" pitchFamily="2" charset="0"/>
            </a:endParaRPr>
          </a:p>
        </p:txBody>
      </p:sp>
      <p:sp>
        <p:nvSpPr>
          <p:cNvPr id="34" name="文本框 33"/>
          <p:cNvSpPr txBox="1"/>
          <p:nvPr/>
        </p:nvSpPr>
        <p:spPr>
          <a:xfrm>
            <a:off x="2170382" y="3126635"/>
            <a:ext cx="3158022" cy="523220"/>
          </a:xfrm>
          <a:prstGeom prst="rect">
            <a:avLst/>
          </a:prstGeom>
          <a:noFill/>
        </p:spPr>
        <p:txBody>
          <a:bodyPr wrap="square" rtlCol="0">
            <a:spAutoFit/>
          </a:bodyPr>
          <a:lstStyle/>
          <a:p>
            <a:pPr algn="just"/>
            <a:r>
              <a:rPr lang="zh-CN" altLang="en-US" sz="2800" dirty="0" smtClean="0">
                <a:latin typeface="FZZhengHeiS-DB-GB" panose="02000000000000000000" pitchFamily="2" charset="0"/>
                <a:ea typeface="FZZhengHeiS-DB-GB" panose="02000000000000000000" pitchFamily="2" charset="0"/>
              </a:rPr>
              <a:t>书证</a:t>
            </a:r>
            <a:endParaRPr lang="zh-CN" altLang="en-US" sz="2800" dirty="0">
              <a:latin typeface="FZZhengHeiS-DB-GB" panose="02000000000000000000" pitchFamily="2" charset="0"/>
              <a:ea typeface="FZZhengHeiS-DB-GB" panose="02000000000000000000" pitchFamily="2" charset="0"/>
            </a:endParaRPr>
          </a:p>
        </p:txBody>
      </p:sp>
      <p:sp>
        <p:nvSpPr>
          <p:cNvPr id="35" name="文本框 34"/>
          <p:cNvSpPr txBox="1"/>
          <p:nvPr/>
        </p:nvSpPr>
        <p:spPr>
          <a:xfrm>
            <a:off x="2182563" y="4646556"/>
            <a:ext cx="3165704" cy="523220"/>
          </a:xfrm>
          <a:prstGeom prst="rect">
            <a:avLst/>
          </a:prstGeom>
          <a:noFill/>
        </p:spPr>
        <p:txBody>
          <a:bodyPr wrap="square" rtlCol="0">
            <a:spAutoFit/>
          </a:bodyPr>
          <a:lstStyle/>
          <a:p>
            <a:pPr algn="just"/>
            <a:r>
              <a:rPr lang="zh-CN" altLang="en-US" sz="2800" dirty="0" smtClean="0">
                <a:latin typeface="FZZhengHeiS-DB-GB" panose="02000000000000000000" pitchFamily="2" charset="0"/>
                <a:ea typeface="FZZhengHeiS-DB-GB" panose="02000000000000000000" pitchFamily="2" charset="0"/>
              </a:rPr>
              <a:t>证人证言</a:t>
            </a:r>
            <a:endParaRPr lang="zh-CN" altLang="en-US" sz="2800" dirty="0">
              <a:latin typeface="FZZhengHeiS-DB-GB" panose="02000000000000000000" pitchFamily="2" charset="0"/>
              <a:ea typeface="FZZhengHeiS-DB-GB" panose="02000000000000000000" pitchFamily="2" charset="0"/>
            </a:endParaRPr>
          </a:p>
        </p:txBody>
      </p:sp>
      <p:sp>
        <p:nvSpPr>
          <p:cNvPr id="37" name="矩形 36"/>
          <p:cNvSpPr/>
          <p:nvPr/>
        </p:nvSpPr>
        <p:spPr>
          <a:xfrm>
            <a:off x="6479143" y="1372525"/>
            <a:ext cx="4842879" cy="11503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8" name="组合 37"/>
          <p:cNvGrpSpPr/>
          <p:nvPr/>
        </p:nvGrpSpPr>
        <p:grpSpPr>
          <a:xfrm>
            <a:off x="6359266" y="1273382"/>
            <a:ext cx="1362525" cy="988578"/>
            <a:chOff x="6177683" y="1666134"/>
            <a:chExt cx="1362525" cy="988578"/>
          </a:xfrm>
          <a:solidFill>
            <a:srgbClr val="93571B"/>
          </a:solidFill>
        </p:grpSpPr>
        <p:sp>
          <p:nvSpPr>
            <p:cNvPr id="39" name="矩形 38"/>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矩形 39"/>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1" name="文本框 31"/>
          <p:cNvSpPr txBox="1"/>
          <p:nvPr/>
        </p:nvSpPr>
        <p:spPr>
          <a:xfrm>
            <a:off x="6599022" y="1577695"/>
            <a:ext cx="1032387" cy="707886"/>
          </a:xfrm>
          <a:prstGeom prst="rect">
            <a:avLst/>
          </a:prstGeom>
          <a:noFill/>
        </p:spPr>
        <p:txBody>
          <a:bodyPr wrap="square" rtlCol="0">
            <a:spAutoFit/>
          </a:bodyPr>
          <a:lstStyle/>
          <a:p>
            <a:pPr algn="ctr"/>
            <a:r>
              <a:rPr lang="en-US" altLang="zh-CN" sz="4000" dirty="0" smtClean="0">
                <a:latin typeface="FuturaBookC" pitchFamily="2" charset="-52"/>
              </a:rPr>
              <a:t>05</a:t>
            </a:r>
            <a:endParaRPr lang="zh-CN" altLang="en-US" sz="4000" dirty="0">
              <a:latin typeface="FuturaBookC" pitchFamily="2" charset="-52"/>
            </a:endParaRPr>
          </a:p>
        </p:txBody>
      </p:sp>
      <p:sp>
        <p:nvSpPr>
          <p:cNvPr id="42" name="文本框 34"/>
          <p:cNvSpPr txBox="1"/>
          <p:nvPr/>
        </p:nvSpPr>
        <p:spPr>
          <a:xfrm>
            <a:off x="7714359" y="1423446"/>
            <a:ext cx="3165704" cy="954107"/>
          </a:xfrm>
          <a:prstGeom prst="rect">
            <a:avLst/>
          </a:prstGeom>
          <a:noFill/>
        </p:spPr>
        <p:txBody>
          <a:bodyPr wrap="square" rtlCol="0">
            <a:spAutoFit/>
          </a:bodyPr>
          <a:lstStyle/>
          <a:p>
            <a:pPr algn="just"/>
            <a:r>
              <a:rPr lang="zh-CN" altLang="en-US" sz="2800" dirty="0" smtClean="0">
                <a:latin typeface="FZZhengHeiS-DB-GB" panose="02000000000000000000" pitchFamily="2" charset="0"/>
                <a:ea typeface="FZZhengHeiS-DB-GB" panose="02000000000000000000" pitchFamily="2" charset="0"/>
              </a:rPr>
              <a:t>犯罪嫌疑人、被告人供述和辩解</a:t>
            </a:r>
            <a:endParaRPr lang="zh-CN" altLang="en-US" sz="2800" dirty="0">
              <a:latin typeface="FZZhengHeiS-DB-GB" panose="02000000000000000000" pitchFamily="2" charset="0"/>
              <a:ea typeface="FZZhengHeiS-DB-GB" panose="02000000000000000000" pitchFamily="2" charset="0"/>
            </a:endParaRPr>
          </a:p>
        </p:txBody>
      </p:sp>
      <p:sp>
        <p:nvSpPr>
          <p:cNvPr id="43" name="矩形 42"/>
          <p:cNvSpPr/>
          <p:nvPr/>
        </p:nvSpPr>
        <p:spPr>
          <a:xfrm>
            <a:off x="6469411" y="2860861"/>
            <a:ext cx="4842879" cy="11503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4" name="组合 43"/>
          <p:cNvGrpSpPr/>
          <p:nvPr/>
        </p:nvGrpSpPr>
        <p:grpSpPr>
          <a:xfrm>
            <a:off x="6349534" y="2761718"/>
            <a:ext cx="1362525" cy="988578"/>
            <a:chOff x="6177683" y="1666134"/>
            <a:chExt cx="1362525" cy="988578"/>
          </a:xfrm>
          <a:solidFill>
            <a:srgbClr val="93571B"/>
          </a:solidFill>
        </p:grpSpPr>
        <p:sp>
          <p:nvSpPr>
            <p:cNvPr id="45" name="矩形 44"/>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矩形 45"/>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7" name="文本框 31"/>
          <p:cNvSpPr txBox="1"/>
          <p:nvPr/>
        </p:nvSpPr>
        <p:spPr>
          <a:xfrm>
            <a:off x="6589290" y="3066031"/>
            <a:ext cx="1032387" cy="707886"/>
          </a:xfrm>
          <a:prstGeom prst="rect">
            <a:avLst/>
          </a:prstGeom>
          <a:noFill/>
        </p:spPr>
        <p:txBody>
          <a:bodyPr wrap="square" rtlCol="0">
            <a:spAutoFit/>
          </a:bodyPr>
          <a:lstStyle/>
          <a:p>
            <a:pPr algn="ctr"/>
            <a:r>
              <a:rPr lang="en-US" altLang="zh-CN" sz="4000" dirty="0" smtClean="0">
                <a:latin typeface="FuturaBookC" pitchFamily="2" charset="-52"/>
              </a:rPr>
              <a:t>06</a:t>
            </a:r>
            <a:endParaRPr lang="zh-CN" altLang="en-US" sz="4000" dirty="0">
              <a:latin typeface="FuturaBookC" pitchFamily="2" charset="-52"/>
            </a:endParaRPr>
          </a:p>
        </p:txBody>
      </p:sp>
      <p:sp>
        <p:nvSpPr>
          <p:cNvPr id="48" name="文本框 34"/>
          <p:cNvSpPr txBox="1"/>
          <p:nvPr/>
        </p:nvSpPr>
        <p:spPr>
          <a:xfrm>
            <a:off x="7704627" y="3125787"/>
            <a:ext cx="3165704" cy="523220"/>
          </a:xfrm>
          <a:prstGeom prst="rect">
            <a:avLst/>
          </a:prstGeom>
          <a:noFill/>
        </p:spPr>
        <p:txBody>
          <a:bodyPr wrap="square" rtlCol="0">
            <a:spAutoFit/>
          </a:bodyPr>
          <a:lstStyle/>
          <a:p>
            <a:pPr algn="just"/>
            <a:r>
              <a:rPr lang="zh-CN" altLang="en-US" sz="2800" dirty="0" smtClean="0">
                <a:latin typeface="FZZhengHeiS-DB-GB" panose="02000000000000000000" pitchFamily="2" charset="0"/>
                <a:ea typeface="FZZhengHeiS-DB-GB" panose="02000000000000000000" pitchFamily="2" charset="0"/>
              </a:rPr>
              <a:t>鉴定意见</a:t>
            </a:r>
            <a:endParaRPr lang="zh-CN" altLang="en-US" sz="2800" dirty="0">
              <a:latin typeface="FZZhengHeiS-DB-GB" panose="02000000000000000000" pitchFamily="2" charset="0"/>
              <a:ea typeface="FZZhengHeiS-DB-GB" panose="02000000000000000000" pitchFamily="2" charset="0"/>
            </a:endParaRPr>
          </a:p>
        </p:txBody>
      </p:sp>
      <p:sp>
        <p:nvSpPr>
          <p:cNvPr id="49" name="矩形 48"/>
          <p:cNvSpPr/>
          <p:nvPr/>
        </p:nvSpPr>
        <p:spPr>
          <a:xfrm>
            <a:off x="6459706" y="4368649"/>
            <a:ext cx="4842879" cy="11503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0" name="组合 49"/>
          <p:cNvGrpSpPr/>
          <p:nvPr/>
        </p:nvGrpSpPr>
        <p:grpSpPr>
          <a:xfrm>
            <a:off x="6339829" y="4269506"/>
            <a:ext cx="1362525" cy="988578"/>
            <a:chOff x="6177683" y="1666134"/>
            <a:chExt cx="1362525" cy="988578"/>
          </a:xfrm>
          <a:solidFill>
            <a:srgbClr val="93571B"/>
          </a:solidFill>
        </p:grpSpPr>
        <p:sp>
          <p:nvSpPr>
            <p:cNvPr id="51" name="矩形 50"/>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矩形 51"/>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3" name="文本框 31"/>
          <p:cNvSpPr txBox="1"/>
          <p:nvPr/>
        </p:nvSpPr>
        <p:spPr>
          <a:xfrm>
            <a:off x="6579585" y="4573819"/>
            <a:ext cx="1032387" cy="707886"/>
          </a:xfrm>
          <a:prstGeom prst="rect">
            <a:avLst/>
          </a:prstGeom>
          <a:noFill/>
        </p:spPr>
        <p:txBody>
          <a:bodyPr wrap="square" rtlCol="0">
            <a:spAutoFit/>
          </a:bodyPr>
          <a:lstStyle/>
          <a:p>
            <a:pPr algn="ctr"/>
            <a:r>
              <a:rPr lang="en-US" altLang="zh-CN" sz="4000" dirty="0" smtClean="0">
                <a:latin typeface="FuturaBookC" pitchFamily="2" charset="-52"/>
              </a:rPr>
              <a:t>07</a:t>
            </a:r>
            <a:endParaRPr lang="zh-CN" altLang="en-US" sz="4000" dirty="0">
              <a:latin typeface="FuturaBookC" pitchFamily="2" charset="-52"/>
            </a:endParaRPr>
          </a:p>
        </p:txBody>
      </p:sp>
      <p:sp>
        <p:nvSpPr>
          <p:cNvPr id="54" name="文本框 34"/>
          <p:cNvSpPr txBox="1"/>
          <p:nvPr/>
        </p:nvSpPr>
        <p:spPr>
          <a:xfrm>
            <a:off x="7694922" y="4419570"/>
            <a:ext cx="3165704" cy="954107"/>
          </a:xfrm>
          <a:prstGeom prst="rect">
            <a:avLst/>
          </a:prstGeom>
          <a:noFill/>
        </p:spPr>
        <p:txBody>
          <a:bodyPr wrap="square" rtlCol="0">
            <a:spAutoFit/>
          </a:bodyPr>
          <a:lstStyle/>
          <a:p>
            <a:pPr lvl="0" algn="just"/>
            <a:r>
              <a:rPr lang="zh-CN" altLang="en-US" sz="2800" dirty="0" smtClean="0">
                <a:latin typeface="宋体" panose="02010600030101010101" pitchFamily="2" charset="-122"/>
                <a:ea typeface="宋体" panose="02010600030101010101" pitchFamily="2" charset="-122"/>
              </a:rPr>
              <a:t>勘验、检查、辨认、侦查实验等笔录</a:t>
            </a:r>
            <a:endParaRPr lang="zh-CN" altLang="en-US" sz="2800" dirty="0">
              <a:latin typeface="宋体" panose="02010600030101010101" pitchFamily="2" charset="-122"/>
              <a:ea typeface="宋体" panose="02010600030101010101" pitchFamily="2" charset="-122"/>
            </a:endParaRPr>
          </a:p>
        </p:txBody>
      </p:sp>
      <p:sp>
        <p:nvSpPr>
          <p:cNvPr id="56" name="矩形 55"/>
          <p:cNvSpPr/>
          <p:nvPr/>
        </p:nvSpPr>
        <p:spPr>
          <a:xfrm>
            <a:off x="934371" y="5681923"/>
            <a:ext cx="4842879" cy="11503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7" name="组合 56"/>
          <p:cNvGrpSpPr/>
          <p:nvPr/>
        </p:nvGrpSpPr>
        <p:grpSpPr>
          <a:xfrm>
            <a:off x="814494" y="5582780"/>
            <a:ext cx="1362525" cy="988578"/>
            <a:chOff x="6177683" y="1666134"/>
            <a:chExt cx="1362525" cy="988578"/>
          </a:xfrm>
          <a:solidFill>
            <a:srgbClr val="93571B"/>
          </a:solidFill>
        </p:grpSpPr>
        <p:sp>
          <p:nvSpPr>
            <p:cNvPr id="58" name="矩形 5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矩形 5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0" name="文本框 31"/>
          <p:cNvSpPr txBox="1"/>
          <p:nvPr/>
        </p:nvSpPr>
        <p:spPr>
          <a:xfrm>
            <a:off x="1054250" y="5887093"/>
            <a:ext cx="1032387" cy="707886"/>
          </a:xfrm>
          <a:prstGeom prst="rect">
            <a:avLst/>
          </a:prstGeom>
          <a:noFill/>
        </p:spPr>
        <p:txBody>
          <a:bodyPr wrap="square" rtlCol="0">
            <a:spAutoFit/>
          </a:bodyPr>
          <a:lstStyle/>
          <a:p>
            <a:pPr algn="ctr"/>
            <a:r>
              <a:rPr lang="en-US" altLang="zh-CN" sz="4000" dirty="0" smtClean="0">
                <a:latin typeface="FuturaBookC" pitchFamily="2" charset="-52"/>
              </a:rPr>
              <a:t>04</a:t>
            </a:r>
            <a:endParaRPr lang="zh-CN" altLang="en-US" sz="4000" dirty="0">
              <a:latin typeface="FuturaBookC" pitchFamily="2" charset="-52"/>
            </a:endParaRPr>
          </a:p>
        </p:txBody>
      </p:sp>
      <p:sp>
        <p:nvSpPr>
          <p:cNvPr id="61" name="文本框 34"/>
          <p:cNvSpPr txBox="1"/>
          <p:nvPr/>
        </p:nvSpPr>
        <p:spPr>
          <a:xfrm>
            <a:off x="2169587" y="5995500"/>
            <a:ext cx="3165704" cy="523220"/>
          </a:xfrm>
          <a:prstGeom prst="rect">
            <a:avLst/>
          </a:prstGeom>
          <a:noFill/>
        </p:spPr>
        <p:txBody>
          <a:bodyPr wrap="square" rtlCol="0">
            <a:spAutoFit/>
          </a:bodyPr>
          <a:lstStyle/>
          <a:p>
            <a:pPr algn="just"/>
            <a:r>
              <a:rPr lang="zh-CN" altLang="en-US" sz="2800" dirty="0" smtClean="0">
                <a:latin typeface="FZZhengHeiS-DB-GB" panose="02000000000000000000" pitchFamily="2" charset="0"/>
                <a:ea typeface="FZZhengHeiS-DB-GB" panose="02000000000000000000" pitchFamily="2" charset="0"/>
              </a:rPr>
              <a:t>被害人陈述</a:t>
            </a:r>
            <a:endParaRPr lang="zh-CN" altLang="en-US" sz="2800" dirty="0">
              <a:latin typeface="FZZhengHeiS-DB-GB" panose="02000000000000000000" pitchFamily="2" charset="0"/>
              <a:ea typeface="FZZhengHeiS-DB-GB" panose="02000000000000000000" pitchFamily="2" charset="0"/>
            </a:endParaRPr>
          </a:p>
        </p:txBody>
      </p:sp>
      <p:sp>
        <p:nvSpPr>
          <p:cNvPr id="62" name="矩形 61"/>
          <p:cNvSpPr/>
          <p:nvPr/>
        </p:nvSpPr>
        <p:spPr>
          <a:xfrm>
            <a:off x="6440233" y="5707625"/>
            <a:ext cx="4842879" cy="115037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3" name="组合 62"/>
          <p:cNvGrpSpPr/>
          <p:nvPr/>
        </p:nvGrpSpPr>
        <p:grpSpPr>
          <a:xfrm>
            <a:off x="6320356" y="5608482"/>
            <a:ext cx="1362525" cy="988578"/>
            <a:chOff x="6177683" y="1666134"/>
            <a:chExt cx="1362525" cy="988578"/>
          </a:xfrm>
          <a:solidFill>
            <a:srgbClr val="93571B"/>
          </a:solidFill>
        </p:grpSpPr>
        <p:sp>
          <p:nvSpPr>
            <p:cNvPr id="64" name="矩形 63"/>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矩形 64"/>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6" name="文本框 31"/>
          <p:cNvSpPr txBox="1"/>
          <p:nvPr/>
        </p:nvSpPr>
        <p:spPr>
          <a:xfrm>
            <a:off x="6560112" y="5912795"/>
            <a:ext cx="1032387" cy="707886"/>
          </a:xfrm>
          <a:prstGeom prst="rect">
            <a:avLst/>
          </a:prstGeom>
          <a:noFill/>
        </p:spPr>
        <p:txBody>
          <a:bodyPr wrap="square" rtlCol="0">
            <a:spAutoFit/>
          </a:bodyPr>
          <a:lstStyle/>
          <a:p>
            <a:pPr algn="ctr"/>
            <a:r>
              <a:rPr lang="en-US" altLang="zh-CN" sz="4000" dirty="0" smtClean="0">
                <a:latin typeface="FuturaBookC" pitchFamily="2" charset="-52"/>
              </a:rPr>
              <a:t>08</a:t>
            </a:r>
            <a:endParaRPr lang="zh-CN" altLang="en-US" sz="4000" dirty="0">
              <a:latin typeface="FuturaBookC" pitchFamily="2" charset="-52"/>
            </a:endParaRPr>
          </a:p>
        </p:txBody>
      </p:sp>
      <p:sp>
        <p:nvSpPr>
          <p:cNvPr id="67" name="文本框 34"/>
          <p:cNvSpPr txBox="1"/>
          <p:nvPr/>
        </p:nvSpPr>
        <p:spPr>
          <a:xfrm>
            <a:off x="7675449" y="5758546"/>
            <a:ext cx="3165704" cy="954107"/>
          </a:xfrm>
          <a:prstGeom prst="rect">
            <a:avLst/>
          </a:prstGeom>
          <a:noFill/>
        </p:spPr>
        <p:txBody>
          <a:bodyPr wrap="square" rtlCol="0">
            <a:spAutoFit/>
          </a:bodyPr>
          <a:lstStyle/>
          <a:p>
            <a:pPr lvl="0"/>
            <a:r>
              <a:rPr lang="zh-CN" altLang="en-US" sz="2800" dirty="0" smtClean="0">
                <a:latin typeface="宋体" panose="02010600030101010101" pitchFamily="2" charset="-122"/>
                <a:ea typeface="宋体" panose="02010600030101010101" pitchFamily="2" charset="-122"/>
              </a:rPr>
              <a:t>视听资料、电子数据</a:t>
            </a:r>
            <a:endParaRPr lang="zh-CN" altLang="en-US" sz="2800" dirty="0">
              <a:latin typeface="宋体" panose="02010600030101010101" pitchFamily="2" charset="-122"/>
              <a:ea typeface="宋体" panose="02010600030101010101" pitchFamily="2" charset="-122"/>
            </a:endParaRPr>
          </a:p>
        </p:txBody>
      </p:sp>
      <p:pic>
        <p:nvPicPr>
          <p:cNvPr id="55"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6620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88484" y="779591"/>
            <a:ext cx="3443048" cy="584775"/>
          </a:xfrm>
          <a:prstGeom prst="rect">
            <a:avLst/>
          </a:prstGeom>
          <a:noFill/>
        </p:spPr>
        <p:txBody>
          <a:bodyPr wrap="square" rtlCol="0">
            <a:spAutoFit/>
          </a:bodyPr>
          <a:lstStyle/>
          <a:p>
            <a:pPr algn="ctr"/>
            <a:r>
              <a:rPr lang="zh-CN" altLang="en-US" sz="3200" dirty="0" smtClean="0">
                <a:latin typeface="华文中宋" pitchFamily="2" charset="-122"/>
                <a:ea typeface="华文中宋" pitchFamily="2" charset="-122"/>
              </a:rPr>
              <a:t>什么是瑕疵证据？</a:t>
            </a:r>
            <a:endParaRPr lang="zh-CN" altLang="en-US" sz="3200" dirty="0">
              <a:latin typeface="华文中宋" pitchFamily="2" charset="-122"/>
              <a:ea typeface="华文中宋" pitchFamily="2" charset="-122"/>
            </a:endParaRPr>
          </a:p>
        </p:txBody>
      </p:sp>
      <p:cxnSp>
        <p:nvCxnSpPr>
          <p:cNvPr id="6" name="直接连接符 5"/>
          <p:cNvCxnSpPr/>
          <p:nvPr/>
        </p:nvCxnSpPr>
        <p:spPr>
          <a:xfrm>
            <a:off x="796413" y="758771"/>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1332696" y="1636365"/>
            <a:ext cx="4212076" cy="1938992"/>
          </a:xfrm>
          <a:prstGeom prst="rect">
            <a:avLst/>
          </a:prstGeom>
          <a:noFill/>
        </p:spPr>
        <p:txBody>
          <a:bodyPr wrap="square" rtlCol="0">
            <a:spAutoFit/>
          </a:bodyPr>
          <a:lstStyle/>
          <a:p>
            <a:r>
              <a:rPr lang="zh-CN" altLang="en-US" sz="2400" dirty="0" smtClean="0"/>
              <a:t>       </a:t>
            </a:r>
            <a:r>
              <a:rPr lang="zh-CN" altLang="en-US" sz="2400" dirty="0" smtClean="0">
                <a:latin typeface="宋体" panose="02010600030101010101" pitchFamily="2" charset="-122"/>
                <a:ea typeface="宋体" panose="02010600030101010101" pitchFamily="2" charset="-122"/>
              </a:rPr>
              <a:t>瑕疵证据是指在刑事诉讼中，通过轻微违反法律规定的取证程序和方式取得的证据以及证据形式具有轻微违法性的证据。</a:t>
            </a:r>
            <a:endParaRPr lang="zh-CN" altLang="en-US" sz="2400" dirty="0">
              <a:latin typeface="宋体" panose="02010600030101010101" pitchFamily="2" charset="-122"/>
              <a:ea typeface="宋体" panose="02010600030101010101" pitchFamily="2" charset="-122"/>
            </a:endParaRPr>
          </a:p>
        </p:txBody>
      </p:sp>
      <p:sp>
        <p:nvSpPr>
          <p:cNvPr id="20" name="直角三角形 19"/>
          <p:cNvSpPr/>
          <p:nvPr/>
        </p:nvSpPr>
        <p:spPr>
          <a:xfrm rot="10800000">
            <a:off x="5696543" y="1508907"/>
            <a:ext cx="316526" cy="316526"/>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a:off x="625059" y="5778170"/>
            <a:ext cx="627375" cy="627375"/>
          </a:xfrm>
          <a:prstGeom prst="rtTriangl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r="21205"/>
          <a:stretch>
            <a:fillRect/>
          </a:stretch>
        </p:blipFill>
        <p:spPr>
          <a:xfrm>
            <a:off x="6535418" y="1065543"/>
            <a:ext cx="5593048" cy="4732141"/>
          </a:xfrm>
          <a:prstGeom prst="rect">
            <a:avLst/>
          </a:prstGeom>
        </p:spPr>
      </p:pic>
      <p:sp>
        <p:nvSpPr>
          <p:cNvPr id="23" name="TextBox 22"/>
          <p:cNvSpPr txBox="1"/>
          <p:nvPr/>
        </p:nvSpPr>
        <p:spPr>
          <a:xfrm>
            <a:off x="1381328" y="3900791"/>
            <a:ext cx="4202349" cy="2308324"/>
          </a:xfrm>
          <a:prstGeom prst="rect">
            <a:avLst/>
          </a:prstGeom>
          <a:noFill/>
        </p:spPr>
        <p:txBody>
          <a:bodyPr wrap="square" rtlCol="0">
            <a:spAutoFit/>
          </a:bodyPr>
          <a:lstStyle/>
          <a:p>
            <a:r>
              <a:rPr lang="zh-CN" altLang="en-US" dirty="0" smtClean="0">
                <a:latin typeface="宋体" panose="02010600030101010101" pitchFamily="2" charset="-122"/>
                <a:ea typeface="宋体" panose="02010600030101010101" pitchFamily="2" charset="-122"/>
              </a:rPr>
              <a:t>注：</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关于办理死刑案件审查判断证据若干问题的规定</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（简称</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死刑案件证据规定</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）首次对瑕疵证据及补正问题作出规定，最高人民法院</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关于执行</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中华人民共和国刑事诉讼法若干问题的解释</a:t>
            </a:r>
            <a:r>
              <a:rPr lang="en-US" altLang="zh-CN" dirty="0" smtClean="0">
                <a:latin typeface="宋体" panose="02010600030101010101" pitchFamily="2" charset="-122"/>
                <a:ea typeface="宋体" panose="02010600030101010101" pitchFamily="2" charset="-122"/>
              </a:rPr>
              <a:t>&gt;</a:t>
            </a:r>
            <a:r>
              <a:rPr lang="zh-CN" altLang="en-US" dirty="0" smtClean="0">
                <a:latin typeface="宋体" panose="02010600030101010101" pitchFamily="2" charset="-122"/>
                <a:ea typeface="宋体" panose="02010600030101010101" pitchFamily="2" charset="-122"/>
              </a:rPr>
              <a:t>（试行）</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与</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人民检察院刑事诉讼规则（试行）</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也以司法解释的形式承认瑕疵证据的存在。</a:t>
            </a:r>
            <a:endParaRPr lang="zh-CN" altLang="en-US" dirty="0">
              <a:latin typeface="宋体" panose="02010600030101010101" pitchFamily="2" charset="-122"/>
              <a:ea typeface="宋体" panose="02010600030101010101" pitchFamily="2" charset="-122"/>
            </a:endParaRPr>
          </a:p>
        </p:txBody>
      </p:sp>
      <p:pic>
        <p:nvPicPr>
          <p:cNvPr id="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756" r="28175"/>
          <a:stretch>
            <a:fillRect/>
          </a:stretch>
        </p:blipFill>
        <p:spPr>
          <a:xfrm>
            <a:off x="6132786" y="0"/>
            <a:ext cx="6069724" cy="6858000"/>
          </a:xfrm>
          <a:prstGeom prst="rect">
            <a:avLst/>
          </a:prstGeom>
        </p:spPr>
      </p:pic>
      <p:sp>
        <p:nvSpPr>
          <p:cNvPr id="4" name="文本框 3"/>
          <p:cNvSpPr txBox="1"/>
          <p:nvPr/>
        </p:nvSpPr>
        <p:spPr>
          <a:xfrm>
            <a:off x="603651" y="993607"/>
            <a:ext cx="4260179" cy="584775"/>
          </a:xfrm>
          <a:prstGeom prst="rect">
            <a:avLst/>
          </a:prstGeom>
          <a:noFill/>
        </p:spPr>
        <p:txBody>
          <a:bodyPr wrap="square" rtlCol="0">
            <a:spAutoFit/>
          </a:bodyPr>
          <a:lstStyle/>
          <a:p>
            <a:pPr algn="ctr"/>
            <a:r>
              <a:rPr lang="zh-CN" altLang="en-US" sz="3200" dirty="0" smtClean="0">
                <a:latin typeface="华文中宋" pitchFamily="2" charset="-122"/>
                <a:ea typeface="华文中宋" pitchFamily="2" charset="-122"/>
              </a:rPr>
              <a:t>瑕疵证据的常见形式</a:t>
            </a:r>
            <a:endParaRPr lang="zh-CN" altLang="en-US" sz="3200" dirty="0">
              <a:latin typeface="华文中宋" pitchFamily="2" charset="-122"/>
              <a:ea typeface="华文中宋" pitchFamily="2" charset="-122"/>
            </a:endParaRPr>
          </a:p>
        </p:txBody>
      </p:sp>
      <p:cxnSp>
        <p:nvCxnSpPr>
          <p:cNvPr id="6" name="直接连接符 5"/>
          <p:cNvCxnSpPr/>
          <p:nvPr/>
        </p:nvCxnSpPr>
        <p:spPr>
          <a:xfrm>
            <a:off x="796413" y="1001971"/>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5744474" y="2436119"/>
            <a:ext cx="646332" cy="646332"/>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3B2D0"/>
              </a:solidFill>
            </a:endParaRPr>
          </a:p>
        </p:txBody>
      </p:sp>
      <p:sp>
        <p:nvSpPr>
          <p:cNvPr id="75" name="椭圆 74"/>
          <p:cNvSpPr/>
          <p:nvPr/>
        </p:nvSpPr>
        <p:spPr>
          <a:xfrm>
            <a:off x="5766762" y="3613645"/>
            <a:ext cx="646332" cy="646332"/>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bg1"/>
              </a:solidFill>
            </a:endParaRPr>
          </a:p>
        </p:txBody>
      </p:sp>
      <p:sp>
        <p:nvSpPr>
          <p:cNvPr id="76" name="椭圆 75"/>
          <p:cNvSpPr/>
          <p:nvPr/>
        </p:nvSpPr>
        <p:spPr>
          <a:xfrm>
            <a:off x="5766762" y="4849539"/>
            <a:ext cx="646332" cy="646332"/>
          </a:xfrm>
          <a:prstGeom prst="ellipse">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77" name="文本框 76"/>
          <p:cNvSpPr txBox="1"/>
          <p:nvPr/>
        </p:nvSpPr>
        <p:spPr>
          <a:xfrm>
            <a:off x="5773552" y="2544403"/>
            <a:ext cx="601756" cy="430887"/>
          </a:xfrm>
          <a:prstGeom prst="rect">
            <a:avLst/>
          </a:prstGeom>
          <a:noFill/>
        </p:spPr>
        <p:txBody>
          <a:bodyPr wrap="square" rtlCol="0">
            <a:spAutoFit/>
          </a:bodyPr>
          <a:lstStyle/>
          <a:p>
            <a:pPr algn="ctr"/>
            <a:r>
              <a:rPr lang="en-US" altLang="zh-CN" sz="2200" b="1" dirty="0">
                <a:solidFill>
                  <a:schemeClr val="bg1"/>
                </a:solidFill>
                <a:latin typeface="FuturaBookC" pitchFamily="2" charset="-52"/>
              </a:rPr>
              <a:t>01</a:t>
            </a:r>
            <a:endParaRPr lang="zh-CN" altLang="en-US" sz="2200" b="1" dirty="0">
              <a:solidFill>
                <a:schemeClr val="bg1"/>
              </a:solidFill>
              <a:latin typeface="FuturaBookC" pitchFamily="2" charset="-52"/>
            </a:endParaRPr>
          </a:p>
        </p:txBody>
      </p:sp>
      <p:sp>
        <p:nvSpPr>
          <p:cNvPr id="78" name="文本框 77"/>
          <p:cNvSpPr txBox="1"/>
          <p:nvPr/>
        </p:nvSpPr>
        <p:spPr>
          <a:xfrm>
            <a:off x="5789050" y="5013157"/>
            <a:ext cx="601756" cy="430887"/>
          </a:xfrm>
          <a:prstGeom prst="rect">
            <a:avLst/>
          </a:prstGeom>
          <a:noFill/>
        </p:spPr>
        <p:txBody>
          <a:bodyPr wrap="square" rtlCol="0">
            <a:spAutoFit/>
          </a:bodyPr>
          <a:lstStyle/>
          <a:p>
            <a:pPr algn="ctr"/>
            <a:r>
              <a:rPr lang="en-US" altLang="zh-CN" sz="2200" b="1" dirty="0">
                <a:solidFill>
                  <a:schemeClr val="bg1"/>
                </a:solidFill>
                <a:latin typeface="FuturaBookC" pitchFamily="2" charset="-52"/>
              </a:rPr>
              <a:t>03</a:t>
            </a:r>
            <a:endParaRPr lang="zh-CN" altLang="en-US" sz="2200" b="1" dirty="0">
              <a:solidFill>
                <a:schemeClr val="bg1"/>
              </a:solidFill>
              <a:latin typeface="FuturaBookC" pitchFamily="2" charset="-52"/>
            </a:endParaRPr>
          </a:p>
        </p:txBody>
      </p:sp>
      <p:sp>
        <p:nvSpPr>
          <p:cNvPr id="79" name="文本框 78"/>
          <p:cNvSpPr txBox="1"/>
          <p:nvPr/>
        </p:nvSpPr>
        <p:spPr>
          <a:xfrm>
            <a:off x="5789049" y="3769053"/>
            <a:ext cx="699299" cy="430887"/>
          </a:xfrm>
          <a:prstGeom prst="rect">
            <a:avLst/>
          </a:prstGeom>
          <a:noFill/>
        </p:spPr>
        <p:txBody>
          <a:bodyPr wrap="square" rtlCol="0">
            <a:spAutoFit/>
          </a:bodyPr>
          <a:lstStyle/>
          <a:p>
            <a:pPr algn="ctr"/>
            <a:r>
              <a:rPr lang="en-US" altLang="zh-CN" sz="2200" b="1" dirty="0">
                <a:solidFill>
                  <a:schemeClr val="bg1"/>
                </a:solidFill>
                <a:latin typeface="FuturaBookC" pitchFamily="2" charset="-52"/>
              </a:rPr>
              <a:t>02</a:t>
            </a:r>
            <a:endParaRPr lang="zh-CN" altLang="en-US" sz="2200" b="1" dirty="0">
              <a:solidFill>
                <a:schemeClr val="bg1"/>
              </a:solidFill>
              <a:latin typeface="FuturaBookC" pitchFamily="2" charset="-52"/>
            </a:endParaRPr>
          </a:p>
        </p:txBody>
      </p:sp>
      <p:sp>
        <p:nvSpPr>
          <p:cNvPr id="80" name="文本框 79"/>
          <p:cNvSpPr txBox="1"/>
          <p:nvPr/>
        </p:nvSpPr>
        <p:spPr>
          <a:xfrm>
            <a:off x="1301401" y="2476147"/>
            <a:ext cx="3679268" cy="461665"/>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lvl="0"/>
            <a:r>
              <a:rPr lang="zh-CN" altLang="en-US" sz="2400" dirty="0" smtClean="0">
                <a:solidFill>
                  <a:schemeClr val="tx1"/>
                </a:solidFill>
                <a:effectLst/>
                <a:latin typeface="宋体" panose="02010600030101010101" pitchFamily="2" charset="-122"/>
                <a:ea typeface="宋体" panose="02010600030101010101" pitchFamily="2" charset="-122"/>
              </a:rPr>
              <a:t>程序瑕疵</a:t>
            </a:r>
            <a:endParaRPr lang="zh-CN" altLang="en-US" sz="2400" dirty="0">
              <a:solidFill>
                <a:schemeClr val="tx1"/>
              </a:solidFill>
              <a:effectLst/>
              <a:latin typeface="宋体" panose="02010600030101010101" pitchFamily="2" charset="-122"/>
              <a:ea typeface="宋体" panose="02010600030101010101" pitchFamily="2" charset="-122"/>
            </a:endParaRPr>
          </a:p>
        </p:txBody>
      </p:sp>
      <p:sp>
        <p:nvSpPr>
          <p:cNvPr id="84" name="文本框 83"/>
          <p:cNvSpPr txBox="1"/>
          <p:nvPr/>
        </p:nvSpPr>
        <p:spPr>
          <a:xfrm>
            <a:off x="1204017" y="4978771"/>
            <a:ext cx="2225040" cy="461665"/>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sz="2400" dirty="0" smtClean="0">
                <a:solidFill>
                  <a:schemeClr val="tx1"/>
                </a:solidFill>
                <a:effectLst/>
                <a:latin typeface="宋体" panose="02010600030101010101" pitchFamily="2" charset="-122"/>
                <a:ea typeface="宋体" panose="02010600030101010101" pitchFamily="2" charset="-122"/>
              </a:rPr>
              <a:t>形式瑕疵</a:t>
            </a:r>
            <a:endParaRPr lang="zh-CN" altLang="en-US" sz="2400" dirty="0">
              <a:solidFill>
                <a:schemeClr val="tx1"/>
              </a:solidFill>
              <a:effectLst/>
              <a:latin typeface="宋体" panose="02010600030101010101" pitchFamily="2" charset="-122"/>
              <a:ea typeface="宋体" panose="02010600030101010101" pitchFamily="2" charset="-122"/>
            </a:endParaRPr>
          </a:p>
        </p:txBody>
      </p:sp>
      <p:cxnSp>
        <p:nvCxnSpPr>
          <p:cNvPr id="86" name="直接连接符 85"/>
          <p:cNvCxnSpPr/>
          <p:nvPr/>
        </p:nvCxnSpPr>
        <p:spPr>
          <a:xfrm flipV="1">
            <a:off x="1292505" y="2937780"/>
            <a:ext cx="4427359" cy="12675"/>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300824" y="4173193"/>
            <a:ext cx="4428767" cy="25856"/>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1300824" y="5412844"/>
            <a:ext cx="4360674" cy="15217"/>
          </a:xfrm>
          <a:prstGeom prst="line">
            <a:avLst/>
          </a:prstGeom>
          <a:ln w="25400">
            <a:solidFill>
              <a:srgbClr val="93571B"/>
            </a:solidFill>
          </a:ln>
        </p:spPr>
        <p:style>
          <a:lnRef idx="1">
            <a:schemeClr val="accent1"/>
          </a:lnRef>
          <a:fillRef idx="0">
            <a:schemeClr val="accent1"/>
          </a:fillRef>
          <a:effectRef idx="0">
            <a:schemeClr val="accent1"/>
          </a:effectRef>
          <a:fontRef idx="minor">
            <a:schemeClr val="tx1"/>
          </a:fontRef>
        </p:style>
      </p:cxnSp>
      <p:sp>
        <p:nvSpPr>
          <p:cNvPr id="26" name="文本框 79"/>
          <p:cNvSpPr txBox="1"/>
          <p:nvPr/>
        </p:nvSpPr>
        <p:spPr>
          <a:xfrm>
            <a:off x="1301734" y="3761236"/>
            <a:ext cx="3679268" cy="461665"/>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lvl="0"/>
            <a:r>
              <a:rPr lang="zh-CN" altLang="en-US" sz="2400" dirty="0" smtClean="0">
                <a:solidFill>
                  <a:schemeClr val="tx1"/>
                </a:solidFill>
                <a:effectLst/>
                <a:latin typeface="宋体" panose="02010600030101010101" pitchFamily="2" charset="-122"/>
                <a:ea typeface="宋体" panose="02010600030101010101" pitchFamily="2" charset="-122"/>
              </a:rPr>
              <a:t>方法瑕疵</a:t>
            </a:r>
            <a:endParaRPr lang="zh-CN" altLang="en-US" sz="2400" dirty="0">
              <a:solidFill>
                <a:schemeClr val="tx1"/>
              </a:solidFill>
              <a:effectLst/>
              <a:latin typeface="宋体" panose="02010600030101010101" pitchFamily="2" charset="-122"/>
              <a:ea typeface="宋体" panose="02010600030101010101" pitchFamily="2" charset="-122"/>
            </a:endParaRPr>
          </a:p>
        </p:txBody>
      </p:sp>
      <p:pic>
        <p:nvPicPr>
          <p:cNvPr id="1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screen"/>
          <a:stretch>
            <a:fillRect/>
          </a:stretch>
        </p:blipFill>
        <p:spPr>
          <a:xfrm>
            <a:off x="0" y="3351610"/>
            <a:ext cx="3764604" cy="2519586"/>
          </a:xfrm>
          <a:prstGeom prst="rect">
            <a:avLst/>
          </a:prstGeom>
        </p:spPr>
      </p:pic>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972787"/>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996119" y="1612185"/>
            <a:ext cx="9195881"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王某刚、王某荣组织、领导传销活动一审刑事案</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solidFill>
                  <a:schemeClr val="tx1"/>
                </a:solidFill>
              </a:rPr>
              <a:t>公安机关出具的提取电子数据过程的视听资料证实了涉案电子数据的提取过程</a:t>
            </a:r>
            <a:r>
              <a:rPr lang="en-US" altLang="zh-CN" dirty="0" smtClean="0">
                <a:solidFill>
                  <a:schemeClr val="tx1"/>
                </a:solidFill>
              </a:rPr>
              <a:t>,</a:t>
            </a:r>
            <a:r>
              <a:rPr lang="zh-CN" altLang="en-US" dirty="0" smtClean="0">
                <a:solidFill>
                  <a:schemeClr val="tx1"/>
                </a:solidFill>
              </a:rPr>
              <a:t>其中由陈某</a:t>
            </a:r>
            <a:r>
              <a:rPr lang="en-US" altLang="zh-CN" dirty="0" smtClean="0">
                <a:solidFill>
                  <a:schemeClr val="tx1"/>
                </a:solidFill>
              </a:rPr>
              <a:t>1</a:t>
            </a:r>
            <a:r>
              <a:rPr lang="zh-CN" altLang="en-US" dirty="0" smtClean="0">
                <a:solidFill>
                  <a:schemeClr val="tx1"/>
                </a:solidFill>
              </a:rPr>
              <a:t>操作提取</a:t>
            </a:r>
            <a:r>
              <a:rPr lang="en-US" altLang="zh-CN" dirty="0" smtClean="0">
                <a:solidFill>
                  <a:schemeClr val="tx1"/>
                </a:solidFill>
              </a:rPr>
              <a:t>,</a:t>
            </a:r>
            <a:r>
              <a:rPr lang="zh-CN" altLang="en-US" dirty="0" smtClean="0">
                <a:solidFill>
                  <a:schemeClr val="tx1"/>
                </a:solidFill>
              </a:rPr>
              <a:t>两名以上侦查人员在场</a:t>
            </a:r>
            <a:r>
              <a:rPr lang="en-US" altLang="zh-CN" dirty="0" smtClean="0">
                <a:solidFill>
                  <a:schemeClr val="tx1"/>
                </a:solidFill>
              </a:rPr>
              <a:t>,</a:t>
            </a:r>
            <a:r>
              <a:rPr lang="zh-CN" altLang="en-US" dirty="0" smtClean="0">
                <a:solidFill>
                  <a:schemeClr val="tx1"/>
                </a:solidFill>
              </a:rPr>
              <a:t>但该</a:t>
            </a:r>
            <a:r>
              <a:rPr lang="zh-CN" altLang="en-US" u="sng" dirty="0" smtClean="0">
                <a:solidFill>
                  <a:schemeClr val="tx1"/>
                </a:solidFill>
              </a:rPr>
              <a:t>视听资料中第三段结尾部分录像时间自</a:t>
            </a:r>
            <a:r>
              <a:rPr lang="en-US" altLang="zh-CN" u="sng" dirty="0" smtClean="0">
                <a:solidFill>
                  <a:schemeClr val="tx1"/>
                </a:solidFill>
              </a:rPr>
              <a:t>2017</a:t>
            </a:r>
            <a:r>
              <a:rPr lang="zh-CN" altLang="en-US" u="sng" dirty="0" smtClean="0">
                <a:solidFill>
                  <a:schemeClr val="tx1"/>
                </a:solidFill>
              </a:rPr>
              <a:t>年</a:t>
            </a:r>
            <a:r>
              <a:rPr lang="en-US" altLang="zh-CN" u="sng" dirty="0" smtClean="0">
                <a:solidFill>
                  <a:schemeClr val="tx1"/>
                </a:solidFill>
              </a:rPr>
              <a:t>7</a:t>
            </a:r>
            <a:r>
              <a:rPr lang="zh-CN" altLang="en-US" u="sng" dirty="0" smtClean="0">
                <a:solidFill>
                  <a:schemeClr val="tx1"/>
                </a:solidFill>
              </a:rPr>
              <a:t>月</a:t>
            </a:r>
            <a:r>
              <a:rPr lang="en-US" altLang="zh-CN" u="sng" dirty="0" smtClean="0">
                <a:solidFill>
                  <a:schemeClr val="tx1"/>
                </a:solidFill>
              </a:rPr>
              <a:t>25</a:t>
            </a:r>
            <a:r>
              <a:rPr lang="zh-CN" altLang="en-US" u="sng" dirty="0" smtClean="0">
                <a:solidFill>
                  <a:schemeClr val="tx1"/>
                </a:solidFill>
              </a:rPr>
              <a:t>日</a:t>
            </a:r>
            <a:r>
              <a:rPr lang="en-US" altLang="zh-CN" u="sng" dirty="0" smtClean="0">
                <a:solidFill>
                  <a:schemeClr val="tx1"/>
                </a:solidFill>
              </a:rPr>
              <a:t>17</a:t>
            </a:r>
            <a:r>
              <a:rPr lang="zh-CN" altLang="en-US" u="sng" dirty="0" smtClean="0">
                <a:solidFill>
                  <a:schemeClr val="tx1"/>
                </a:solidFill>
              </a:rPr>
              <a:t>时</a:t>
            </a:r>
            <a:r>
              <a:rPr lang="en-US" altLang="zh-CN" u="sng" dirty="0" smtClean="0">
                <a:solidFill>
                  <a:schemeClr val="tx1"/>
                </a:solidFill>
              </a:rPr>
              <a:t>0</a:t>
            </a:r>
            <a:r>
              <a:rPr lang="zh-CN" altLang="en-US" u="sng" dirty="0" smtClean="0">
                <a:solidFill>
                  <a:schemeClr val="tx1"/>
                </a:solidFill>
              </a:rPr>
              <a:t>分</a:t>
            </a:r>
            <a:r>
              <a:rPr lang="en-US" altLang="zh-CN" u="sng" dirty="0" smtClean="0">
                <a:solidFill>
                  <a:schemeClr val="tx1"/>
                </a:solidFill>
              </a:rPr>
              <a:t>36</a:t>
            </a:r>
            <a:r>
              <a:rPr lang="zh-CN" altLang="en-US" u="sng" dirty="0" smtClean="0">
                <a:solidFill>
                  <a:schemeClr val="tx1"/>
                </a:solidFill>
              </a:rPr>
              <a:t>秒至第四段录像开始时间</a:t>
            </a:r>
            <a:r>
              <a:rPr lang="en-US" altLang="zh-CN" u="sng" dirty="0" smtClean="0">
                <a:solidFill>
                  <a:schemeClr val="tx1"/>
                </a:solidFill>
              </a:rPr>
              <a:t>2017</a:t>
            </a:r>
            <a:r>
              <a:rPr lang="zh-CN" altLang="en-US" u="sng" dirty="0" smtClean="0">
                <a:solidFill>
                  <a:schemeClr val="tx1"/>
                </a:solidFill>
              </a:rPr>
              <a:t>年</a:t>
            </a:r>
            <a:r>
              <a:rPr lang="en-US" altLang="zh-CN" u="sng" dirty="0" smtClean="0">
                <a:solidFill>
                  <a:schemeClr val="tx1"/>
                </a:solidFill>
              </a:rPr>
              <a:t>7</a:t>
            </a:r>
            <a:r>
              <a:rPr lang="zh-CN" altLang="en-US" u="sng" dirty="0" smtClean="0">
                <a:solidFill>
                  <a:schemeClr val="tx1"/>
                </a:solidFill>
              </a:rPr>
              <a:t>月</a:t>
            </a:r>
            <a:r>
              <a:rPr lang="en-US" altLang="zh-CN" u="sng" dirty="0" smtClean="0">
                <a:solidFill>
                  <a:schemeClr val="tx1"/>
                </a:solidFill>
              </a:rPr>
              <a:t>25</a:t>
            </a:r>
            <a:r>
              <a:rPr lang="zh-CN" altLang="en-US" u="sng" dirty="0" smtClean="0">
                <a:solidFill>
                  <a:schemeClr val="tx1"/>
                </a:solidFill>
              </a:rPr>
              <a:t>日</a:t>
            </a:r>
            <a:r>
              <a:rPr lang="en-US" altLang="zh-CN" u="sng" dirty="0" smtClean="0">
                <a:solidFill>
                  <a:schemeClr val="tx1"/>
                </a:solidFill>
              </a:rPr>
              <a:t>17</a:t>
            </a:r>
            <a:r>
              <a:rPr lang="zh-CN" altLang="en-US" u="sng" dirty="0" smtClean="0">
                <a:solidFill>
                  <a:schemeClr val="tx1"/>
                </a:solidFill>
              </a:rPr>
              <a:t>时</a:t>
            </a:r>
            <a:r>
              <a:rPr lang="en-US" altLang="zh-CN" u="sng" dirty="0" smtClean="0">
                <a:solidFill>
                  <a:schemeClr val="tx1"/>
                </a:solidFill>
              </a:rPr>
              <a:t>06</a:t>
            </a:r>
            <a:r>
              <a:rPr lang="zh-CN" altLang="en-US" u="sng" dirty="0" smtClean="0">
                <a:solidFill>
                  <a:schemeClr val="tx1"/>
                </a:solidFill>
              </a:rPr>
              <a:t>分</a:t>
            </a:r>
            <a:r>
              <a:rPr lang="en-US" altLang="zh-CN" u="sng" dirty="0" smtClean="0">
                <a:solidFill>
                  <a:schemeClr val="tx1"/>
                </a:solidFill>
              </a:rPr>
              <a:t>36</a:t>
            </a:r>
            <a:r>
              <a:rPr lang="zh-CN" altLang="en-US" u="sng" dirty="0" smtClean="0">
                <a:solidFill>
                  <a:schemeClr val="tx1"/>
                </a:solidFill>
              </a:rPr>
              <a:t>秒</a:t>
            </a:r>
            <a:r>
              <a:rPr lang="en-US" altLang="zh-CN" u="sng" dirty="0" smtClean="0">
                <a:solidFill>
                  <a:schemeClr val="tx1"/>
                </a:solidFill>
              </a:rPr>
              <a:t>,</a:t>
            </a:r>
            <a:r>
              <a:rPr lang="zh-CN" altLang="en-US" u="sng" dirty="0" smtClean="0">
                <a:solidFill>
                  <a:schemeClr val="tx1"/>
                </a:solidFill>
              </a:rPr>
              <a:t>中间缺少</a:t>
            </a:r>
            <a:r>
              <a:rPr lang="en-US" altLang="zh-CN" u="sng" dirty="0" smtClean="0">
                <a:solidFill>
                  <a:schemeClr val="tx1"/>
                </a:solidFill>
              </a:rPr>
              <a:t>6</a:t>
            </a:r>
            <a:r>
              <a:rPr lang="zh-CN" altLang="en-US" u="sng" dirty="0" smtClean="0">
                <a:solidFill>
                  <a:schemeClr val="tx1"/>
                </a:solidFill>
              </a:rPr>
              <a:t>分钟时间</a:t>
            </a:r>
            <a:r>
              <a:rPr lang="zh-CN" altLang="en-US" dirty="0" smtClean="0">
                <a:solidFill>
                  <a:schemeClr val="tx1"/>
                </a:solidFill>
              </a:rPr>
              <a:t>。</a:t>
            </a:r>
            <a:endParaRPr lang="en-US" altLang="zh-CN" dirty="0" smtClean="0">
              <a:solidFill>
                <a:schemeClr val="tx1"/>
              </a:solidFill>
            </a:endParaRPr>
          </a:p>
        </p:txBody>
      </p:sp>
      <p:sp>
        <p:nvSpPr>
          <p:cNvPr id="9" name="文本框 3"/>
          <p:cNvSpPr txBox="1"/>
          <p:nvPr/>
        </p:nvSpPr>
        <p:spPr>
          <a:xfrm>
            <a:off x="788484" y="954695"/>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内容瑕疵</a:t>
            </a:r>
            <a:endParaRPr lang="zh-CN" altLang="en-US" sz="3200" dirty="0">
              <a:solidFill>
                <a:schemeClr val="tx1">
                  <a:lumMod val="75000"/>
                  <a:lumOff val="25000"/>
                </a:schemeClr>
              </a:solidFill>
              <a:latin typeface="华文中宋" pitchFamily="2" charset="-122"/>
              <a:ea typeface="华文中宋" pitchFamily="2" charset="-122"/>
            </a:endParaRPr>
          </a:p>
        </p:txBody>
      </p:sp>
      <p:sp>
        <p:nvSpPr>
          <p:cNvPr id="10" name="矩形 9"/>
          <p:cNvSpPr/>
          <p:nvPr/>
        </p:nvSpPr>
        <p:spPr>
          <a:xfrm>
            <a:off x="5810505" y="3244334"/>
            <a:ext cx="570990" cy="369332"/>
          </a:xfrm>
          <a:prstGeom prst="rect">
            <a:avLst/>
          </a:prstGeom>
        </p:spPr>
        <p:txBody>
          <a:bodyPr wrap="none">
            <a:spAutoFit/>
          </a:bodyPr>
          <a:lstStyle/>
          <a:p>
            <a:r>
              <a:rPr lang="en-US" altLang="zh-CN" dirty="0" smtClean="0"/>
              <a:t>…</a:t>
            </a:r>
            <a:r>
              <a:rPr lang="zh-CN" altLang="en-US" dirty="0" smtClean="0"/>
              <a:t> </a:t>
            </a:r>
            <a:r>
              <a:rPr lang="en-US" altLang="zh-CN" dirty="0" smtClean="0"/>
              <a:t>…</a:t>
            </a:r>
            <a:endParaRPr lang="zh-CN" altLang="en-US" dirty="0"/>
          </a:p>
        </p:txBody>
      </p:sp>
      <p:sp>
        <p:nvSpPr>
          <p:cNvPr id="11" name="矩形 10"/>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1021427"/>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王某盗窃罪二审刑事案</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solidFill>
                  <a:schemeClr val="tx1"/>
                </a:solidFill>
              </a:rPr>
              <a:t>上诉人王某的上诉理由是</a:t>
            </a:r>
            <a:r>
              <a:rPr lang="en-US" altLang="zh-CN" dirty="0" smtClean="0">
                <a:solidFill>
                  <a:schemeClr val="tx1"/>
                </a:solidFill>
              </a:rPr>
              <a:t>: …</a:t>
            </a:r>
            <a:r>
              <a:rPr lang="zh-CN" altLang="en-US" dirty="0" smtClean="0">
                <a:solidFill>
                  <a:schemeClr val="tx1"/>
                </a:solidFill>
              </a:rPr>
              <a:t> </a:t>
            </a:r>
            <a:r>
              <a:rPr lang="en-US" altLang="zh-CN" dirty="0" smtClean="0">
                <a:solidFill>
                  <a:schemeClr val="tx1"/>
                </a:solidFill>
              </a:rPr>
              <a:t>… 2.</a:t>
            </a:r>
            <a:r>
              <a:rPr lang="zh-CN" altLang="en-US" dirty="0" smtClean="0">
                <a:solidFill>
                  <a:schemeClr val="tx1"/>
                </a:solidFill>
              </a:rPr>
              <a:t>原判认定</a:t>
            </a:r>
            <a:r>
              <a:rPr lang="zh-CN" altLang="en-US" u="sng" dirty="0" smtClean="0">
                <a:solidFill>
                  <a:schemeClr val="tx1"/>
                </a:solidFill>
              </a:rPr>
              <a:t>涉案赃物为苹果</a:t>
            </a:r>
            <a:r>
              <a:rPr lang="en-US" altLang="zh-CN" u="sng" dirty="0" smtClean="0">
                <a:solidFill>
                  <a:schemeClr val="tx1"/>
                </a:solidFill>
              </a:rPr>
              <a:t>5C</a:t>
            </a:r>
            <a:r>
              <a:rPr lang="zh-CN" altLang="en-US" u="sng" dirty="0" smtClean="0">
                <a:solidFill>
                  <a:schemeClr val="tx1"/>
                </a:solidFill>
              </a:rPr>
              <a:t>手机</a:t>
            </a:r>
            <a:r>
              <a:rPr lang="en-US" altLang="zh-CN" u="sng" dirty="0" smtClean="0">
                <a:solidFill>
                  <a:schemeClr val="tx1"/>
                </a:solidFill>
              </a:rPr>
              <a:t>,</a:t>
            </a:r>
            <a:r>
              <a:rPr lang="zh-CN" altLang="en-US" u="sng" dirty="0" smtClean="0">
                <a:solidFill>
                  <a:schemeClr val="tx1"/>
                </a:solidFill>
              </a:rPr>
              <a:t>而侦查机关提供的证据材料清单及发还物品清单所写为苹果</a:t>
            </a:r>
            <a:r>
              <a:rPr lang="en-US" altLang="zh-CN" u="sng" dirty="0" smtClean="0">
                <a:solidFill>
                  <a:schemeClr val="tx1"/>
                </a:solidFill>
              </a:rPr>
              <a:t>4C</a:t>
            </a:r>
            <a:r>
              <a:rPr lang="zh-CN" altLang="en-US" u="sng" dirty="0" smtClean="0">
                <a:solidFill>
                  <a:schemeClr val="tx1"/>
                </a:solidFill>
              </a:rPr>
              <a:t>手机</a:t>
            </a:r>
            <a:r>
              <a:rPr lang="en-US" altLang="zh-CN" u="sng" dirty="0" smtClean="0">
                <a:solidFill>
                  <a:schemeClr val="tx1"/>
                </a:solidFill>
              </a:rPr>
              <a:t>,</a:t>
            </a:r>
            <a:r>
              <a:rPr lang="zh-CN" altLang="en-US" u="sng" dirty="0" smtClean="0">
                <a:solidFill>
                  <a:schemeClr val="tx1"/>
                </a:solidFill>
              </a:rPr>
              <a:t>以及侦查人员在讯问上诉人及询问被害人时存在同一办案人员同一时间进行</a:t>
            </a:r>
            <a:r>
              <a:rPr lang="en-US" altLang="zh-CN" u="sng" dirty="0" smtClean="0">
                <a:solidFill>
                  <a:schemeClr val="tx1"/>
                </a:solidFill>
              </a:rPr>
              <a:t>(</a:t>
            </a:r>
            <a:r>
              <a:rPr lang="zh-CN" altLang="en-US" u="sng" dirty="0" smtClean="0">
                <a:solidFill>
                  <a:schemeClr val="tx1"/>
                </a:solidFill>
              </a:rPr>
              <a:t>讯</a:t>
            </a:r>
            <a:r>
              <a:rPr lang="en-US" altLang="zh-CN" u="sng" dirty="0" smtClean="0">
                <a:solidFill>
                  <a:schemeClr val="tx1"/>
                </a:solidFill>
              </a:rPr>
              <a:t>)</a:t>
            </a:r>
            <a:r>
              <a:rPr lang="zh-CN" altLang="en-US" u="sng" dirty="0" smtClean="0">
                <a:solidFill>
                  <a:schemeClr val="tx1"/>
                </a:solidFill>
              </a:rPr>
              <a:t>询问的情况</a:t>
            </a:r>
            <a:r>
              <a:rPr lang="en-US" altLang="zh-CN" dirty="0" smtClean="0">
                <a:solidFill>
                  <a:schemeClr val="tx1"/>
                </a:solidFill>
              </a:rPr>
              <a:t>,</a:t>
            </a:r>
            <a:r>
              <a:rPr lang="zh-CN" altLang="en-US" dirty="0" smtClean="0">
                <a:solidFill>
                  <a:schemeClr val="tx1"/>
                </a:solidFill>
              </a:rPr>
              <a:t>该两份证据存在瑕疵不能作为定案依据</a:t>
            </a:r>
            <a:r>
              <a:rPr lang="en-US" altLang="zh-CN" dirty="0" smtClean="0">
                <a:solidFill>
                  <a:schemeClr val="tx1"/>
                </a:solidFill>
              </a:rPr>
              <a:t>,</a:t>
            </a:r>
            <a:r>
              <a:rPr lang="zh-CN" altLang="en-US" dirty="0" smtClean="0">
                <a:solidFill>
                  <a:schemeClr val="tx1"/>
                </a:solidFill>
              </a:rPr>
              <a:t>但原审法院错误的予以采信</a:t>
            </a:r>
            <a:r>
              <a:rPr lang="en-US" altLang="zh-CN" dirty="0" smtClean="0">
                <a:solidFill>
                  <a:schemeClr val="tx1"/>
                </a:solidFill>
              </a:rPr>
              <a:t>,</a:t>
            </a:r>
            <a:r>
              <a:rPr lang="zh-CN" altLang="en-US" dirty="0" smtClean="0">
                <a:solidFill>
                  <a:schemeClr val="tx1"/>
                </a:solidFill>
              </a:rPr>
              <a:t>导致认定事实不清、证据不足</a:t>
            </a:r>
            <a:r>
              <a:rPr lang="en-US" altLang="zh-CN" dirty="0" smtClean="0">
                <a:solidFill>
                  <a:schemeClr val="tx1"/>
                </a:solidFill>
              </a:rPr>
              <a:t>,</a:t>
            </a:r>
            <a:r>
              <a:rPr lang="zh-CN" altLang="en-US" dirty="0" smtClean="0">
                <a:solidFill>
                  <a:schemeClr val="tx1"/>
                </a:solidFill>
              </a:rPr>
              <a:t>请二审改判上诉人无罪。</a:t>
            </a:r>
            <a:endParaRPr lang="en-US" altLang="zh-CN" dirty="0" smtClean="0">
              <a:solidFill>
                <a:schemeClr val="tx1"/>
              </a:solidFill>
            </a:endParaRPr>
          </a:p>
        </p:txBody>
      </p:sp>
      <p:sp>
        <p:nvSpPr>
          <p:cNvPr id="9" name="文本框 3"/>
          <p:cNvSpPr txBox="1"/>
          <p:nvPr/>
        </p:nvSpPr>
        <p:spPr>
          <a:xfrm>
            <a:off x="788484" y="1003335"/>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内容瑕疵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44370"/>
            <a:ext cx="2301240" cy="131128"/>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9890760" y="4656872"/>
            <a:ext cx="2301240" cy="1071733"/>
          </a:xfrm>
          <a:prstGeom prst="rect">
            <a:avLst/>
          </a:prstGeom>
          <a:solidFill>
            <a:srgbClr val="935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a:off x="796413" y="1031155"/>
            <a:ext cx="0" cy="632244"/>
          </a:xfrm>
          <a:prstGeom prst="line">
            <a:avLst/>
          </a:prstGeom>
          <a:ln w="76200">
            <a:solidFill>
              <a:srgbClr val="93571B"/>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screen"/>
          <a:stretch>
            <a:fillRect/>
          </a:stretch>
        </p:blipFill>
        <p:spPr>
          <a:xfrm>
            <a:off x="0" y="3351610"/>
            <a:ext cx="3764604" cy="2519586"/>
          </a:xfrm>
          <a:prstGeom prst="rect">
            <a:avLst/>
          </a:prstGeom>
        </p:spPr>
      </p:pic>
      <p:sp>
        <p:nvSpPr>
          <p:cNvPr id="8" name="矩形 7"/>
          <p:cNvSpPr/>
          <p:nvPr/>
        </p:nvSpPr>
        <p:spPr>
          <a:xfrm>
            <a:off x="3132306" y="1612185"/>
            <a:ext cx="9059694" cy="3987858"/>
          </a:xfrm>
          <a:prstGeom prst="rect">
            <a:avLst/>
          </a:prstGeom>
          <a:solidFill>
            <a:schemeClr val="bg1"/>
          </a:solidFill>
          <a:ln>
            <a:solidFill>
              <a:srgbClr val="935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红豆小标宋简体" panose="02000509000000000000" charset="-122"/>
                <a:ea typeface="红豆小标宋简体" panose="02000509000000000000" charset="-122"/>
              </a:rPr>
              <a:t>苟某</a:t>
            </a:r>
            <a:r>
              <a:rPr lang="en-US" altLang="zh-CN" sz="2400" dirty="0" smtClean="0">
                <a:solidFill>
                  <a:schemeClr val="tx1"/>
                </a:solidFill>
                <a:latin typeface="红豆小标宋简体" panose="02000509000000000000" charset="-122"/>
                <a:ea typeface="红豆小标宋简体" panose="02000509000000000000" charset="-122"/>
              </a:rPr>
              <a:t>1</a:t>
            </a:r>
            <a:r>
              <a:rPr lang="zh-CN" altLang="en-US" sz="2400" dirty="0" smtClean="0">
                <a:solidFill>
                  <a:schemeClr val="tx1"/>
                </a:solidFill>
                <a:latin typeface="红豆小标宋简体" panose="02000509000000000000" charset="-122"/>
                <a:ea typeface="红豆小标宋简体" panose="02000509000000000000" charset="-122"/>
              </a:rPr>
              <a:t>犯危险驾驶罪一案二审刑事案</a:t>
            </a:r>
            <a:endParaRPr lang="zh-CN" altLang="en-US" sz="2400" dirty="0" smtClean="0">
              <a:solidFill>
                <a:schemeClr val="tx1"/>
              </a:solidFill>
              <a:latin typeface="红豆小标宋简体" panose="02000509000000000000" charset="-122"/>
              <a:ea typeface="红豆小标宋简体" panose="02000509000000000000" charset="-122"/>
            </a:endParaRPr>
          </a:p>
          <a:p>
            <a:r>
              <a:rPr lang="zh-CN" altLang="en-US" dirty="0" smtClean="0">
                <a:solidFill>
                  <a:schemeClr val="tx1"/>
                </a:solidFill>
              </a:rPr>
              <a:t>        </a:t>
            </a:r>
            <a:r>
              <a:rPr lang="en-US" altLang="zh-CN" dirty="0" smtClean="0">
                <a:solidFill>
                  <a:schemeClr val="tx1"/>
                </a:solidFill>
              </a:rPr>
              <a:t>【</a:t>
            </a:r>
            <a:r>
              <a:rPr lang="zh-CN" altLang="en-US" dirty="0" smtClean="0">
                <a:solidFill>
                  <a:schemeClr val="tx1"/>
                </a:solidFill>
              </a:rPr>
              <a:t>摘录</a:t>
            </a:r>
            <a:r>
              <a:rPr lang="en-US" altLang="zh-CN" dirty="0" smtClean="0">
                <a:solidFill>
                  <a:schemeClr val="tx1"/>
                </a:solidFill>
              </a:rPr>
              <a:t>】</a:t>
            </a:r>
            <a:r>
              <a:rPr lang="zh-CN" altLang="en-US" dirty="0" smtClean="0"/>
              <a:t> </a:t>
            </a:r>
            <a:r>
              <a:rPr lang="zh-CN" altLang="en-US" dirty="0" smtClean="0">
                <a:solidFill>
                  <a:schemeClr val="tx1"/>
                </a:solidFill>
              </a:rPr>
              <a:t> 经查</a:t>
            </a:r>
            <a:r>
              <a:rPr lang="en-US" altLang="zh-CN" dirty="0" smtClean="0">
                <a:solidFill>
                  <a:schemeClr val="tx1"/>
                </a:solidFill>
              </a:rPr>
              <a:t>,</a:t>
            </a:r>
            <a:r>
              <a:rPr lang="zh-CN" altLang="en-US" dirty="0" smtClean="0">
                <a:solidFill>
                  <a:schemeClr val="tx1"/>
                </a:solidFill>
              </a:rPr>
              <a:t>本案在原审法院审理过程中</a:t>
            </a:r>
            <a:r>
              <a:rPr lang="en-US" altLang="zh-CN" dirty="0" smtClean="0">
                <a:solidFill>
                  <a:schemeClr val="tx1"/>
                </a:solidFill>
              </a:rPr>
              <a:t>,</a:t>
            </a:r>
            <a:r>
              <a:rPr lang="zh-CN" altLang="en-US" dirty="0" smtClean="0">
                <a:solidFill>
                  <a:schemeClr val="tx1"/>
                </a:solidFill>
              </a:rPr>
              <a:t>召开三次庭前会议</a:t>
            </a:r>
            <a:r>
              <a:rPr lang="en-US" altLang="zh-CN" dirty="0" smtClean="0">
                <a:solidFill>
                  <a:schemeClr val="tx1"/>
                </a:solidFill>
              </a:rPr>
              <a:t>,</a:t>
            </a:r>
            <a:r>
              <a:rPr lang="zh-CN" altLang="en-US" dirty="0" smtClean="0">
                <a:solidFill>
                  <a:schemeClr val="tx1"/>
                </a:solidFill>
              </a:rPr>
              <a:t>公诉机关对指控上诉人苟某</a:t>
            </a:r>
            <a:r>
              <a:rPr lang="en-US" altLang="zh-CN" dirty="0" smtClean="0">
                <a:solidFill>
                  <a:schemeClr val="tx1"/>
                </a:solidFill>
              </a:rPr>
              <a:t>1</a:t>
            </a:r>
            <a:r>
              <a:rPr lang="zh-CN" altLang="en-US" dirty="0" smtClean="0">
                <a:solidFill>
                  <a:schemeClr val="tx1"/>
                </a:solidFill>
              </a:rPr>
              <a:t>犯危险驾驶罪的证据进行了开示</a:t>
            </a:r>
            <a:r>
              <a:rPr lang="en-US" altLang="zh-CN" dirty="0" smtClean="0">
                <a:solidFill>
                  <a:schemeClr val="tx1"/>
                </a:solidFill>
              </a:rPr>
              <a:t>,</a:t>
            </a:r>
            <a:r>
              <a:rPr lang="zh-CN" altLang="en-US" dirty="0" smtClean="0">
                <a:solidFill>
                  <a:schemeClr val="tx1"/>
                </a:solidFill>
              </a:rPr>
              <a:t>对侦查机关所收集的视听资料上诉人及辩护人都予以了质证</a:t>
            </a:r>
            <a:r>
              <a:rPr lang="en-US" altLang="zh-CN" dirty="0" smtClean="0">
                <a:solidFill>
                  <a:schemeClr val="tx1"/>
                </a:solidFill>
              </a:rPr>
              <a:t>,</a:t>
            </a:r>
            <a:r>
              <a:rPr lang="zh-CN" altLang="en-US" dirty="0" smtClean="0">
                <a:solidFill>
                  <a:schemeClr val="tx1"/>
                </a:solidFill>
              </a:rPr>
              <a:t>庭审期间</a:t>
            </a:r>
            <a:r>
              <a:rPr lang="en-US" altLang="zh-CN" dirty="0" smtClean="0">
                <a:solidFill>
                  <a:schemeClr val="tx1"/>
                </a:solidFill>
              </a:rPr>
              <a:t>,</a:t>
            </a:r>
            <a:r>
              <a:rPr lang="zh-CN" altLang="en-US" dirty="0" smtClean="0">
                <a:solidFill>
                  <a:schemeClr val="tx1"/>
                </a:solidFill>
              </a:rPr>
              <a:t>控辩双方对立案、侦查、公诉等程序性证据均进行了质证</a:t>
            </a:r>
            <a:r>
              <a:rPr lang="en-US" altLang="zh-CN" dirty="0" smtClean="0">
                <a:solidFill>
                  <a:schemeClr val="tx1"/>
                </a:solidFill>
              </a:rPr>
              <a:t>,</a:t>
            </a:r>
            <a:r>
              <a:rPr lang="zh-CN" altLang="en-US" dirty="0" smtClean="0">
                <a:solidFill>
                  <a:schemeClr val="tx1"/>
                </a:solidFill>
              </a:rPr>
              <a:t>虽然在案发时</a:t>
            </a:r>
            <a:r>
              <a:rPr lang="zh-CN" altLang="en-US" u="sng" dirty="0" smtClean="0">
                <a:solidFill>
                  <a:schemeClr val="tx1"/>
                </a:solidFill>
              </a:rPr>
              <a:t>侦查人员提取其血样时其本人未签字</a:t>
            </a:r>
            <a:r>
              <a:rPr lang="en-US" altLang="zh-CN" u="sng" dirty="0" smtClean="0">
                <a:solidFill>
                  <a:schemeClr val="tx1"/>
                </a:solidFill>
              </a:rPr>
              <a:t>,</a:t>
            </a:r>
            <a:r>
              <a:rPr lang="zh-CN" altLang="en-US" u="sng" dirty="0" smtClean="0">
                <a:solidFill>
                  <a:schemeClr val="tx1"/>
                </a:solidFill>
              </a:rPr>
              <a:t>未对血样按照物证保管要求进行封装</a:t>
            </a:r>
            <a:r>
              <a:rPr lang="en-US" altLang="zh-CN" u="sng" dirty="0" smtClean="0">
                <a:solidFill>
                  <a:schemeClr val="tx1"/>
                </a:solidFill>
              </a:rPr>
              <a:t>,</a:t>
            </a:r>
            <a:endParaRPr lang="en-US" altLang="zh-CN" u="sng" dirty="0" smtClean="0">
              <a:solidFill>
                <a:schemeClr val="tx1"/>
              </a:solidFill>
            </a:endParaRPr>
          </a:p>
          <a:p>
            <a:r>
              <a:rPr lang="en-US" altLang="zh-CN" dirty="0" smtClean="0">
                <a:solidFill>
                  <a:schemeClr val="tx1"/>
                </a:solidFill>
              </a:rPr>
              <a:t>        </a:t>
            </a:r>
            <a:endParaRPr lang="zh-CN" altLang="en-US" dirty="0">
              <a:solidFill>
                <a:schemeClr val="tx1"/>
              </a:solidFill>
            </a:endParaRPr>
          </a:p>
        </p:txBody>
      </p:sp>
      <p:sp>
        <p:nvSpPr>
          <p:cNvPr id="9" name="文本框 3"/>
          <p:cNvSpPr txBox="1"/>
          <p:nvPr/>
        </p:nvSpPr>
        <p:spPr>
          <a:xfrm>
            <a:off x="788484" y="1013063"/>
            <a:ext cx="3890520" cy="584775"/>
          </a:xfrm>
          <a:prstGeom prst="rect">
            <a:avLst/>
          </a:prstGeom>
          <a:noFill/>
        </p:spPr>
        <p:txBody>
          <a:bodyPr wrap="square" rtlCol="0">
            <a:spAutoFit/>
          </a:bodyPr>
          <a:lstStyle/>
          <a:p>
            <a:pPr algn="ctr"/>
            <a:r>
              <a:rPr lang="zh-CN" altLang="en-US" sz="3200" dirty="0" smtClean="0">
                <a:solidFill>
                  <a:schemeClr val="tx1">
                    <a:lumMod val="75000"/>
                    <a:lumOff val="25000"/>
                  </a:schemeClr>
                </a:solidFill>
                <a:latin typeface="华文中宋" pitchFamily="2" charset="-122"/>
                <a:ea typeface="华文中宋" pitchFamily="2" charset="-122"/>
              </a:rPr>
              <a:t>案  例</a:t>
            </a:r>
            <a:r>
              <a:rPr lang="en-US" altLang="zh-CN" sz="3200" dirty="0" smtClean="0">
                <a:solidFill>
                  <a:schemeClr val="tx1">
                    <a:lumMod val="75000"/>
                    <a:lumOff val="25000"/>
                  </a:schemeClr>
                </a:solidFill>
                <a:latin typeface="华文中宋" pitchFamily="2" charset="-122"/>
                <a:ea typeface="华文中宋" pitchFamily="2" charset="-122"/>
              </a:rPr>
              <a:t>——</a:t>
            </a:r>
            <a:r>
              <a:rPr lang="zh-CN" altLang="en-US" sz="3200" dirty="0" smtClean="0">
                <a:solidFill>
                  <a:schemeClr val="tx1">
                    <a:lumMod val="75000"/>
                    <a:lumOff val="25000"/>
                  </a:schemeClr>
                </a:solidFill>
                <a:latin typeface="华文中宋" pitchFamily="2" charset="-122"/>
                <a:ea typeface="华文中宋" pitchFamily="2" charset="-122"/>
              </a:rPr>
              <a:t>形式瑕疵</a:t>
            </a:r>
            <a:endParaRPr lang="zh-CN" altLang="en-US" sz="3200" dirty="0">
              <a:solidFill>
                <a:schemeClr val="tx1">
                  <a:lumMod val="75000"/>
                  <a:lumOff val="25000"/>
                </a:schemeClr>
              </a:solidFill>
              <a:latin typeface="华文中宋" pitchFamily="2" charset="-122"/>
              <a:ea typeface="华文中宋" pitchFamily="2" charset="-122"/>
            </a:endParaRPr>
          </a:p>
        </p:txBody>
      </p:sp>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5800" cy="7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p="http://schemas.openxmlformats.org/presentationml/2006/main">
  <p:tag name="COMMONDATA" val="eyJoZGlkIjoiNTJiMDEyMWI5MDA3Zjk0YzYwOGEzNGNhMDUyMzA1Ym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4672</Words>
  <Application>WPS 演示</Application>
  <PresentationFormat>自定义</PresentationFormat>
  <Paragraphs>286</Paragraphs>
  <Slides>33</Slides>
  <Notes>18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33</vt:i4>
      </vt:variant>
    </vt:vector>
  </HeadingPairs>
  <TitlesOfParts>
    <vt:vector size="50" baseType="lpstr">
      <vt:lpstr>Arial</vt:lpstr>
      <vt:lpstr>宋体</vt:lpstr>
      <vt:lpstr>Wingdings</vt:lpstr>
      <vt:lpstr>FZZhengHeiS-DB-GB</vt:lpstr>
      <vt:lpstr>Vrinda</vt:lpstr>
      <vt:lpstr>FuturaBookC</vt:lpstr>
      <vt:lpstr>锐字逼格青春粗黑体简2.0</vt:lpstr>
      <vt:lpstr>Segoe Print</vt:lpstr>
      <vt:lpstr>华文中宋</vt:lpstr>
      <vt:lpstr>红豆小标宋简体</vt:lpstr>
      <vt:lpstr>等线</vt:lpstr>
      <vt:lpstr>微软雅黑</vt:lpstr>
      <vt:lpstr>Arial Unicode MS</vt:lpstr>
      <vt:lpstr>等线 Light</vt:lpstr>
      <vt:lpstr>方正粗黑宋简体</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小熊猫素材店</Company>
  <LinksUpToDate>false</LinksUpToDate>
  <SharedDoc>false</SharedDoc>
  <HyperlinksChanged>false</HyperlinksChanged>
  <AppVersion>14.0000</AppVersion>
  <Manager>小熊猫素材店</Manager>
  <HyperlinkBase>小熊猫素材店</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小熊猫素材店</dc:title>
  <dc:creator>小熊猫素材店</dc:creator>
  <cp:keywords>小熊猫素材店</cp:keywords>
  <dc:description>小熊猫素材店</dc:description>
  <dc:subject>小熊猫素材店</dc:subject>
  <cp:category>小熊猫素材店</cp:category>
  <cp:lastModifiedBy>云南南博律师</cp:lastModifiedBy>
  <cp:revision>46</cp:revision>
  <dcterms:created xsi:type="dcterms:W3CDTF">2018-01-27T02:18:00Z</dcterms:created>
  <dcterms:modified xsi:type="dcterms:W3CDTF">2022-08-05T05:28:26Z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BE127FED806D4337BAEC733C7914BDC4</vt:lpwstr>
  </property>
  <property fmtid="{D5CDD505-2E9C-101B-9397-08002B2CF9AE}" pid="3" name="KSOProductBuildVer">
    <vt:lpwstr>2052-11.1.0.11875</vt:lpwstr>
  </property>
</Properties>
</file>