
<file path=[Content_Types].xml><?xml version="1.0" encoding="utf-8"?>
<Types xmlns="http://schemas.openxmlformats.org/package/2006/content-types">
  <Default Extension="png" ContentType="image/png"/>
  <Default Extension="jpeg" ContentType="image/jpeg"/>
  <Default Extension="JPG" ContentType="image/.jp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8"/>
  </p:notesMasterIdLst>
  <p:sldIdLst>
    <p:sldId id="2519" r:id="rId3"/>
    <p:sldId id="380" r:id="rId4"/>
    <p:sldId id="2521" r:id="rId5"/>
    <p:sldId id="2522" r:id="rId6"/>
    <p:sldId id="2494" r:id="rId7"/>
    <p:sldId id="2458" r:id="rId9"/>
    <p:sldId id="2461" r:id="rId10"/>
    <p:sldId id="2523" r:id="rId11"/>
    <p:sldId id="2463" r:id="rId12"/>
    <p:sldId id="2465" r:id="rId13"/>
    <p:sldId id="2467" r:id="rId14"/>
    <p:sldId id="2441" r:id="rId15"/>
    <p:sldId id="2524" r:id="rId16"/>
    <p:sldId id="2525" r:id="rId17"/>
    <p:sldId id="244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na"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2026"/>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3" autoAdjust="0"/>
    <p:restoredTop sz="92269" autoAdjust="0"/>
  </p:normalViewPr>
  <p:slideViewPr>
    <p:cSldViewPr snapToGrid="0" showGuides="1">
      <p:cViewPr varScale="1">
        <p:scale>
          <a:sx n="78" d="100"/>
          <a:sy n="78" d="100"/>
        </p:scale>
        <p:origin x="466" y="72"/>
      </p:cViewPr>
      <p:guideLst>
        <p:guide orient="horz" pos="2184"/>
        <p:guide pos="389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23.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体 CN Medium" panose="02020500000000000000" pitchFamily="18" charset="-122"/>
                <a:ea typeface="思源宋体 CN Medium" panose="02020500000000000000"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体 CN Medium" panose="02020500000000000000" pitchFamily="18" charset="-122"/>
                <a:ea typeface="思源宋体 CN Medium" panose="02020500000000000000" pitchFamily="18" charset="-122"/>
              </a:defRPr>
            </a:lvl1pPr>
          </a:lstStyle>
          <a:p>
            <a:fld id="{CF1F4D4B-D6DC-4618-91E6-6E5BBD962A6E}"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体 CN Medium" panose="02020500000000000000" pitchFamily="18" charset="-122"/>
                <a:ea typeface="思源宋体 CN Medium" panose="02020500000000000000"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体 CN Medium" panose="02020500000000000000" pitchFamily="18" charset="-122"/>
                <a:ea typeface="思源宋体 CN Medium" panose="02020500000000000000" pitchFamily="18" charset="-122"/>
              </a:defRPr>
            </a:lvl1pPr>
          </a:lstStyle>
          <a:p>
            <a:fld id="{3CC2E3F0-3871-4830-8E7F-ABB9FCF93046}"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体 CN Medium" panose="02020500000000000000" pitchFamily="18" charset="-122"/>
        <a:ea typeface="思源宋体 CN Medium" panose="02020500000000000000" pitchFamily="18" charset="-122"/>
        <a:cs typeface="+mn-cs"/>
      </a:defRPr>
    </a:lvl1pPr>
    <a:lvl2pPr marL="457200" algn="l" defTabSz="914400" rtl="0" eaLnBrk="1" latinLnBrk="0" hangingPunct="1">
      <a:defRPr sz="1200" kern="1200">
        <a:solidFill>
          <a:schemeClr val="tx1"/>
        </a:solidFill>
        <a:latin typeface="思源宋体 CN Medium" panose="02020500000000000000" pitchFamily="18" charset="-122"/>
        <a:ea typeface="思源宋体 CN Medium" panose="02020500000000000000" pitchFamily="18" charset="-122"/>
        <a:cs typeface="+mn-cs"/>
      </a:defRPr>
    </a:lvl2pPr>
    <a:lvl3pPr marL="914400" algn="l" defTabSz="914400" rtl="0" eaLnBrk="1" latinLnBrk="0" hangingPunct="1">
      <a:defRPr sz="1200" kern="1200">
        <a:solidFill>
          <a:schemeClr val="tx1"/>
        </a:solidFill>
        <a:latin typeface="思源宋体 CN Medium" panose="02020500000000000000" pitchFamily="18" charset="-122"/>
        <a:ea typeface="思源宋体 CN Medium" panose="02020500000000000000" pitchFamily="18" charset="-122"/>
        <a:cs typeface="+mn-cs"/>
      </a:defRPr>
    </a:lvl3pPr>
    <a:lvl4pPr marL="1371600" algn="l" defTabSz="914400" rtl="0" eaLnBrk="1" latinLnBrk="0" hangingPunct="1">
      <a:defRPr sz="1200" kern="1200">
        <a:solidFill>
          <a:schemeClr val="tx1"/>
        </a:solidFill>
        <a:latin typeface="思源宋体 CN Medium" panose="02020500000000000000" pitchFamily="18" charset="-122"/>
        <a:ea typeface="思源宋体 CN Medium" panose="02020500000000000000" pitchFamily="18" charset="-122"/>
        <a:cs typeface="+mn-cs"/>
      </a:defRPr>
    </a:lvl4pPr>
    <a:lvl5pPr marL="1828800" algn="l" defTabSz="914400" rtl="0" eaLnBrk="1" latinLnBrk="0" hangingPunct="1">
      <a:defRPr sz="1200" kern="1200">
        <a:solidFill>
          <a:schemeClr val="tx1"/>
        </a:solidFill>
        <a:latin typeface="思源宋体 CN Medium" panose="02020500000000000000" pitchFamily="18" charset="-122"/>
        <a:ea typeface="思源宋体 CN Medium" panose="02020500000000000000"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B565D3A-A2D0-4156-902F-63ED28429B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171637-CBB9-40DE-9BF6-22C33FF7423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B565D3A-A2D0-4156-902F-63ED28429B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171637-CBB9-40DE-9BF6-22C33FF7423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B565D3A-A2D0-4156-902F-63ED28429B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171637-CBB9-40DE-9BF6-22C33FF7423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7" name="组合 6"/>
          <p:cNvGrpSpPr/>
          <p:nvPr userDrawn="1"/>
        </p:nvGrpSpPr>
        <p:grpSpPr>
          <a:xfrm>
            <a:off x="314864" y="224287"/>
            <a:ext cx="774698" cy="714315"/>
            <a:chOff x="314864" y="181154"/>
            <a:chExt cx="774698" cy="714315"/>
          </a:xfrm>
        </p:grpSpPr>
        <p:sp>
          <p:nvSpPr>
            <p:cNvPr id="2" name="矩形 1"/>
            <p:cNvSpPr/>
            <p:nvPr userDrawn="1"/>
          </p:nvSpPr>
          <p:spPr>
            <a:xfrm>
              <a:off x="314864" y="181154"/>
              <a:ext cx="615677" cy="551959"/>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思源宋体 CN Medium" panose="02020500000000000000" pitchFamily="18" charset="-122"/>
                <a:ea typeface="思源宋体 CN Medium" panose="02020500000000000000" pitchFamily="18" charset="-122"/>
              </a:endParaRPr>
            </a:p>
          </p:txBody>
        </p:sp>
        <p:sp>
          <p:nvSpPr>
            <p:cNvPr id="3" name="矩形 2"/>
            <p:cNvSpPr/>
            <p:nvPr userDrawn="1"/>
          </p:nvSpPr>
          <p:spPr>
            <a:xfrm rot="5400000">
              <a:off x="520272" y="326179"/>
              <a:ext cx="522907" cy="615673"/>
            </a:xfrm>
            <a:prstGeom prst="rect">
              <a:avLst/>
            </a:prstGeom>
            <a:solidFill>
              <a:srgbClr val="A320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思源宋体 CN Medium" panose="02020500000000000000" pitchFamily="18" charset="-122"/>
                <a:ea typeface="思源宋体 CN Medium" panose="02020500000000000000" pitchFamily="18" charset="-122"/>
              </a:endParaRPr>
            </a:p>
          </p:txBody>
        </p:sp>
      </p:grpSp>
      <p:sp>
        <p:nvSpPr>
          <p:cNvPr id="8" name="标题 1"/>
          <p:cNvSpPr>
            <a:spLocks noGrp="1"/>
          </p:cNvSpPr>
          <p:nvPr>
            <p:ph type="title"/>
          </p:nvPr>
        </p:nvSpPr>
        <p:spPr>
          <a:xfrm>
            <a:off x="1202511" y="263629"/>
            <a:ext cx="10515600" cy="635630"/>
          </a:xfrm>
        </p:spPr>
        <p:txBody>
          <a:bodyPr>
            <a:normAutofit/>
          </a:bodyPr>
          <a:lstStyle>
            <a:lvl1pPr>
              <a:defRPr sz="3200">
                <a:latin typeface="思源宋体 CN Heavy" panose="02020900000000000000" pitchFamily="18" charset="-122"/>
                <a:ea typeface="思源宋体 CN Heavy" panose="02020900000000000000" pitchFamily="18" charset="-122"/>
              </a:defRPr>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B565D3A-A2D0-4156-902F-63ED28429B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171637-CBB9-40DE-9BF6-22C33FF7423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B565D3A-A2D0-4156-902F-63ED28429B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171637-CBB9-40DE-9BF6-22C33FF7423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B565D3A-A2D0-4156-902F-63ED28429B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171637-CBB9-40DE-9BF6-22C33FF7423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B565D3A-A2D0-4156-902F-63ED28429B5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171637-CBB9-40DE-9BF6-22C33FF7423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B565D3A-A2D0-4156-902F-63ED28429B5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171637-CBB9-40DE-9BF6-22C33FF7423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565D3A-A2D0-4156-902F-63ED28429B5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171637-CBB9-40DE-9BF6-22C33FF7423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B565D3A-A2D0-4156-902F-63ED28429B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171637-CBB9-40DE-9BF6-22C33FF7423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B565D3A-A2D0-4156-902F-63ED28429B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171637-CBB9-40DE-9BF6-22C33FF7423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Medium" panose="02020500000000000000" pitchFamily="18" charset="-122"/>
                <a:ea typeface="思源宋体 CN Medium" panose="02020500000000000000" pitchFamily="18" charset="-122"/>
              </a:defRPr>
            </a:lvl1pPr>
          </a:lstStyle>
          <a:p>
            <a:fld id="{9B565D3A-A2D0-4156-902F-63ED28429B5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Medium" panose="02020500000000000000" pitchFamily="18" charset="-122"/>
                <a:ea typeface="思源宋体 CN Medium" panose="02020500000000000000"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Medium" panose="02020500000000000000" pitchFamily="18" charset="-122"/>
                <a:ea typeface="思源宋体 CN Medium" panose="02020500000000000000" pitchFamily="18" charset="-122"/>
              </a:defRPr>
            </a:lvl1pPr>
          </a:lstStyle>
          <a:p>
            <a:fld id="{47171637-CBB9-40DE-9BF6-22C33FF7423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思源宋体 CN Medium" panose="02020500000000000000" pitchFamily="18" charset="-122"/>
          <a:ea typeface="思源宋体 CN Medium" panose="020205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Medium" panose="02020500000000000000" pitchFamily="18" charset="-122"/>
          <a:ea typeface="思源宋体 CN Medium" panose="020205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Medium" panose="02020500000000000000" pitchFamily="18" charset="-122"/>
          <a:ea typeface="思源宋体 CN Medium" panose="020205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Medium" panose="02020500000000000000" pitchFamily="18" charset="-122"/>
          <a:ea typeface="思源宋体 CN Medium" panose="020205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Medium" panose="02020500000000000000" pitchFamily="18" charset="-122"/>
          <a:ea typeface="思源宋体 CN Medium" panose="020205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Medium" panose="02020500000000000000" pitchFamily="18" charset="-122"/>
          <a:ea typeface="思源宋体 CN Medium" panose="020205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5.jpeg"/><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hyperlink" Target="file:///C:\Users\hjy\Desktop\beifen\&#30693;&#32593;&#36134;&#21495;&#32465;&#23450;&#30456;&#20851;\x.cnki.net" TargetMode="Externa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7.xml"/><Relationship Id="rId11" Type="http://schemas.openxmlformats.org/officeDocument/2006/relationships/image" Target="../media/image4.jpeg"/><Relationship Id="rId10" Type="http://schemas.openxmlformats.org/officeDocument/2006/relationships/tags" Target="../tags/tag9.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5.jpeg"/><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5.jpeg"/><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a:srcRect/>
          <a:stretch>
            <a:fillRect/>
          </a:stretch>
        </p:blipFill>
        <p:spPr>
          <a:xfrm>
            <a:off x="0" y="1"/>
            <a:ext cx="12192000" cy="3191992"/>
          </a:xfrm>
          <a:prstGeom prst="rect">
            <a:avLst/>
          </a:prstGeom>
        </p:spPr>
      </p:pic>
      <p:sp>
        <p:nvSpPr>
          <p:cNvPr id="9" name="矩形 8"/>
          <p:cNvSpPr/>
          <p:nvPr/>
        </p:nvSpPr>
        <p:spPr>
          <a:xfrm>
            <a:off x="1021849" y="1692728"/>
            <a:ext cx="1792357" cy="3233530"/>
          </a:xfrm>
          <a:prstGeom prst="rect">
            <a:avLst/>
          </a:prstGeom>
          <a:solidFill>
            <a:srgbClr val="A320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思源宋体 CN Medium" panose="02020500000000000000" pitchFamily="18" charset="-122"/>
              <a:ea typeface="思源宋体 CN Medium" panose="02020500000000000000" pitchFamily="18" charset="-122"/>
            </a:endParaRPr>
          </a:p>
        </p:txBody>
      </p:sp>
      <p:sp>
        <p:nvSpPr>
          <p:cNvPr id="10" name="文本框 9"/>
          <p:cNvSpPr txBox="1"/>
          <p:nvPr/>
        </p:nvSpPr>
        <p:spPr>
          <a:xfrm>
            <a:off x="1465018" y="2284052"/>
            <a:ext cx="906017" cy="1384995"/>
          </a:xfrm>
          <a:prstGeom prst="rect">
            <a:avLst/>
          </a:prstGeom>
          <a:noFill/>
        </p:spPr>
        <p:txBody>
          <a:bodyPr wrap="none" rtlCol="0">
            <a:spAutoFit/>
          </a:bodyPr>
          <a:lstStyle/>
          <a:p>
            <a:pPr algn="ctr"/>
            <a:r>
              <a:rPr kumimoji="1" lang="zh-CN" altLang="en-US" sz="2800" b="1" dirty="0">
                <a:solidFill>
                  <a:schemeClr val="bg1"/>
                </a:solidFill>
                <a:latin typeface="宋体" panose="02010600030101010101" pitchFamily="2" charset="-122"/>
                <a:ea typeface="宋体" panose="02010600030101010101" pitchFamily="2" charset="-122"/>
              </a:rPr>
              <a:t>南博</a:t>
            </a:r>
            <a:endParaRPr kumimoji="1" lang="en-US" altLang="zh-CN" sz="2800" b="1" dirty="0">
              <a:solidFill>
                <a:schemeClr val="bg1"/>
              </a:solidFill>
              <a:latin typeface="宋体" panose="02010600030101010101" pitchFamily="2" charset="-122"/>
              <a:ea typeface="宋体" panose="02010600030101010101" pitchFamily="2" charset="-122"/>
            </a:endParaRPr>
          </a:p>
          <a:p>
            <a:pPr algn="ctr"/>
            <a:endParaRPr kumimoji="1" lang="en-US" altLang="zh-CN" sz="2800" b="1" dirty="0">
              <a:solidFill>
                <a:schemeClr val="bg1"/>
              </a:solidFill>
              <a:latin typeface="宋体" panose="02010600030101010101" pitchFamily="2" charset="-122"/>
              <a:ea typeface="宋体" panose="02010600030101010101" pitchFamily="2" charset="-122"/>
            </a:endParaRPr>
          </a:p>
          <a:p>
            <a:pPr algn="ctr"/>
            <a:r>
              <a:rPr kumimoji="1" lang="zh-CN" altLang="en-US" sz="2800" b="1" dirty="0">
                <a:solidFill>
                  <a:schemeClr val="bg1"/>
                </a:solidFill>
                <a:latin typeface="宋体" panose="02010600030101010101" pitchFamily="2" charset="-122"/>
                <a:ea typeface="宋体" panose="02010600030101010101" pitchFamily="2" charset="-122"/>
              </a:rPr>
              <a:t>律所</a:t>
            </a:r>
            <a:endParaRPr kumimoji="1" lang="zh-CN" altLang="en-US" sz="2400" b="1" dirty="0">
              <a:solidFill>
                <a:schemeClr val="bg1"/>
              </a:solidFill>
              <a:latin typeface="宋体" panose="02010600030101010101" pitchFamily="2" charset="-122"/>
              <a:ea typeface="宋体" panose="02010600030101010101" pitchFamily="2" charset="-122"/>
            </a:endParaRPr>
          </a:p>
        </p:txBody>
      </p:sp>
      <p:sp>
        <p:nvSpPr>
          <p:cNvPr id="17" name="矩形 16"/>
          <p:cNvSpPr/>
          <p:nvPr/>
        </p:nvSpPr>
        <p:spPr>
          <a:xfrm>
            <a:off x="0" y="6371771"/>
            <a:ext cx="12192000" cy="486229"/>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Medium" panose="02020500000000000000" pitchFamily="18" charset="-122"/>
              <a:ea typeface="思源宋体 CN Medium" panose="02020500000000000000" pitchFamily="18" charset="-122"/>
            </a:endParaRPr>
          </a:p>
        </p:txBody>
      </p:sp>
      <p:pic>
        <p:nvPicPr>
          <p:cNvPr id="23" name="pd-5b767b0c51f1e608">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0" y="-853832"/>
            <a:ext cx="609600" cy="609600"/>
          </a:xfrm>
          <a:prstGeom prst="rect">
            <a:avLst/>
          </a:prstGeom>
        </p:spPr>
      </p:pic>
      <p:sp>
        <p:nvSpPr>
          <p:cNvPr id="3" name="Text Box 3"/>
          <p:cNvSpPr>
            <a:spLocks noChangeArrowheads="1"/>
          </p:cNvSpPr>
          <p:nvPr/>
        </p:nvSpPr>
        <p:spPr bwMode="auto">
          <a:xfrm>
            <a:off x="3091210" y="3666008"/>
            <a:ext cx="8933641" cy="1938992"/>
          </a:xfrm>
          <a:prstGeom prst="rect">
            <a:avLst/>
          </a:prstGeom>
          <a:noFill/>
          <a:ln w="9525">
            <a:noFill/>
            <a:miter lim="800000"/>
          </a:ln>
        </p:spPr>
        <p:txBody>
          <a:bodyPr wrap="square">
            <a:spAutoFit/>
          </a:bodyPr>
          <a:lstStyle/>
          <a:p>
            <a:pPr>
              <a:tabLst>
                <a:tab pos="0" algn="l"/>
              </a:tabLst>
            </a:pPr>
            <a:r>
              <a:rPr lang="zh-CN" altLang="en-US" sz="4000" b="1" dirty="0">
                <a:solidFill>
                  <a:srgbClr val="FF0000"/>
                </a:solidFill>
                <a:latin typeface="仿宋_GB2312" pitchFamily="49" charset="-122"/>
                <a:ea typeface="仿宋_GB2312" pitchFamily="49" charset="-122"/>
                <a:sym typeface="仿宋_GB2312" pitchFamily="49" charset="-122"/>
              </a:rPr>
              <a:t>新南博</a:t>
            </a:r>
            <a:r>
              <a:rPr lang="en-US" altLang="zh-CN" sz="4000" b="1" dirty="0">
                <a:solidFill>
                  <a:srgbClr val="FF0000"/>
                </a:solidFill>
                <a:latin typeface="仿宋_GB2312" pitchFamily="49" charset="-122"/>
                <a:ea typeface="仿宋_GB2312" pitchFamily="49" charset="-122"/>
                <a:sym typeface="仿宋_GB2312" pitchFamily="49" charset="-122"/>
              </a:rPr>
              <a:t>——</a:t>
            </a:r>
            <a:endParaRPr lang="en-US" altLang="zh-CN" sz="4000" b="1" dirty="0">
              <a:solidFill>
                <a:srgbClr val="FF0000"/>
              </a:solidFill>
              <a:latin typeface="仿宋_GB2312" pitchFamily="49" charset="-122"/>
              <a:ea typeface="仿宋_GB2312" pitchFamily="49" charset="-122"/>
              <a:sym typeface="仿宋_GB2312" pitchFamily="49" charset="-122"/>
            </a:endParaRPr>
          </a:p>
          <a:p>
            <a:pPr>
              <a:tabLst>
                <a:tab pos="0" algn="l"/>
              </a:tabLst>
            </a:pPr>
            <a:r>
              <a:rPr lang="en-US" altLang="zh-CN" sz="4000" b="1" dirty="0">
                <a:solidFill>
                  <a:srgbClr val="FF0000"/>
                </a:solidFill>
                <a:latin typeface="仿宋_GB2312" pitchFamily="49" charset="-122"/>
                <a:ea typeface="仿宋_GB2312" pitchFamily="49" charset="-122"/>
                <a:sym typeface="仿宋_GB2312" pitchFamily="49" charset="-122"/>
              </a:rPr>
              <a:t>          </a:t>
            </a:r>
            <a:endParaRPr lang="en-US" altLang="zh-CN" sz="4000" b="1" dirty="0">
              <a:solidFill>
                <a:srgbClr val="FF0000"/>
              </a:solidFill>
              <a:latin typeface="仿宋_GB2312" pitchFamily="49" charset="-122"/>
              <a:ea typeface="仿宋_GB2312" pitchFamily="49" charset="-122"/>
              <a:sym typeface="仿宋_GB2312" pitchFamily="49" charset="-122"/>
            </a:endParaRPr>
          </a:p>
          <a:p>
            <a:pPr>
              <a:tabLst>
                <a:tab pos="0" algn="l"/>
              </a:tabLst>
            </a:pPr>
            <a:r>
              <a:rPr lang="en-US" altLang="zh-CN" sz="4000" b="1" dirty="0">
                <a:solidFill>
                  <a:srgbClr val="FF0000"/>
                </a:solidFill>
                <a:latin typeface="仿宋_GB2312" pitchFamily="49" charset="-122"/>
                <a:ea typeface="仿宋_GB2312" pitchFamily="49" charset="-122"/>
                <a:sym typeface="仿宋_GB2312" pitchFamily="49" charset="-122"/>
              </a:rPr>
              <a:t>                </a:t>
            </a:r>
            <a:r>
              <a:rPr lang="zh-CN" altLang="en-US" sz="4000" b="1" dirty="0">
                <a:solidFill>
                  <a:srgbClr val="FF0000"/>
                </a:solidFill>
                <a:latin typeface="仿宋_GB2312" pitchFamily="49" charset="-122"/>
                <a:ea typeface="仿宋_GB2312" pitchFamily="49" charset="-122"/>
                <a:sym typeface="仿宋_GB2312" pitchFamily="49" charset="-122"/>
              </a:rPr>
              <a:t>如何博观而约取</a:t>
            </a:r>
            <a:r>
              <a:rPr lang="zh-CN" altLang="en-US" sz="4000" b="1" dirty="0">
                <a:solidFill>
                  <a:srgbClr val="FF0000"/>
                </a:solidFill>
                <a:latin typeface="Times New Roman" panose="02020603050405020304" pitchFamily="18" charset="0"/>
                <a:ea typeface="仿宋_GB2312" pitchFamily="49" charset="-122"/>
                <a:sym typeface="Times New Roman" panose="02020603050405020304" pitchFamily="18" charset="0"/>
              </a:rPr>
              <a:t>·</a:t>
            </a:r>
            <a:r>
              <a:rPr lang="zh-CN" altLang="en-US" sz="4000" b="1" dirty="0">
                <a:solidFill>
                  <a:srgbClr val="FF0000"/>
                </a:solidFill>
                <a:latin typeface="仿宋_GB2312" pitchFamily="49" charset="-122"/>
                <a:ea typeface="仿宋_GB2312" pitchFamily="49" charset="-122"/>
                <a:sym typeface="仿宋_GB2312" pitchFamily="49" charset="-122"/>
              </a:rPr>
              <a:t>厚积而薄发</a:t>
            </a:r>
            <a:endParaRPr lang="zh-CN" altLang="en-US" sz="4000" dirty="0">
              <a:latin typeface="Arial" panose="020B0604020202020204"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par>
                                <p:cTn id="7" presetID="16" presetClass="entr" presetSubtype="21"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barn(inVertical)">
                                      <p:cBhvr>
                                        <p:cTn id="9" dur="500"/>
                                        <p:tgtEl>
                                          <p:spTgt spid="20"/>
                                        </p:tgtEl>
                                      </p:cBhvr>
                                    </p:animEffect>
                                  </p:childTnLst>
                                </p:cTn>
                              </p:par>
                            </p:childTnLst>
                          </p:cTn>
                        </p:par>
                        <p:par>
                          <p:cTn id="10" fill="hold">
                            <p:stCondLst>
                              <p:cond delay="0"/>
                            </p:stCondLst>
                            <p:childTnLst>
                              <p:par>
                                <p:cTn id="11" presetID="9"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numSld="999" showWhenStopped="0">
                <p:cTn id="21" repeatCount="indefinite" fill="remove" display="0">
                  <p:stCondLst>
                    <p:cond delay="indefinite"/>
                  </p:stCondLst>
                  <p:endCondLst>
                    <p:cond evt="onStopAudio" delay="0">
                      <p:tgtEl>
                        <p:sldTgt/>
                      </p:tgtEl>
                    </p:cond>
                  </p:endCondLst>
                </p:cTn>
                <p:tgtEl>
                  <p:spTgt spid="23"/>
                </p:tgtEl>
              </p:cMediaNode>
            </p:audio>
          </p:childTnLst>
        </p:cTn>
      </p:par>
    </p:tnLst>
    <p:bldLst>
      <p:bldP spid="9" grpId="0" bldLvl="0" animBg="1"/>
      <p:bldP spid="10" grpId="0"/>
      <p:bldP spid="1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174667" y="1658397"/>
          <a:ext cx="11083268" cy="1705674"/>
        </p:xfrm>
        <a:graphic>
          <a:graphicData uri="http://schemas.openxmlformats.org/drawingml/2006/table">
            <a:tbl>
              <a:tblPr/>
              <a:tblGrid>
                <a:gridCol w="3743646"/>
                <a:gridCol w="7339622"/>
              </a:tblGrid>
              <a:tr h="258360">
                <a:tc>
                  <a:txBody>
                    <a:bodyPr/>
                    <a:lstStyle/>
                    <a:p>
                      <a:pPr marL="85725" indent="0" algn="ctr">
                        <a:spcBef>
                          <a:spcPct val="0"/>
                        </a:spcBef>
                        <a:spcAft>
                          <a:spcPct val="0"/>
                        </a:spcAft>
                      </a:pPr>
                      <a:r>
                        <a:rPr lang="zh-CN" sz="1800" b="1">
                          <a:solidFill>
                            <a:srgbClr val="000000"/>
                          </a:solidFill>
                          <a:latin typeface="微软雅黑" panose="020B0503020204020204" pitchFamily="34" charset="-122"/>
                          <a:ea typeface="微软雅黑" panose="020B0503020204020204" pitchFamily="34" charset="-122"/>
                        </a:rPr>
                        <a:t>类</a:t>
                      </a:r>
                      <a:r>
                        <a:rPr lang="en-US" altLang="zh-CN" sz="1800" b="1">
                          <a:solidFill>
                            <a:srgbClr val="000000"/>
                          </a:solidFill>
                          <a:latin typeface="微软雅黑" panose="020B0503020204020204" pitchFamily="34" charset="-122"/>
                          <a:ea typeface="微软雅黑" panose="020B0503020204020204" pitchFamily="34" charset="-122"/>
                        </a:rPr>
                        <a:t>    </a:t>
                      </a:r>
                      <a:r>
                        <a:rPr lang="zh-CN" sz="1800" b="1">
                          <a:solidFill>
                            <a:srgbClr val="000000"/>
                          </a:solidFill>
                          <a:latin typeface="微软雅黑" panose="020B0503020204020204" pitchFamily="34" charset="-122"/>
                          <a:ea typeface="微软雅黑" panose="020B0503020204020204" pitchFamily="34" charset="-122"/>
                        </a:rPr>
                        <a:t>别</a:t>
                      </a:r>
                      <a:endParaRPr lang="zh-CN" sz="18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ctr">
                        <a:spcBef>
                          <a:spcPct val="0"/>
                        </a:spcBef>
                        <a:spcAft>
                          <a:spcPct val="0"/>
                        </a:spcAft>
                      </a:pPr>
                      <a:r>
                        <a:rPr lang="zh-CN" sz="1800" b="1" dirty="0">
                          <a:solidFill>
                            <a:srgbClr val="000000"/>
                          </a:solidFill>
                          <a:latin typeface="微软雅黑" panose="020B0503020204020204" pitchFamily="34" charset="-122"/>
                          <a:ea typeface="微软雅黑" panose="020B0503020204020204" pitchFamily="34" charset="-122"/>
                        </a:rPr>
                        <a:t>出版社级别</a:t>
                      </a:r>
                      <a:endParaRPr lang="zh-CN" sz="1800" b="1" dirty="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26913">
                <a:tc>
                  <a:txBody>
                    <a:bodyPr/>
                    <a:lstStyle/>
                    <a:p>
                      <a:pPr marL="85725" indent="0" algn="ctr">
                        <a:spcBef>
                          <a:spcPct val="0"/>
                        </a:spcBef>
                        <a:spcAft>
                          <a:spcPct val="0"/>
                        </a:spcAft>
                      </a:pPr>
                      <a:endParaRPr lang="zh-CN" sz="1800" b="1" dirty="0">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r>
                        <a:rPr lang="zh-CN" sz="1800" b="1" dirty="0">
                          <a:solidFill>
                            <a:srgbClr val="000000"/>
                          </a:solidFill>
                          <a:latin typeface="微软雅黑" panose="020B0503020204020204" pitchFamily="34" charset="-122"/>
                          <a:ea typeface="微软雅黑" panose="020B0503020204020204" pitchFamily="34" charset="-122"/>
                        </a:rPr>
                        <a:t>专著</a:t>
                      </a:r>
                      <a:endParaRPr lang="zh-CN" sz="1800" b="1" dirty="0">
                        <a:solidFill>
                          <a:srgbClr val="000000"/>
                        </a:solidFill>
                        <a:latin typeface="微软雅黑" panose="020B0503020204020204" pitchFamily="34" charset="-122"/>
                        <a:ea typeface="微软雅黑" panose="020B0503020204020204" pitchFamily="34" charset="-122"/>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2">
                  <a:txBody>
                    <a:bodyPr/>
                    <a:lstStyle/>
                    <a:p>
                      <a:pPr marL="85725" indent="0" algn="ctr">
                        <a:spcBef>
                          <a:spcPct val="0"/>
                        </a:spcBef>
                        <a:spcAft>
                          <a:spcPct val="0"/>
                        </a:spcAft>
                      </a:pPr>
                      <a:endParaRPr lang="en-US" altLang="zh-CN" sz="1800" b="1" dirty="0">
                        <a:solidFill>
                          <a:srgbClr val="000000"/>
                        </a:solidFill>
                        <a:latin typeface="微软雅黑" panose="020B0503020204020204" pitchFamily="34" charset="-122"/>
                        <a:ea typeface="微软雅黑" panose="020B0503020204020204" pitchFamily="34" charset="-122"/>
                        <a:sym typeface="+mn-ea"/>
                      </a:endParaRPr>
                    </a:p>
                    <a:p>
                      <a:pPr marL="85725" indent="0" algn="ctr">
                        <a:spcBef>
                          <a:spcPct val="0"/>
                        </a:spcBef>
                        <a:spcAft>
                          <a:spcPct val="0"/>
                        </a:spcAft>
                      </a:pPr>
                      <a:r>
                        <a:rPr lang="zh-CN" altLang="en-US" sz="1800" b="1" dirty="0">
                          <a:solidFill>
                            <a:srgbClr val="000000"/>
                          </a:solidFill>
                          <a:latin typeface="微软雅黑" panose="020B0503020204020204" pitchFamily="34" charset="-122"/>
                          <a:ea typeface="微软雅黑" panose="020B0503020204020204" pitchFamily="34" charset="-122"/>
                          <a:sym typeface="+mn-ea"/>
                        </a:rPr>
                        <a:t>一级出版社</a:t>
                      </a:r>
                      <a:endParaRPr lang="zh-CN" altLang="en-US" sz="1800" b="1" dirty="0">
                        <a:solidFill>
                          <a:srgbClr val="000000"/>
                        </a:solidFill>
                        <a:latin typeface="微软雅黑" panose="020B0503020204020204" pitchFamily="34" charset="-122"/>
                        <a:ea typeface="微软雅黑" panose="020B0503020204020204" pitchFamily="34" charset="-122"/>
                        <a:sym typeface="+mn-ea"/>
                      </a:endParaRPr>
                    </a:p>
                    <a:p>
                      <a:pPr marL="85725" indent="0" algn="ctr" fontAlgn="auto">
                        <a:lnSpc>
                          <a:spcPct val="150000"/>
                        </a:lnSpc>
                        <a:spcBef>
                          <a:spcPct val="0"/>
                        </a:spcBef>
                        <a:spcAft>
                          <a:spcPct val="0"/>
                        </a:spcAft>
                      </a:pPr>
                      <a:r>
                        <a:rPr lang="zh-CN" altLang="en-US" sz="1800" b="1" dirty="0">
                          <a:solidFill>
                            <a:srgbClr val="000000"/>
                          </a:solidFill>
                          <a:latin typeface="微软雅黑" panose="020B0503020204020204" pitchFamily="34" charset="-122"/>
                          <a:ea typeface="微软雅黑" panose="020B0503020204020204" pitchFamily="34" charset="-122"/>
                          <a:sym typeface="+mn-ea"/>
                        </a:rPr>
                        <a:t>二级出版社</a:t>
                      </a:r>
                      <a:endParaRPr lang="zh-CN" altLang="en-US" sz="1800" b="1" dirty="0">
                        <a:solidFill>
                          <a:srgbClr val="000000"/>
                        </a:solidFill>
                        <a:latin typeface="微软雅黑" panose="020B0503020204020204" pitchFamily="34" charset="-122"/>
                        <a:ea typeface="微软雅黑" panose="020B0503020204020204" pitchFamily="34" charset="-122"/>
                        <a:sym typeface="+mn-ea"/>
                      </a:endParaRPr>
                    </a:p>
                    <a:p>
                      <a:pPr marL="85725" indent="0" algn="ctr" fontAlgn="auto">
                        <a:lnSpc>
                          <a:spcPct val="150000"/>
                        </a:lnSpc>
                        <a:spcBef>
                          <a:spcPct val="0"/>
                        </a:spcBef>
                        <a:spcAft>
                          <a:spcPct val="0"/>
                        </a:spcAft>
                      </a:pPr>
                      <a:r>
                        <a:rPr lang="zh-CN" altLang="en-US" sz="1800" b="1" dirty="0">
                          <a:solidFill>
                            <a:srgbClr val="000000"/>
                          </a:solidFill>
                          <a:latin typeface="微软雅黑" panose="020B0503020204020204" pitchFamily="34" charset="-122"/>
                          <a:ea typeface="微软雅黑" panose="020B0503020204020204" pitchFamily="34" charset="-122"/>
                          <a:sym typeface="+mn-ea"/>
                        </a:rPr>
                        <a:t>三级出版社</a:t>
                      </a:r>
                      <a:endParaRPr lang="zh-CN" altLang="en-US" sz="1800" b="1" dirty="0">
                        <a:solidFill>
                          <a:srgbClr val="000000"/>
                        </a:solidFill>
                        <a:latin typeface="微软雅黑" panose="020B0503020204020204" pitchFamily="34" charset="-122"/>
                        <a:ea typeface="微软雅黑" panose="020B0503020204020204" pitchFamily="34" charset="-122"/>
                        <a:sym typeface="+mn-ea"/>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882714">
                <a:tc>
                  <a:txBody>
                    <a:bodyPr/>
                    <a:lstStyle/>
                    <a:p>
                      <a:pPr marL="85725" indent="0" algn="ctr">
                        <a:spcBef>
                          <a:spcPct val="0"/>
                        </a:spcBef>
                        <a:spcAft>
                          <a:spcPct val="0"/>
                        </a:spcAft>
                      </a:pPr>
                      <a:endParaRPr lang="zh-CN" sz="1800" b="1" dirty="0">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r>
                        <a:rPr lang="zh-CN" sz="1800" b="1" dirty="0">
                          <a:solidFill>
                            <a:srgbClr val="000000"/>
                          </a:solidFill>
                          <a:latin typeface="微软雅黑" panose="020B0503020204020204" pitchFamily="34" charset="-122"/>
                          <a:ea typeface="微软雅黑" panose="020B0503020204020204" pitchFamily="34" charset="-122"/>
                        </a:rPr>
                        <a:t>编著、教材</a:t>
                      </a:r>
                      <a:endParaRPr lang="zh-CN" sz="1800" b="1" dirty="0">
                        <a:solidFill>
                          <a:srgbClr val="000000"/>
                        </a:solidFill>
                        <a:latin typeface="微软雅黑" panose="020B0503020204020204" pitchFamily="34" charset="-122"/>
                        <a:ea typeface="微软雅黑" panose="020B0503020204020204" pitchFamily="34" charset="-122"/>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5" name="文本框 4"/>
          <p:cNvSpPr txBox="1"/>
          <p:nvPr/>
        </p:nvSpPr>
        <p:spPr>
          <a:xfrm>
            <a:off x="1128395" y="1056578"/>
            <a:ext cx="6096000" cy="460375"/>
          </a:xfrm>
          <a:prstGeom prst="rect">
            <a:avLst/>
          </a:prstGeom>
          <a:noFill/>
        </p:spPr>
        <p:txBody>
          <a:bodyPr wrap="square" rtlCol="0" anchor="t">
            <a:spAutoFit/>
          </a:bodyPr>
          <a:lstStyle/>
          <a:p>
            <a:r>
              <a:rPr lang="zh-CN" altLang="en-US" sz="2400" b="1" dirty="0">
                <a:solidFill>
                  <a:srgbClr val="000000"/>
                </a:solidFill>
                <a:latin typeface="微软雅黑" panose="020B0503020204020204" pitchFamily="34" charset="-122"/>
                <a:ea typeface="微软雅黑" panose="020B0503020204020204" pitchFamily="34" charset="-122"/>
                <a:sym typeface="+mn-ea"/>
              </a:rPr>
              <a:t>（三）著作类成果</a:t>
            </a:r>
            <a:endParaRPr lang="zh-CN" altLang="en-US" sz="2400" b="1" dirty="0">
              <a:solidFill>
                <a:srgbClr val="000000"/>
              </a:solidFill>
              <a:latin typeface="微软雅黑" panose="020B0503020204020204" pitchFamily="34" charset="-122"/>
              <a:ea typeface="微软雅黑" panose="020B0503020204020204" pitchFamily="34" charset="-122"/>
              <a:sym typeface="+mn-ea"/>
            </a:endParaRPr>
          </a:p>
        </p:txBody>
      </p:sp>
      <p:graphicFrame>
        <p:nvGraphicFramePr>
          <p:cNvPr id="3" name="表格 2"/>
          <p:cNvGraphicFramePr>
            <a:graphicFrameLocks noGrp="1"/>
          </p:cNvGraphicFramePr>
          <p:nvPr/>
        </p:nvGraphicFramePr>
        <p:xfrm>
          <a:off x="174667" y="3989348"/>
          <a:ext cx="11083268" cy="1493520"/>
        </p:xfrm>
        <a:graphic>
          <a:graphicData uri="http://schemas.openxmlformats.org/drawingml/2006/table">
            <a:tbl>
              <a:tblPr firstRow="1" bandRow="1">
                <a:tableStyleId>{5940675A-B579-460E-94D1-54222C63F5DA}</a:tableStyleId>
              </a:tblPr>
              <a:tblGrid>
                <a:gridCol w="2067089"/>
                <a:gridCol w="3254477"/>
                <a:gridCol w="2733368"/>
                <a:gridCol w="3028334"/>
              </a:tblGrid>
              <a:tr h="370840">
                <a:tc>
                  <a:txBody>
                    <a:bodyPr/>
                    <a:lstStyle/>
                    <a:p>
                      <a:r>
                        <a:rPr lang="zh-CN" altLang="en-US" sz="2000" b="1" dirty="0">
                          <a:latin typeface="宋体" panose="02010600030101010101" pitchFamily="2" charset="-122"/>
                          <a:ea typeface="宋体" panose="02010600030101010101" pitchFamily="2" charset="-122"/>
                        </a:rPr>
                        <a:t>时间</a:t>
                      </a:r>
                      <a:endParaRPr lang="zh-CN" altLang="en-US" sz="2000" b="1" dirty="0">
                        <a:latin typeface="宋体" panose="02010600030101010101" pitchFamily="2" charset="-122"/>
                        <a:ea typeface="宋体" panose="02010600030101010101" pitchFamily="2" charset="-122"/>
                      </a:endParaRPr>
                    </a:p>
                  </a:txBody>
                  <a:tcPr/>
                </a:tc>
                <a:tc>
                  <a:txBody>
                    <a:bodyPr/>
                    <a:lstStyle/>
                    <a:p>
                      <a:r>
                        <a:rPr lang="zh-CN" altLang="en-US" sz="2000" b="1" dirty="0">
                          <a:latin typeface="宋体" panose="02010600030101010101" pitchFamily="2" charset="-122"/>
                          <a:ea typeface="宋体" panose="02010600030101010101" pitchFamily="2" charset="-122"/>
                        </a:rPr>
                        <a:t>名称（题目）</a:t>
                      </a:r>
                      <a:endParaRPr lang="zh-CN" altLang="en-US" sz="2000" b="1" dirty="0">
                        <a:latin typeface="宋体" panose="02010600030101010101" pitchFamily="2" charset="-122"/>
                        <a:ea typeface="宋体" panose="02010600030101010101" pitchFamily="2" charset="-122"/>
                      </a:endParaRPr>
                    </a:p>
                  </a:txBody>
                  <a:tcPr/>
                </a:tc>
                <a:tc>
                  <a:txBody>
                    <a:bodyPr/>
                    <a:lstStyle/>
                    <a:p>
                      <a:r>
                        <a:rPr lang="zh-CN" altLang="en-US" sz="2000" b="1" dirty="0">
                          <a:latin typeface="宋体" panose="02010600030101010101" pitchFamily="2" charset="-122"/>
                          <a:ea typeface="宋体" panose="02010600030101010101" pitchFamily="2" charset="-122"/>
                        </a:rPr>
                        <a:t>出版单位</a:t>
                      </a:r>
                      <a:endParaRPr lang="zh-CN" altLang="en-US" sz="2000" b="1" dirty="0">
                        <a:latin typeface="宋体" panose="02010600030101010101" pitchFamily="2" charset="-122"/>
                        <a:ea typeface="宋体" panose="02010600030101010101" pitchFamily="2" charset="-122"/>
                      </a:endParaRPr>
                    </a:p>
                  </a:txBody>
                  <a:tcPr/>
                </a:tc>
                <a:tc>
                  <a:txBody>
                    <a:bodyPr/>
                    <a:lstStyle/>
                    <a:p>
                      <a:r>
                        <a:rPr lang="zh-CN" altLang="en-US" sz="2000" b="1" dirty="0">
                          <a:latin typeface="宋体" panose="02010600030101010101" pitchFamily="2" charset="-122"/>
                          <a:ea typeface="宋体" panose="02010600030101010101" pitchFamily="2" charset="-122"/>
                        </a:rPr>
                        <a:t>本人承担部分</a:t>
                      </a:r>
                      <a:endParaRPr lang="zh-CN" altLang="en-US" sz="2000" b="1" dirty="0">
                        <a:latin typeface="宋体" panose="02010600030101010101" pitchFamily="2" charset="-122"/>
                        <a:ea typeface="宋体" panose="02010600030101010101" pitchFamily="2" charset="-122"/>
                      </a:endParaRPr>
                    </a:p>
                  </a:txBody>
                  <a:tcPr/>
                </a:tc>
              </a:tr>
              <a:tr h="370840">
                <a:tc>
                  <a:txBody>
                    <a:bodyPr/>
                    <a:lstStyle/>
                    <a:p>
                      <a:r>
                        <a:rPr lang="en-US" altLang="zh-CN" sz="2000" dirty="0">
                          <a:latin typeface="宋体" panose="02010600030101010101" pitchFamily="2" charset="-122"/>
                          <a:ea typeface="宋体" panose="02010600030101010101" pitchFamily="2" charset="-122"/>
                        </a:rPr>
                        <a:t>2022</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月</a:t>
                      </a:r>
                      <a:endParaRPr lang="zh-CN" altLang="en-US" sz="2000" dirty="0">
                        <a:latin typeface="宋体" panose="02010600030101010101" pitchFamily="2" charset="-122"/>
                        <a:ea typeface="宋体" panose="02010600030101010101" pitchFamily="2" charset="-122"/>
                      </a:endParaRPr>
                    </a:p>
                  </a:txBody>
                  <a:tcPr/>
                </a:tc>
                <a:tc>
                  <a:txBody>
                    <a:bodyPr/>
                    <a:lstStyle/>
                    <a:p>
                      <a:r>
                        <a:rPr lang="zh-CN" altLang="en-US" sz="2000" dirty="0">
                          <a:latin typeface="宋体" panose="02010600030101010101" pitchFamily="2" charset="-122"/>
                          <a:ea typeface="宋体" panose="02010600030101010101" pitchFamily="2" charset="-122"/>
                        </a:rPr>
                        <a:t>经济法理论研究</a:t>
                      </a:r>
                      <a:endParaRPr lang="zh-CN" altLang="en-US" sz="2000" dirty="0">
                        <a:latin typeface="宋体" panose="02010600030101010101" pitchFamily="2" charset="-122"/>
                        <a:ea typeface="宋体" panose="02010600030101010101" pitchFamily="2" charset="-122"/>
                      </a:endParaRPr>
                    </a:p>
                  </a:txBody>
                  <a:tcPr/>
                </a:tc>
                <a:tc>
                  <a:txBody>
                    <a:bodyPr/>
                    <a:lstStyle/>
                    <a:p>
                      <a:r>
                        <a:rPr lang="zh-CN" altLang="en-US" sz="2000" dirty="0">
                          <a:latin typeface="宋体" panose="02010600030101010101" pitchFamily="2" charset="-122"/>
                          <a:ea typeface="宋体" panose="02010600030101010101" pitchFamily="2" charset="-122"/>
                        </a:rPr>
                        <a:t>中华工商联合出版社</a:t>
                      </a:r>
                      <a:endParaRPr lang="zh-CN" altLang="en-US" sz="2000" dirty="0">
                        <a:latin typeface="宋体" panose="02010600030101010101" pitchFamily="2" charset="-122"/>
                        <a:ea typeface="宋体" panose="02010600030101010101" pitchFamily="2" charset="-122"/>
                      </a:endParaRPr>
                    </a:p>
                  </a:txBody>
                  <a:tcPr/>
                </a:tc>
                <a:tc>
                  <a:txBody>
                    <a:bodyPr/>
                    <a:lstStyle/>
                    <a:p>
                      <a:r>
                        <a:rPr lang="zh-CN" altLang="en-US" sz="2000" dirty="0">
                          <a:latin typeface="宋体" panose="02010600030101010101" pitchFamily="2" charset="-122"/>
                          <a:ea typeface="宋体" panose="02010600030101010101" pitchFamily="2" charset="-122"/>
                        </a:rPr>
                        <a:t>副主编：第六章、第七章</a:t>
                      </a:r>
                      <a:endParaRPr lang="zh-CN" altLang="en-US" sz="2000" dirty="0">
                        <a:latin typeface="宋体" panose="02010600030101010101" pitchFamily="2" charset="-122"/>
                        <a:ea typeface="宋体" panose="02010600030101010101" pitchFamily="2" charset="-122"/>
                      </a:endParaRPr>
                    </a:p>
                  </a:txBody>
                  <a:tcPr/>
                </a:tc>
              </a:tr>
              <a:tr h="0">
                <a:tc>
                  <a:txBody>
                    <a:bodyPr/>
                    <a:lstStyle/>
                    <a:p>
                      <a:r>
                        <a:rPr lang="en-US" altLang="zh-CN" sz="2000" dirty="0">
                          <a:latin typeface="宋体" panose="02010600030101010101" pitchFamily="2" charset="-122"/>
                          <a:ea typeface="宋体" panose="02010600030101010101" pitchFamily="2" charset="-122"/>
                        </a:rPr>
                        <a:t>2023</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6</a:t>
                      </a:r>
                      <a:r>
                        <a:rPr lang="zh-CN" altLang="en-US" sz="2000" dirty="0">
                          <a:latin typeface="宋体" panose="02010600030101010101" pitchFamily="2" charset="-122"/>
                          <a:ea typeface="宋体" panose="02010600030101010101" pitchFamily="2" charset="-122"/>
                        </a:rPr>
                        <a:t>月</a:t>
                      </a:r>
                      <a:endParaRPr lang="zh-CN" altLang="en-US" sz="2000" dirty="0">
                        <a:latin typeface="宋体" panose="02010600030101010101" pitchFamily="2" charset="-122"/>
                        <a:ea typeface="宋体" panose="02010600030101010101" pitchFamily="2" charset="-122"/>
                      </a:endParaRPr>
                    </a:p>
                  </a:txBody>
                  <a:tcPr/>
                </a:tc>
                <a:tc>
                  <a:txBody>
                    <a:bodyPr/>
                    <a:lstStyle/>
                    <a:p>
                      <a:r>
                        <a:rPr lang="zh-CN" altLang="en-US" sz="2000" dirty="0">
                          <a:latin typeface="宋体" panose="02010600030101010101" pitchFamily="2" charset="-122"/>
                          <a:ea typeface="宋体" panose="02010600030101010101" pitchFamily="2" charset="-122"/>
                        </a:rPr>
                        <a:t>财务管理与会计信息化研究</a:t>
                      </a:r>
                      <a:endParaRPr lang="zh-CN" altLang="en-US" sz="2000" dirty="0">
                        <a:latin typeface="宋体" panose="02010600030101010101" pitchFamily="2" charset="-122"/>
                        <a:ea typeface="宋体" panose="02010600030101010101" pitchFamily="2" charset="-122"/>
                      </a:endParaRPr>
                    </a:p>
                  </a:txBody>
                  <a:tcPr/>
                </a:tc>
                <a:tc>
                  <a:txBody>
                    <a:bodyPr/>
                    <a:lstStyle/>
                    <a:p>
                      <a:r>
                        <a:rPr lang="zh-CN" altLang="en-US" sz="2000" dirty="0">
                          <a:latin typeface="宋体" panose="02010600030101010101" pitchFamily="2" charset="-122"/>
                          <a:ea typeface="宋体" panose="02010600030101010101" pitchFamily="2" charset="-122"/>
                        </a:rPr>
                        <a:t>中国出版集团现代</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出版社</a:t>
                      </a:r>
                      <a:endParaRPr lang="zh-CN" altLang="en-US" sz="2000" dirty="0">
                        <a:latin typeface="宋体" panose="02010600030101010101" pitchFamily="2" charset="-122"/>
                        <a:ea typeface="宋体" panose="02010600030101010101" pitchFamily="2" charset="-122"/>
                      </a:endParaRPr>
                    </a:p>
                  </a:txBody>
                  <a:tcPr/>
                </a:tc>
                <a:tc>
                  <a:txBody>
                    <a:bodyPr/>
                    <a:lstStyle/>
                    <a:p>
                      <a:r>
                        <a:rPr lang="zh-CN" altLang="en-US" sz="2000" dirty="0">
                          <a:latin typeface="宋体" panose="02010600030101010101" pitchFamily="2" charset="-122"/>
                          <a:ea typeface="宋体" panose="02010600030101010101" pitchFamily="2" charset="-122"/>
                        </a:rPr>
                        <a:t>副主编：第五章、第六章</a:t>
                      </a:r>
                      <a:endParaRPr lang="zh-CN" altLang="en-US" sz="2000" dirty="0">
                        <a:latin typeface="宋体" panose="02010600030101010101" pitchFamily="2" charset="-122"/>
                        <a:ea typeface="宋体" panose="02010600030101010101" pitchFamily="2" charset="-122"/>
                      </a:endParaRPr>
                    </a:p>
                  </a:txBody>
                  <a:tcPr/>
                </a:tc>
              </a:tr>
            </a:tbl>
          </a:graphicData>
        </a:graphic>
      </p:graphicFrame>
      <p:sp>
        <p:nvSpPr>
          <p:cNvPr id="8" name="标题 1"/>
          <p:cNvSpPr>
            <a:spLocks noGrp="1"/>
          </p:cNvSpPr>
          <p:nvPr>
            <p:ph type="title"/>
          </p:nvPr>
        </p:nvSpPr>
        <p:spPr>
          <a:xfrm>
            <a:off x="1311731" y="279504"/>
            <a:ext cx="10515600" cy="635630"/>
          </a:xfrm>
        </p:spPr>
        <p:txBody>
          <a:bodyPr/>
          <a:lstStyle/>
          <a:p>
            <a:r>
              <a:rPr kumimoji="1"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a:t>
            </a:r>
            <a:r>
              <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从科研中突破 “新”</a:t>
            </a:r>
            <a:endPar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noChangeArrowheads="1"/>
          </p:cNvPicPr>
          <p:nvPr/>
        </p:nvPicPr>
        <p:blipFill>
          <a:blip r:embed="rId2"/>
          <a:srcRect/>
          <a:stretch>
            <a:fillRect/>
          </a:stretch>
        </p:blipFill>
        <p:spPr bwMode="auto">
          <a:xfrm>
            <a:off x="8622890" y="146649"/>
            <a:ext cx="3225800" cy="776288"/>
          </a:xfrm>
          <a:prstGeom prst="rect">
            <a:avLst/>
          </a:prstGeom>
          <a:noFill/>
          <a:ln w="9525">
            <a:noFill/>
            <a:miter lim="800000"/>
            <a:headEnd/>
            <a:tailEnd/>
          </a:ln>
        </p:spPr>
      </p:pic>
    </p:spTree>
  </p:cSld>
  <p:clrMapOvr>
    <a:masterClrMapping/>
  </p:clrMapOvr>
  <p:transition spd="slow" advTm="3000">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483510" y="823312"/>
            <a:ext cx="6096000" cy="460375"/>
          </a:xfrm>
          <a:prstGeom prst="rect">
            <a:avLst/>
          </a:prstGeom>
          <a:noFill/>
        </p:spPr>
        <p:txBody>
          <a:bodyPr wrap="square" rtlCol="0" anchor="t">
            <a:spAutoFit/>
          </a:bodyPr>
          <a:lstStyle/>
          <a:p>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（四）学术交流</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标题 1"/>
          <p:cNvSpPr>
            <a:spLocks noGrp="1"/>
          </p:cNvSpPr>
          <p:nvPr>
            <p:ph type="title"/>
          </p:nvPr>
        </p:nvSpPr>
        <p:spPr>
          <a:xfrm>
            <a:off x="1311731" y="279504"/>
            <a:ext cx="10515600" cy="635630"/>
          </a:xfrm>
        </p:spPr>
        <p:txBody>
          <a:bodyPr/>
          <a:lstStyle/>
          <a:p>
            <a:r>
              <a:rPr kumimoji="1"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a:t>
            </a:r>
            <a:r>
              <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从科研中突破 “新”</a:t>
            </a:r>
            <a:endPar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8514735" y="2880852"/>
            <a:ext cx="3677265" cy="3977147"/>
          </a:xfrm>
          <a:prstGeom prst="rect">
            <a:avLst/>
          </a:prstGeom>
        </p:spPr>
      </p:pic>
      <p:pic>
        <p:nvPicPr>
          <p:cNvPr id="11" name="图片 10"/>
          <p:cNvPicPr>
            <a:picLocks noChangeAspect="1"/>
          </p:cNvPicPr>
          <p:nvPr/>
        </p:nvPicPr>
        <p:blipFill>
          <a:blip r:embed="rId2"/>
          <a:stretch>
            <a:fillRect/>
          </a:stretch>
        </p:blipFill>
        <p:spPr>
          <a:xfrm>
            <a:off x="5049744" y="1374023"/>
            <a:ext cx="3464992" cy="3424119"/>
          </a:xfrm>
          <a:prstGeom prst="rect">
            <a:avLst/>
          </a:prstGeom>
        </p:spPr>
      </p:pic>
      <p:pic>
        <p:nvPicPr>
          <p:cNvPr id="13" name="图片 12"/>
          <p:cNvPicPr>
            <a:picLocks noChangeAspect="1"/>
          </p:cNvPicPr>
          <p:nvPr/>
        </p:nvPicPr>
        <p:blipFill>
          <a:blip r:embed="rId3"/>
          <a:stretch>
            <a:fillRect/>
          </a:stretch>
        </p:blipFill>
        <p:spPr>
          <a:xfrm>
            <a:off x="9833" y="1404594"/>
            <a:ext cx="3500284" cy="3540291"/>
          </a:xfrm>
          <a:prstGeom prst="rect">
            <a:avLst/>
          </a:prstGeom>
        </p:spPr>
      </p:pic>
      <p:pic>
        <p:nvPicPr>
          <p:cNvPr id="15" name="图片 14"/>
          <p:cNvPicPr>
            <a:picLocks noChangeAspect="1"/>
          </p:cNvPicPr>
          <p:nvPr/>
        </p:nvPicPr>
        <p:blipFill>
          <a:blip r:embed="rId4"/>
          <a:stretch>
            <a:fillRect/>
          </a:stretch>
        </p:blipFill>
        <p:spPr>
          <a:xfrm>
            <a:off x="2812026" y="3805084"/>
            <a:ext cx="3677265" cy="2946794"/>
          </a:xfrm>
          <a:prstGeom prst="rect">
            <a:avLst/>
          </a:prstGeom>
        </p:spPr>
      </p:pic>
      <p:pic>
        <p:nvPicPr>
          <p:cNvPr id="2" name="图片 1"/>
          <p:cNvPicPr>
            <a:picLocks noChangeAspect="1" noChangeArrowheads="1"/>
          </p:cNvPicPr>
          <p:nvPr/>
        </p:nvPicPr>
        <p:blipFill>
          <a:blip r:embed="rId5"/>
          <a:srcRect/>
          <a:stretch>
            <a:fillRect/>
          </a:stretch>
        </p:blipFill>
        <p:spPr bwMode="auto">
          <a:xfrm>
            <a:off x="8622890" y="146649"/>
            <a:ext cx="3225800" cy="776288"/>
          </a:xfrm>
          <a:prstGeom prst="rect">
            <a:avLst/>
          </a:prstGeom>
          <a:noFill/>
          <a:ln w="9525">
            <a:noFill/>
            <a:miter lim="800000"/>
            <a:headEnd/>
            <a:tailEnd/>
          </a:ln>
        </p:spPr>
      </p:pic>
    </p:spTree>
  </p:cSld>
  <p:clrMapOvr>
    <a:masterClrMapping/>
  </p:clrMapOvr>
  <p:transition spd="slow" advTm="3000">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647999" y="1152000"/>
            <a:ext cx="10875785" cy="657872"/>
          </a:xfrm>
          <a:prstGeom prst="rect">
            <a:avLst/>
          </a:prstGeom>
          <a:noFill/>
        </p:spPr>
        <p:txBody>
          <a:bodyPr wrap="square" rtlCol="0">
            <a:spAutoFit/>
          </a:bodyPr>
          <a:lstStyle/>
          <a:p>
            <a:pPr>
              <a:lnSpc>
                <a:spcPct val="150000"/>
              </a:lnSpc>
              <a:spcBef>
                <a:spcPts val="600"/>
              </a:spcBef>
            </a:pPr>
            <a:r>
              <a:rPr kumimoji="1" lang="zh-CN" altLang="en-US" sz="2800" dirty="0">
                <a:solidFill>
                  <a:srgbClr val="A32026"/>
                </a:solidFill>
                <a:latin typeface="黑体" panose="02010609060101010101" pitchFamily="49" charset="-122"/>
                <a:ea typeface="黑体" panose="02010609060101010101" pitchFamily="49" charset="-122"/>
              </a:rPr>
              <a:t>网址：</a:t>
            </a:r>
            <a:r>
              <a:rPr lang="en-US" altLang="zh-CN" sz="2800" u="sng" kern="100" dirty="0">
                <a:solidFill>
                  <a:srgbClr val="000000"/>
                </a:solidFill>
                <a:highlight>
                  <a:srgbClr val="FFFFFF"/>
                </a:highlight>
                <a:latin typeface="微软雅黑" panose="020B0503020204020204" pitchFamily="34" charset="-122"/>
                <a:cs typeface="微软雅黑" panose="020B0503020204020204" pitchFamily="34" charset="-122"/>
                <a:hlinkClick r:id="rId1"/>
              </a:rPr>
              <a:t>x.cnki.net</a:t>
            </a:r>
            <a:endParaRPr kumimoji="1" lang="en-US" altLang="zh-CN" sz="2800" dirty="0">
              <a:solidFill>
                <a:srgbClr val="A32026"/>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2"/>
          <a:stretch>
            <a:fillRect/>
          </a:stretch>
        </p:blipFill>
        <p:spPr>
          <a:xfrm>
            <a:off x="1078053" y="2046738"/>
            <a:ext cx="8851404" cy="4001601"/>
          </a:xfrm>
          <a:prstGeom prst="rect">
            <a:avLst/>
          </a:prstGeom>
        </p:spPr>
      </p:pic>
      <p:sp>
        <p:nvSpPr>
          <p:cNvPr id="6" name="标题 1"/>
          <p:cNvSpPr>
            <a:spLocks noGrp="1"/>
          </p:cNvSpPr>
          <p:nvPr>
            <p:ph type="title"/>
          </p:nvPr>
        </p:nvSpPr>
        <p:spPr>
          <a:xfrm>
            <a:off x="1311731" y="279504"/>
            <a:ext cx="10515600" cy="635630"/>
          </a:xfrm>
        </p:spPr>
        <p:txBody>
          <a:bodyPr/>
          <a:lstStyle/>
          <a:p>
            <a:r>
              <a:rPr kumimoji="1"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a:t>
            </a:r>
            <a:r>
              <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从科研中突破 “新”</a:t>
            </a:r>
            <a:endPar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noChangeArrowheads="1"/>
          </p:cNvPicPr>
          <p:nvPr/>
        </p:nvPicPr>
        <p:blipFill>
          <a:blip r:embed="rId3"/>
          <a:srcRect/>
          <a:stretch>
            <a:fillRect/>
          </a:stretch>
        </p:blipFill>
        <p:spPr bwMode="auto">
          <a:xfrm>
            <a:off x="8622890" y="146649"/>
            <a:ext cx="3225800" cy="776288"/>
          </a:xfrm>
          <a:prstGeom prst="rect">
            <a:avLst/>
          </a:prstGeom>
          <a:noFill/>
          <a:ln w="9525">
            <a:noFill/>
            <a:miter lim="800000"/>
            <a:headEnd/>
            <a:tailEnd/>
          </a:ln>
        </p:spPr>
      </p:pic>
    </p:spTree>
  </p:cSld>
  <p:clrMapOvr>
    <a:masterClrMapping/>
  </p:clrMapOvr>
  <p:transition spd="slow"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a:stretch>
            <a:fillRect/>
          </a:stretch>
        </p:blipFill>
        <p:spPr>
          <a:xfrm>
            <a:off x="0" y="0"/>
            <a:ext cx="4122057" cy="6858000"/>
          </a:xfrm>
          <a:prstGeom prst="rect">
            <a:avLst/>
          </a:prstGeom>
        </p:spPr>
      </p:pic>
      <p:grpSp>
        <p:nvGrpSpPr>
          <p:cNvPr id="17" name="组合 16"/>
          <p:cNvGrpSpPr/>
          <p:nvPr>
            <p:custDataLst>
              <p:tags r:id="rId2"/>
            </p:custDataLst>
          </p:nvPr>
        </p:nvGrpSpPr>
        <p:grpSpPr>
          <a:xfrm>
            <a:off x="6785765" y="3807148"/>
            <a:ext cx="4134681" cy="757078"/>
            <a:chOff x="6542788" y="3420637"/>
            <a:chExt cx="4134681" cy="757078"/>
          </a:xfrm>
        </p:grpSpPr>
        <p:sp>
          <p:nvSpPr>
            <p:cNvPr id="5" name="矩形 4"/>
            <p:cNvSpPr/>
            <p:nvPr>
              <p:custDataLst>
                <p:tags r:id="rId3"/>
              </p:custDataLst>
            </p:nvPr>
          </p:nvSpPr>
          <p:spPr>
            <a:xfrm>
              <a:off x="6542788" y="3453527"/>
              <a:ext cx="490330" cy="49033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latin typeface="思源宋体 CN Heavy" panose="02020900000000000000" pitchFamily="18" charset="-122"/>
                  <a:ea typeface="思源宋体 CN Heavy" panose="02020900000000000000" pitchFamily="18" charset="-122"/>
                </a:rPr>
                <a:t>3</a:t>
              </a:r>
              <a:endParaRPr kumimoji="1" lang="zh-CN" altLang="en-US" dirty="0">
                <a:latin typeface="思源宋体 CN Heavy" panose="02020900000000000000" pitchFamily="18" charset="-122"/>
                <a:ea typeface="思源宋体 CN Heavy" panose="02020900000000000000" pitchFamily="18" charset="-122"/>
              </a:endParaRPr>
            </a:p>
          </p:txBody>
        </p:sp>
        <p:sp>
          <p:nvSpPr>
            <p:cNvPr id="9" name="文本框 8"/>
            <p:cNvSpPr txBox="1"/>
            <p:nvPr>
              <p:custDataLst>
                <p:tags r:id="rId4"/>
              </p:custDataLst>
            </p:nvPr>
          </p:nvSpPr>
          <p:spPr>
            <a:xfrm>
              <a:off x="7228649" y="3420637"/>
              <a:ext cx="3416320" cy="523220"/>
            </a:xfrm>
            <a:prstGeom prst="rect">
              <a:avLst/>
            </a:prstGeom>
            <a:noFill/>
          </p:spPr>
          <p:txBody>
            <a:bodyPr wrap="none" rtlCol="0">
              <a:spAutoFit/>
            </a:bodyPr>
            <a:lstStyle/>
            <a:p>
              <a:r>
                <a:rPr kumimoji="1" lang="zh-CN" altLang="en-US" sz="2800" dirty="0">
                  <a:solidFill>
                    <a:srgbClr val="A32026"/>
                  </a:solidFill>
                  <a:latin typeface="宋体" panose="02010600030101010101" pitchFamily="2" charset="-122"/>
                  <a:ea typeface="宋体" panose="02010600030101010101" pitchFamily="2" charset="-122"/>
                </a:rPr>
                <a:t>从实践中克服“新”</a:t>
              </a:r>
              <a:endParaRPr kumimoji="1" lang="zh-CN" altLang="en-US" sz="2800" dirty="0">
                <a:solidFill>
                  <a:srgbClr val="A32026"/>
                </a:solidFill>
                <a:latin typeface="宋体" panose="02010600030101010101" pitchFamily="2" charset="-122"/>
                <a:ea typeface="宋体" panose="02010600030101010101" pitchFamily="2" charset="-122"/>
              </a:endParaRPr>
            </a:p>
          </p:txBody>
        </p:sp>
        <p:sp>
          <p:nvSpPr>
            <p:cNvPr id="13" name="文本框 12"/>
            <p:cNvSpPr txBox="1"/>
            <p:nvPr/>
          </p:nvSpPr>
          <p:spPr>
            <a:xfrm>
              <a:off x="7218646" y="3869938"/>
              <a:ext cx="3458823" cy="307777"/>
            </a:xfrm>
            <a:prstGeom prst="rect">
              <a:avLst/>
            </a:prstGeom>
            <a:noFill/>
          </p:spPr>
          <p:txBody>
            <a:bodyPr wrap="square" rtlCol="0">
              <a:spAutoFit/>
            </a:bodyPr>
            <a:lstStyle/>
            <a:p>
              <a:endParaRPr lang="en-GB" altLang="zh-CN" sz="1400" cap="all" dirty="0">
                <a:solidFill>
                  <a:schemeClr val="tx1">
                    <a:lumMod val="85000"/>
                    <a:lumOff val="15000"/>
                  </a:schemeClr>
                </a:solidFill>
                <a:latin typeface="宋体" panose="02010600030101010101" pitchFamily="2" charset="-122"/>
                <a:ea typeface="宋体" panose="02010600030101010101" pitchFamily="2" charset="-122"/>
              </a:endParaRPr>
            </a:p>
          </p:txBody>
        </p:sp>
      </p:grpSp>
      <p:grpSp>
        <p:nvGrpSpPr>
          <p:cNvPr id="24" name="组合 23"/>
          <p:cNvGrpSpPr/>
          <p:nvPr/>
        </p:nvGrpSpPr>
        <p:grpSpPr>
          <a:xfrm>
            <a:off x="2927811" y="1679623"/>
            <a:ext cx="7705509" cy="1321014"/>
            <a:chOff x="2379785" y="534793"/>
            <a:chExt cx="3310185" cy="1321014"/>
          </a:xfrm>
        </p:grpSpPr>
        <p:sp>
          <p:nvSpPr>
            <p:cNvPr id="3" name="矩形 2"/>
            <p:cNvSpPr/>
            <p:nvPr/>
          </p:nvSpPr>
          <p:spPr>
            <a:xfrm>
              <a:off x="2379785" y="534793"/>
              <a:ext cx="3310185" cy="1321014"/>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思源宋体 CN Medium" panose="02020500000000000000" pitchFamily="18" charset="-122"/>
                <a:ea typeface="思源宋体 CN Medium" panose="02020500000000000000" pitchFamily="18" charset="-122"/>
              </a:endParaRPr>
            </a:p>
          </p:txBody>
        </p:sp>
        <p:sp>
          <p:nvSpPr>
            <p:cNvPr id="22" name="文本框 21"/>
            <p:cNvSpPr txBox="1"/>
            <p:nvPr/>
          </p:nvSpPr>
          <p:spPr>
            <a:xfrm>
              <a:off x="2962474" y="641302"/>
              <a:ext cx="1984973" cy="1107996"/>
            </a:xfrm>
            <a:prstGeom prst="rect">
              <a:avLst/>
            </a:prstGeom>
            <a:noFill/>
          </p:spPr>
          <p:txBody>
            <a:bodyPr wrap="square" rtlCol="0">
              <a:spAutoFit/>
            </a:bodyPr>
            <a:lstStyle/>
            <a:p>
              <a:pPr algn="ctr"/>
              <a:r>
                <a:rPr lang="zh-CN" altLang="en-US" sz="6600" dirty="0">
                  <a:solidFill>
                    <a:schemeClr val="bg1"/>
                  </a:solidFill>
                  <a:latin typeface="思源宋体 CN Heavy" panose="02020900000000000000" pitchFamily="18" charset="-122"/>
                  <a:ea typeface="思源宋体 CN Heavy" panose="02020900000000000000" pitchFamily="18" charset="-122"/>
                </a:rPr>
                <a:t>第三部分</a:t>
              </a:r>
              <a:endParaRPr lang="zh-CN" altLang="en-US" sz="6600" dirty="0">
                <a:solidFill>
                  <a:schemeClr val="bg1"/>
                </a:solidFill>
                <a:latin typeface="思源宋体 CN Heavy" panose="02020900000000000000" pitchFamily="18" charset="-122"/>
                <a:ea typeface="思源宋体 CN Heavy" panose="02020900000000000000" pitchFamily="18" charset="-122"/>
              </a:endParaRPr>
            </a:p>
          </p:txBody>
        </p:sp>
      </p:grpSp>
      <p:sp>
        <p:nvSpPr>
          <p:cNvPr id="23" name="矩形 22"/>
          <p:cNvSpPr/>
          <p:nvPr/>
        </p:nvSpPr>
        <p:spPr>
          <a:xfrm>
            <a:off x="11945257" y="0"/>
            <a:ext cx="246743" cy="685800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Medium" panose="02020500000000000000" pitchFamily="18" charset="-122"/>
              <a:ea typeface="思源宋体 CN Medium" panose="02020500000000000000" pitchFamily="18" charset="-122"/>
            </a:endParaRPr>
          </a:p>
        </p:txBody>
      </p:sp>
      <p:pic>
        <p:nvPicPr>
          <p:cNvPr id="4" name="图片 1"/>
          <p:cNvPicPr>
            <a:picLocks noChangeAspect="1" noChangeArrowheads="1"/>
          </p:cNvPicPr>
          <p:nvPr/>
        </p:nvPicPr>
        <p:blipFill>
          <a:blip r:embed="rId5"/>
          <a:srcRect/>
          <a:stretch>
            <a:fillRect/>
          </a:stretch>
        </p:blipFill>
        <p:spPr bwMode="auto">
          <a:xfrm>
            <a:off x="8622890" y="146649"/>
            <a:ext cx="3225800" cy="7762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76981" y="1073342"/>
            <a:ext cx="11650350" cy="5329344"/>
          </a:xfrm>
          <a:prstGeom prst="rect">
            <a:avLst/>
          </a:prstGeom>
          <a:noFill/>
        </p:spPr>
        <p:txBody>
          <a:bodyPr wrap="square" rtlCol="0">
            <a:spAutoFit/>
          </a:bodyPr>
          <a:lstStyle/>
          <a:p>
            <a:pPr>
              <a:lnSpc>
                <a:spcPct val="150000"/>
              </a:lnSpc>
              <a:spcBef>
                <a:spcPts val="600"/>
              </a:spcBef>
            </a:pPr>
            <a:r>
              <a:rPr lang="zh-CN" altLang="en-US" sz="2000" b="1" dirty="0">
                <a:solidFill>
                  <a:prstClr val="black"/>
                </a:solidFill>
                <a:latin typeface="仿宋" panose="02010609060101010101" charset="-122"/>
                <a:ea typeface="仿宋" panose="02010609060101010101" charset="-122"/>
              </a:rPr>
              <a:t>  如何快速提升青年律师的实务技能？</a:t>
            </a:r>
            <a:endParaRPr lang="en-US" altLang="zh-CN" sz="2000" b="1" dirty="0">
              <a:solidFill>
                <a:prstClr val="black"/>
              </a:solidFill>
              <a:latin typeface="仿宋" panose="02010609060101010101" charset="-122"/>
              <a:ea typeface="仿宋" panose="02010609060101010101" charset="-122"/>
            </a:endParaRPr>
          </a:p>
          <a:p>
            <a:pPr>
              <a:lnSpc>
                <a:spcPct val="150000"/>
              </a:lnSpc>
              <a:spcBef>
                <a:spcPts val="600"/>
              </a:spcBef>
            </a:pPr>
            <a:r>
              <a:rPr lang="en-US" altLang="zh-CN" sz="2000" dirty="0">
                <a:solidFill>
                  <a:prstClr val="black"/>
                </a:solidFill>
                <a:latin typeface="仿宋" panose="02010609060101010101" charset="-122"/>
                <a:ea typeface="仿宋" panose="02010609060101010101" charset="-122"/>
              </a:rPr>
              <a:t>1.</a:t>
            </a:r>
            <a:r>
              <a:rPr lang="zh-CN" altLang="en-US" sz="2000" dirty="0">
                <a:solidFill>
                  <a:prstClr val="black"/>
                </a:solidFill>
                <a:latin typeface="仿宋" panose="02010609060101010101" charset="-122"/>
                <a:ea typeface="仿宋" panose="02010609060101010101" charset="-122"/>
              </a:rPr>
              <a:t>诉讼法律检索快速查找指引</a:t>
            </a:r>
            <a:r>
              <a:rPr lang="en-US" altLang="zh-CN" sz="2000" dirty="0">
                <a:solidFill>
                  <a:prstClr val="black"/>
                </a:solidFill>
                <a:latin typeface="仿宋" panose="02010609060101010101" charset="-122"/>
                <a:ea typeface="仿宋" panose="02010609060101010101" charset="-122"/>
              </a:rPr>
              <a:t>—</a:t>
            </a:r>
            <a:r>
              <a:rPr lang="zh-CN" altLang="en-US" sz="2000" dirty="0">
                <a:solidFill>
                  <a:prstClr val="black"/>
                </a:solidFill>
                <a:latin typeface="仿宋" panose="02010609060101010101" charset="-122"/>
                <a:ea typeface="仿宋" panose="02010609060101010101" charset="-122"/>
              </a:rPr>
              <a:t>检索工具的选择、检索问题的定位、检索关键词的挑取、检索结果的快</a:t>
            </a:r>
            <a:endParaRPr lang="en-US" altLang="zh-CN" sz="2000" dirty="0">
              <a:solidFill>
                <a:prstClr val="black"/>
              </a:solidFill>
              <a:latin typeface="仿宋" panose="02010609060101010101" charset="-122"/>
              <a:ea typeface="仿宋" panose="02010609060101010101" charset="-122"/>
            </a:endParaRPr>
          </a:p>
          <a:p>
            <a:pPr>
              <a:lnSpc>
                <a:spcPct val="150000"/>
              </a:lnSpc>
              <a:spcBef>
                <a:spcPts val="600"/>
              </a:spcBef>
            </a:pPr>
            <a:r>
              <a:rPr lang="en-US" altLang="zh-CN" sz="2000" dirty="0">
                <a:solidFill>
                  <a:prstClr val="black"/>
                </a:solidFill>
                <a:latin typeface="仿宋" panose="02010609060101010101" charset="-122"/>
                <a:ea typeface="仿宋" panose="02010609060101010101" charset="-122"/>
              </a:rPr>
              <a:t>                            </a:t>
            </a:r>
            <a:r>
              <a:rPr lang="zh-CN" altLang="en-US" sz="2000" dirty="0">
                <a:solidFill>
                  <a:prstClr val="black"/>
                </a:solidFill>
                <a:latin typeface="仿宋" panose="02010609060101010101" charset="-122"/>
                <a:ea typeface="仿宋" panose="02010609060101010101" charset="-122"/>
              </a:rPr>
              <a:t>速判断、检索报告的制作</a:t>
            </a:r>
            <a:endParaRPr lang="en-US" altLang="zh-CN" sz="2000" dirty="0">
              <a:solidFill>
                <a:prstClr val="black"/>
              </a:solidFill>
              <a:latin typeface="仿宋" panose="02010609060101010101" charset="-122"/>
              <a:ea typeface="仿宋" panose="02010609060101010101" charset="-122"/>
            </a:endParaRPr>
          </a:p>
          <a:p>
            <a:pPr>
              <a:lnSpc>
                <a:spcPct val="150000"/>
              </a:lnSpc>
              <a:spcBef>
                <a:spcPts val="600"/>
              </a:spcBef>
            </a:pPr>
            <a:r>
              <a:rPr lang="en-US" altLang="zh-CN" sz="2000" dirty="0">
                <a:solidFill>
                  <a:prstClr val="black"/>
                </a:solidFill>
                <a:latin typeface="仿宋" panose="02010609060101010101" charset="-122"/>
                <a:ea typeface="仿宋" panose="02010609060101010101" charset="-122"/>
              </a:rPr>
              <a:t>2.</a:t>
            </a:r>
            <a:r>
              <a:rPr lang="zh-CN" altLang="en-US" sz="2000" dirty="0">
                <a:solidFill>
                  <a:prstClr val="black"/>
                </a:solidFill>
                <a:latin typeface="仿宋" panose="02010609060101010101" charset="-122"/>
                <a:ea typeface="仿宋" panose="02010609060101010101" charset="-122"/>
              </a:rPr>
              <a:t>法律尽职调查实战的掌握</a:t>
            </a:r>
            <a:r>
              <a:rPr lang="en-US" altLang="zh-CN" sz="2000" dirty="0">
                <a:solidFill>
                  <a:prstClr val="black"/>
                </a:solidFill>
                <a:latin typeface="仿宋" panose="02010609060101010101" charset="-122"/>
                <a:ea typeface="仿宋" panose="02010609060101010101" charset="-122"/>
              </a:rPr>
              <a:t>—</a:t>
            </a:r>
            <a:r>
              <a:rPr lang="zh-CN" altLang="en-US" sz="2000" dirty="0">
                <a:solidFill>
                  <a:prstClr val="black"/>
                </a:solidFill>
                <a:latin typeface="仿宋" panose="02010609060101010101" charset="-122"/>
                <a:ea typeface="仿宋" panose="02010609060101010101" charset="-122"/>
              </a:rPr>
              <a:t>尽职调查的依据与功能、尽调的门类、流程和准备工作、一般性法律尽调</a:t>
            </a:r>
            <a:endParaRPr lang="en-US" altLang="zh-CN" sz="2000" dirty="0">
              <a:solidFill>
                <a:prstClr val="black"/>
              </a:solidFill>
              <a:latin typeface="仿宋" panose="02010609060101010101" charset="-122"/>
              <a:ea typeface="仿宋" panose="02010609060101010101" charset="-122"/>
            </a:endParaRPr>
          </a:p>
          <a:p>
            <a:pPr>
              <a:lnSpc>
                <a:spcPct val="150000"/>
              </a:lnSpc>
              <a:spcBef>
                <a:spcPts val="600"/>
              </a:spcBef>
            </a:pPr>
            <a:r>
              <a:rPr lang="en-US" altLang="zh-CN" sz="2000" dirty="0">
                <a:solidFill>
                  <a:prstClr val="black"/>
                </a:solidFill>
                <a:latin typeface="仿宋" panose="02010609060101010101" charset="-122"/>
                <a:ea typeface="仿宋" panose="02010609060101010101" charset="-122"/>
              </a:rPr>
              <a:t>                            </a:t>
            </a:r>
            <a:r>
              <a:rPr lang="zh-CN" altLang="en-US" sz="2000" dirty="0">
                <a:solidFill>
                  <a:prstClr val="black"/>
                </a:solidFill>
                <a:latin typeface="仿宋" panose="02010609060101010101" charset="-122"/>
                <a:ea typeface="仿宋" panose="02010609060101010101" charset="-122"/>
              </a:rPr>
              <a:t>的关注重点（主体和历史沿革、控股股东以及实际控制人情况、主营业 </a:t>
            </a:r>
            <a:endParaRPr lang="en-US" altLang="zh-CN" sz="2000" dirty="0">
              <a:solidFill>
                <a:prstClr val="black"/>
              </a:solidFill>
              <a:latin typeface="仿宋" panose="02010609060101010101" charset="-122"/>
              <a:ea typeface="仿宋" panose="02010609060101010101" charset="-122"/>
            </a:endParaRPr>
          </a:p>
          <a:p>
            <a:pPr>
              <a:lnSpc>
                <a:spcPct val="150000"/>
              </a:lnSpc>
              <a:spcBef>
                <a:spcPts val="600"/>
              </a:spcBef>
            </a:pPr>
            <a:r>
              <a:rPr lang="en-US" altLang="zh-CN" sz="2000" dirty="0">
                <a:solidFill>
                  <a:prstClr val="black"/>
                </a:solidFill>
                <a:latin typeface="仿宋" panose="02010609060101010101" charset="-122"/>
                <a:ea typeface="仿宋" panose="02010609060101010101" charset="-122"/>
              </a:rPr>
              <a:t>                            </a:t>
            </a:r>
            <a:r>
              <a:rPr lang="zh-CN" altLang="en-US" sz="2000" dirty="0">
                <a:solidFill>
                  <a:prstClr val="black"/>
                </a:solidFill>
                <a:latin typeface="仿宋" panose="02010609060101010101" charset="-122"/>
                <a:ea typeface="仿宋" panose="02010609060101010101" charset="-122"/>
              </a:rPr>
              <a:t>务、资产、担保情况以及财政补贴等）</a:t>
            </a:r>
            <a:endParaRPr lang="en-US" altLang="zh-CN" sz="2000" dirty="0">
              <a:solidFill>
                <a:prstClr val="black"/>
              </a:solidFill>
              <a:latin typeface="仿宋" panose="02010609060101010101" charset="-122"/>
              <a:ea typeface="仿宋" panose="02010609060101010101" charset="-122"/>
            </a:endParaRPr>
          </a:p>
          <a:p>
            <a:pPr>
              <a:lnSpc>
                <a:spcPct val="150000"/>
              </a:lnSpc>
              <a:spcBef>
                <a:spcPts val="600"/>
              </a:spcBef>
            </a:pPr>
            <a:r>
              <a:rPr lang="en-US" altLang="zh-CN" sz="2000" dirty="0">
                <a:solidFill>
                  <a:prstClr val="black"/>
                </a:solidFill>
                <a:latin typeface="仿宋" panose="02010609060101010101" charset="-122"/>
                <a:ea typeface="仿宋" panose="02010609060101010101" charset="-122"/>
              </a:rPr>
              <a:t>3.</a:t>
            </a:r>
            <a:r>
              <a:rPr lang="zh-CN" altLang="en-US" sz="2000" dirty="0">
                <a:solidFill>
                  <a:prstClr val="black"/>
                </a:solidFill>
                <a:latin typeface="仿宋" panose="02010609060101010101" charset="-122"/>
                <a:ea typeface="仿宋" panose="02010609060101010101" charset="-122"/>
              </a:rPr>
              <a:t>诉讼文书的撰写</a:t>
            </a:r>
            <a:endParaRPr lang="en-US" altLang="zh-CN" sz="2000" dirty="0">
              <a:solidFill>
                <a:prstClr val="black"/>
              </a:solidFill>
              <a:latin typeface="仿宋" panose="02010609060101010101" charset="-122"/>
              <a:ea typeface="仿宋" panose="02010609060101010101" charset="-122"/>
            </a:endParaRPr>
          </a:p>
          <a:p>
            <a:pPr>
              <a:lnSpc>
                <a:spcPct val="150000"/>
              </a:lnSpc>
              <a:spcBef>
                <a:spcPts val="600"/>
              </a:spcBef>
            </a:pPr>
            <a:r>
              <a:rPr lang="en-US" altLang="zh-CN" sz="2000" dirty="0">
                <a:solidFill>
                  <a:prstClr val="black"/>
                </a:solidFill>
                <a:latin typeface="仿宋" panose="02010609060101010101" charset="-122"/>
                <a:ea typeface="仿宋" panose="02010609060101010101" charset="-122"/>
              </a:rPr>
              <a:t>4.</a:t>
            </a:r>
            <a:r>
              <a:rPr lang="zh-CN" altLang="en-US" sz="2000" dirty="0">
                <a:solidFill>
                  <a:prstClr val="black"/>
                </a:solidFill>
                <a:latin typeface="仿宋" panose="02010609060101010101" charset="-122"/>
                <a:ea typeface="仿宋" panose="02010609060101010101" charset="-122"/>
              </a:rPr>
              <a:t>合同审查的思维逻辑和具体方法</a:t>
            </a:r>
            <a:endParaRPr lang="en-US" altLang="zh-CN" sz="2000" dirty="0">
              <a:solidFill>
                <a:prstClr val="black"/>
              </a:solidFill>
              <a:latin typeface="仿宋" panose="02010609060101010101" charset="-122"/>
              <a:ea typeface="仿宋" panose="02010609060101010101" charset="-122"/>
            </a:endParaRPr>
          </a:p>
          <a:p>
            <a:pPr>
              <a:lnSpc>
                <a:spcPct val="150000"/>
              </a:lnSpc>
              <a:spcBef>
                <a:spcPts val="600"/>
              </a:spcBef>
            </a:pPr>
            <a:r>
              <a:rPr lang="en-US" altLang="zh-CN" sz="2000" dirty="0">
                <a:solidFill>
                  <a:prstClr val="black"/>
                </a:solidFill>
                <a:latin typeface="仿宋" panose="02010609060101010101" charset="-122"/>
                <a:ea typeface="仿宋" panose="02010609060101010101" charset="-122"/>
              </a:rPr>
              <a:t>5.</a:t>
            </a:r>
            <a:r>
              <a:rPr lang="zh-CN" altLang="en-US" sz="2000" dirty="0">
                <a:solidFill>
                  <a:prstClr val="black"/>
                </a:solidFill>
                <a:latin typeface="仿宋" panose="02010609060101010101" charset="-122"/>
                <a:ea typeface="仿宋" panose="02010609060101010101" charset="-122"/>
              </a:rPr>
              <a:t>民商事庭审的要点与技巧</a:t>
            </a:r>
            <a:r>
              <a:rPr lang="en-US" altLang="zh-CN" sz="2000" dirty="0">
                <a:solidFill>
                  <a:prstClr val="black"/>
                </a:solidFill>
                <a:latin typeface="仿宋" panose="02010609060101010101" charset="-122"/>
                <a:ea typeface="仿宋" panose="02010609060101010101" charset="-122"/>
              </a:rPr>
              <a:t>——</a:t>
            </a:r>
            <a:r>
              <a:rPr lang="zh-CN" altLang="en-US" sz="2000" dirty="0">
                <a:solidFill>
                  <a:prstClr val="black"/>
                </a:solidFill>
                <a:latin typeface="仿宋" panose="02010609060101010101" charset="-122"/>
                <a:ea typeface="仿宋" panose="02010609060101010101" charset="-122"/>
              </a:rPr>
              <a:t>庭前准备（事实梳理与诉讼策略）、正式开庭（法庭调查与法庭辩论）、</a:t>
            </a:r>
            <a:endParaRPr lang="en-US" altLang="zh-CN" sz="2000" dirty="0">
              <a:solidFill>
                <a:prstClr val="black"/>
              </a:solidFill>
              <a:latin typeface="仿宋" panose="02010609060101010101" charset="-122"/>
              <a:ea typeface="仿宋" panose="02010609060101010101" charset="-122"/>
            </a:endParaRPr>
          </a:p>
          <a:p>
            <a:pPr>
              <a:lnSpc>
                <a:spcPct val="150000"/>
              </a:lnSpc>
              <a:spcBef>
                <a:spcPts val="600"/>
              </a:spcBef>
            </a:pPr>
            <a:r>
              <a:rPr lang="en-US" altLang="zh-CN" sz="2000" dirty="0">
                <a:solidFill>
                  <a:prstClr val="black"/>
                </a:solidFill>
                <a:latin typeface="仿宋" panose="02010609060101010101" charset="-122"/>
                <a:ea typeface="仿宋" panose="02010609060101010101" charset="-122"/>
              </a:rPr>
              <a:t>                            </a:t>
            </a:r>
            <a:r>
              <a:rPr lang="zh-CN" altLang="en-US" sz="2000" dirty="0">
                <a:solidFill>
                  <a:prstClr val="black"/>
                </a:solidFill>
                <a:latin typeface="仿宋" panose="02010609060101010101" charset="-122"/>
                <a:ea typeface="仿宋" panose="02010609060101010101" charset="-122"/>
              </a:rPr>
              <a:t>庭后沟通（法律文书与法官沟通）</a:t>
            </a:r>
            <a:endParaRPr lang="en-US" altLang="zh-CN" sz="2000" dirty="0">
              <a:solidFill>
                <a:prstClr val="black"/>
              </a:solidFill>
              <a:latin typeface="仿宋" panose="02010609060101010101" charset="-122"/>
              <a:ea typeface="仿宋" panose="02010609060101010101" charset="-122"/>
            </a:endParaRPr>
          </a:p>
        </p:txBody>
      </p:sp>
      <p:sp>
        <p:nvSpPr>
          <p:cNvPr id="6" name="标题 1"/>
          <p:cNvSpPr>
            <a:spLocks noGrp="1"/>
          </p:cNvSpPr>
          <p:nvPr>
            <p:ph type="title"/>
          </p:nvPr>
        </p:nvSpPr>
        <p:spPr>
          <a:xfrm>
            <a:off x="1311731" y="279504"/>
            <a:ext cx="10515600" cy="635630"/>
          </a:xfrm>
        </p:spPr>
        <p:txBody>
          <a:bodyPr/>
          <a:lstStyle/>
          <a:p>
            <a:r>
              <a:rPr kumimoji="1"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a:t>
            </a:r>
            <a:r>
              <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从</a:t>
            </a:r>
            <a:r>
              <a:rPr kumimoji="1"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实践</a:t>
            </a:r>
            <a:r>
              <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中克服 “新”</a:t>
            </a:r>
            <a:endPar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noChangeArrowheads="1"/>
          </p:cNvPicPr>
          <p:nvPr/>
        </p:nvPicPr>
        <p:blipFill>
          <a:blip r:embed="rId1"/>
          <a:srcRect/>
          <a:stretch>
            <a:fillRect/>
          </a:stretch>
        </p:blipFill>
        <p:spPr bwMode="auto">
          <a:xfrm>
            <a:off x="8622890" y="146649"/>
            <a:ext cx="3225800" cy="776288"/>
          </a:xfrm>
          <a:prstGeom prst="rect">
            <a:avLst/>
          </a:prstGeom>
          <a:noFill/>
          <a:ln w="9525">
            <a:noFill/>
            <a:miter lim="800000"/>
            <a:headEnd/>
            <a:tailEnd/>
          </a:ln>
        </p:spPr>
      </p:pic>
    </p:spTree>
  </p:cSld>
  <p:clrMapOvr>
    <a:masterClrMapping/>
  </p:clrMapOvr>
  <p:transition spd="slow"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a:srcRect/>
          <a:stretch>
            <a:fillRect/>
          </a:stretch>
        </p:blipFill>
        <p:spPr>
          <a:xfrm>
            <a:off x="0" y="1"/>
            <a:ext cx="12192000" cy="3191992"/>
          </a:xfrm>
          <a:prstGeom prst="rect">
            <a:avLst/>
          </a:prstGeom>
        </p:spPr>
      </p:pic>
      <p:sp>
        <p:nvSpPr>
          <p:cNvPr id="9" name="矩形 8"/>
          <p:cNvSpPr/>
          <p:nvPr/>
        </p:nvSpPr>
        <p:spPr>
          <a:xfrm>
            <a:off x="1021849" y="1692728"/>
            <a:ext cx="1792357" cy="3233530"/>
          </a:xfrm>
          <a:prstGeom prst="rect">
            <a:avLst/>
          </a:prstGeom>
          <a:solidFill>
            <a:srgbClr val="A320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思源宋体 CN Medium" panose="02020500000000000000" pitchFamily="18" charset="-122"/>
              <a:ea typeface="思源宋体 CN Medium" panose="02020500000000000000" pitchFamily="18" charset="-122"/>
            </a:endParaRPr>
          </a:p>
        </p:txBody>
      </p:sp>
      <p:sp>
        <p:nvSpPr>
          <p:cNvPr id="10" name="文本框 9"/>
          <p:cNvSpPr txBox="1"/>
          <p:nvPr/>
        </p:nvSpPr>
        <p:spPr>
          <a:xfrm>
            <a:off x="1465018" y="2284052"/>
            <a:ext cx="906017" cy="1384995"/>
          </a:xfrm>
          <a:prstGeom prst="rect">
            <a:avLst/>
          </a:prstGeom>
          <a:noFill/>
        </p:spPr>
        <p:txBody>
          <a:bodyPr wrap="none" rtlCol="0">
            <a:spAutoFit/>
          </a:bodyPr>
          <a:lstStyle/>
          <a:p>
            <a:pPr algn="ctr"/>
            <a:r>
              <a:rPr kumimoji="1" lang="zh-CN" altLang="en-US" sz="2800" b="1" dirty="0">
                <a:solidFill>
                  <a:schemeClr val="bg1"/>
                </a:solidFill>
                <a:latin typeface="宋体" panose="02010600030101010101" pitchFamily="2" charset="-122"/>
                <a:ea typeface="宋体" panose="02010600030101010101" pitchFamily="2" charset="-122"/>
              </a:rPr>
              <a:t>南博</a:t>
            </a:r>
            <a:endParaRPr kumimoji="1" lang="en-US" altLang="zh-CN" sz="2800" b="1" dirty="0">
              <a:solidFill>
                <a:schemeClr val="bg1"/>
              </a:solidFill>
              <a:latin typeface="宋体" panose="02010600030101010101" pitchFamily="2" charset="-122"/>
              <a:ea typeface="宋体" panose="02010600030101010101" pitchFamily="2" charset="-122"/>
            </a:endParaRPr>
          </a:p>
          <a:p>
            <a:pPr algn="ctr"/>
            <a:endParaRPr kumimoji="1" lang="en-US" altLang="zh-CN" sz="2800" b="1" dirty="0">
              <a:solidFill>
                <a:schemeClr val="bg1"/>
              </a:solidFill>
              <a:latin typeface="宋体" panose="02010600030101010101" pitchFamily="2" charset="-122"/>
              <a:ea typeface="宋体" panose="02010600030101010101" pitchFamily="2" charset="-122"/>
            </a:endParaRPr>
          </a:p>
          <a:p>
            <a:pPr algn="ctr"/>
            <a:r>
              <a:rPr kumimoji="1" lang="zh-CN" altLang="en-US" sz="2800" b="1" dirty="0">
                <a:solidFill>
                  <a:schemeClr val="bg1"/>
                </a:solidFill>
                <a:latin typeface="宋体" panose="02010600030101010101" pitchFamily="2" charset="-122"/>
                <a:ea typeface="宋体" panose="02010600030101010101" pitchFamily="2" charset="-122"/>
              </a:rPr>
              <a:t>律所</a:t>
            </a:r>
            <a:endParaRPr kumimoji="1" lang="zh-CN" altLang="en-US" sz="2400" b="1" dirty="0">
              <a:solidFill>
                <a:schemeClr val="bg1"/>
              </a:solidFill>
              <a:latin typeface="宋体" panose="02010600030101010101" pitchFamily="2" charset="-122"/>
              <a:ea typeface="宋体" panose="02010600030101010101" pitchFamily="2" charset="-122"/>
            </a:endParaRPr>
          </a:p>
        </p:txBody>
      </p:sp>
      <p:sp>
        <p:nvSpPr>
          <p:cNvPr id="11" name="文本框 10"/>
          <p:cNvSpPr txBox="1"/>
          <p:nvPr/>
        </p:nvSpPr>
        <p:spPr>
          <a:xfrm>
            <a:off x="3160451" y="3364557"/>
            <a:ext cx="8204235" cy="1015663"/>
          </a:xfrm>
          <a:prstGeom prst="rect">
            <a:avLst/>
          </a:prstGeom>
          <a:noFill/>
        </p:spPr>
        <p:txBody>
          <a:bodyPr wrap="square" rtlCol="0">
            <a:spAutoFit/>
          </a:bodyPr>
          <a:lstStyle/>
          <a:p>
            <a:pPr algn="r"/>
            <a:r>
              <a:rPr kumimoji="1" lang="zh-CN" altLang="en-US" sz="6000" dirty="0">
                <a:solidFill>
                  <a:srgbClr val="A32026"/>
                </a:solidFill>
                <a:latin typeface="华文琥珀" panose="02010800040101010101" pitchFamily="2" charset="-122"/>
                <a:ea typeface="华文琥珀" panose="02010800040101010101" pitchFamily="2" charset="-122"/>
              </a:rPr>
              <a:t>感谢支持</a:t>
            </a:r>
            <a:endParaRPr kumimoji="1" lang="zh-CN" altLang="en-US" sz="6000" dirty="0">
              <a:solidFill>
                <a:srgbClr val="A32026"/>
              </a:solidFill>
              <a:latin typeface="华文琥珀" panose="02010800040101010101" pitchFamily="2" charset="-122"/>
              <a:ea typeface="华文琥珀" panose="02010800040101010101" pitchFamily="2" charset="-122"/>
            </a:endParaRPr>
          </a:p>
        </p:txBody>
      </p:sp>
      <p:sp>
        <p:nvSpPr>
          <p:cNvPr id="12" name="文本框 11"/>
          <p:cNvSpPr txBox="1"/>
          <p:nvPr/>
        </p:nvSpPr>
        <p:spPr>
          <a:xfrm>
            <a:off x="4180557" y="4470978"/>
            <a:ext cx="7184129" cy="715581"/>
          </a:xfrm>
          <a:prstGeom prst="rect">
            <a:avLst/>
          </a:prstGeom>
          <a:noFill/>
        </p:spPr>
        <p:txBody>
          <a:bodyPr wrap="square" rtlCol="0">
            <a:spAutoFit/>
          </a:bodyPr>
          <a:lstStyle/>
          <a:p>
            <a:pPr algn="r">
              <a:lnSpc>
                <a:spcPct val="150000"/>
              </a:lnSpc>
            </a:pPr>
            <a:r>
              <a:rPr lang="en-US" altLang="zh-CN" dirty="0">
                <a:solidFill>
                  <a:schemeClr val="tx1">
                    <a:lumMod val="85000"/>
                    <a:lumOff val="15000"/>
                  </a:schemeClr>
                </a:solidFill>
                <a:latin typeface="黑体" panose="02010609060101010101" pitchFamily="49" charset="-122"/>
                <a:ea typeface="黑体" panose="02010609060101010101" pitchFamily="49" charset="-122"/>
              </a:rPr>
              <a:t> </a:t>
            </a:r>
            <a:r>
              <a:rPr lang="en-US" altLang="zh-CN" sz="3200" b="1" cap="all" dirty="0">
                <a:solidFill>
                  <a:schemeClr val="tx1">
                    <a:lumMod val="85000"/>
                    <a:lumOff val="15000"/>
                  </a:schemeClr>
                </a:solidFill>
                <a:latin typeface="宋体" panose="02010600030101010101" pitchFamily="2" charset="-122"/>
                <a:ea typeface="宋体" panose="02010600030101010101" pitchFamily="2" charset="-122"/>
              </a:rPr>
              <a:t>Thanks</a:t>
            </a:r>
            <a:endParaRPr lang="en-GB" altLang="zh-CN" sz="3200" b="1" dirty="0">
              <a:solidFill>
                <a:schemeClr val="tx1">
                  <a:lumMod val="85000"/>
                  <a:lumOff val="15000"/>
                </a:schemeClr>
              </a:solidFill>
              <a:latin typeface="宋体" panose="02010600030101010101" pitchFamily="2" charset="-122"/>
              <a:ea typeface="宋体" panose="02010600030101010101" pitchFamily="2" charset="-122"/>
            </a:endParaRPr>
          </a:p>
        </p:txBody>
      </p:sp>
      <p:sp>
        <p:nvSpPr>
          <p:cNvPr id="17" name="矩形 16"/>
          <p:cNvSpPr/>
          <p:nvPr/>
        </p:nvSpPr>
        <p:spPr>
          <a:xfrm>
            <a:off x="0" y="6371771"/>
            <a:ext cx="12192000" cy="486229"/>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Medium" panose="02020500000000000000" pitchFamily="18" charset="-122"/>
              <a:ea typeface="思源宋体 CN Medium" panose="02020500000000000000" pitchFamily="18" charset="-122"/>
            </a:endParaRPr>
          </a:p>
        </p:txBody>
      </p:sp>
      <p:pic>
        <p:nvPicPr>
          <p:cNvPr id="23" name="pd-5b767b0c51f1e608">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0" y="-85383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par>
                                <p:cTn id="7" presetID="16" presetClass="entr" presetSubtype="21"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barn(inVertical)">
                                      <p:cBhvr>
                                        <p:cTn id="9" dur="500"/>
                                        <p:tgtEl>
                                          <p:spTgt spid="20"/>
                                        </p:tgtEl>
                                      </p:cBhvr>
                                    </p:animEffect>
                                  </p:childTnLst>
                                </p:cTn>
                              </p:par>
                            </p:childTnLst>
                          </p:cTn>
                        </p:par>
                        <p:par>
                          <p:cTn id="10" fill="hold">
                            <p:stCondLst>
                              <p:cond delay="0"/>
                            </p:stCondLst>
                            <p:childTnLst>
                              <p:par>
                                <p:cTn id="11" presetID="9"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mute="1" numSld="999" showWhenStopped="0">
                <p:cTn id="28" repeatCount="indefinite" fill="remove" display="0">
                  <p:stCondLst>
                    <p:cond delay="indefinite"/>
                  </p:stCondLst>
                  <p:endCondLst>
                    <p:cond evt="onStopAudio" delay="0">
                      <p:tgtEl>
                        <p:sldTgt/>
                      </p:tgtEl>
                    </p:cond>
                  </p:endCondLst>
                </p:cTn>
                <p:tgtEl>
                  <p:spTgt spid="23"/>
                </p:tgtEl>
              </p:cMediaNode>
            </p:audio>
          </p:childTnLst>
        </p:cTn>
      </p:par>
    </p:tnLst>
    <p:bldLst>
      <p:bldP spid="9" grpId="0" animBg="1"/>
      <p:bldP spid="10" grpId="0"/>
      <p:bldP spid="11" grpId="0"/>
      <p:bldP spid="12"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a:stretch>
            <a:fillRect/>
          </a:stretch>
        </p:blipFill>
        <p:spPr>
          <a:xfrm>
            <a:off x="0" y="0"/>
            <a:ext cx="4122057" cy="6858000"/>
          </a:xfrm>
          <a:prstGeom prst="rect">
            <a:avLst/>
          </a:prstGeom>
        </p:spPr>
      </p:pic>
      <p:grpSp>
        <p:nvGrpSpPr>
          <p:cNvPr id="17" name="组合 16"/>
          <p:cNvGrpSpPr/>
          <p:nvPr>
            <p:custDataLst>
              <p:tags r:id="rId2"/>
            </p:custDataLst>
          </p:nvPr>
        </p:nvGrpSpPr>
        <p:grpSpPr>
          <a:xfrm>
            <a:off x="6484731" y="1879099"/>
            <a:ext cx="4461254" cy="757078"/>
            <a:chOff x="6542788" y="3420637"/>
            <a:chExt cx="4461254" cy="757078"/>
          </a:xfrm>
        </p:grpSpPr>
        <p:sp>
          <p:nvSpPr>
            <p:cNvPr id="5" name="矩形 4"/>
            <p:cNvSpPr/>
            <p:nvPr>
              <p:custDataLst>
                <p:tags r:id="rId3"/>
              </p:custDataLst>
            </p:nvPr>
          </p:nvSpPr>
          <p:spPr>
            <a:xfrm>
              <a:off x="6542788" y="3453527"/>
              <a:ext cx="490330" cy="49033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latin typeface="思源宋体 CN Heavy" panose="02020900000000000000" pitchFamily="18" charset="-122"/>
                  <a:ea typeface="思源宋体 CN Heavy" panose="02020900000000000000" pitchFamily="18" charset="-122"/>
                </a:rPr>
                <a:t>1</a:t>
              </a:r>
              <a:endParaRPr kumimoji="1" lang="zh-CN" altLang="en-US" dirty="0">
                <a:latin typeface="思源宋体 CN Heavy" panose="02020900000000000000" pitchFamily="18" charset="-122"/>
                <a:ea typeface="思源宋体 CN Heavy" panose="02020900000000000000" pitchFamily="18" charset="-122"/>
              </a:endParaRPr>
            </a:p>
          </p:txBody>
        </p:sp>
        <p:sp>
          <p:nvSpPr>
            <p:cNvPr id="9" name="文本框 8"/>
            <p:cNvSpPr txBox="1"/>
            <p:nvPr>
              <p:custDataLst>
                <p:tags r:id="rId4"/>
              </p:custDataLst>
            </p:nvPr>
          </p:nvSpPr>
          <p:spPr>
            <a:xfrm>
              <a:off x="7228649" y="3420637"/>
              <a:ext cx="3775393" cy="523220"/>
            </a:xfrm>
            <a:prstGeom prst="rect">
              <a:avLst/>
            </a:prstGeom>
            <a:noFill/>
          </p:spPr>
          <p:txBody>
            <a:bodyPr wrap="none" rtlCol="0">
              <a:spAutoFit/>
            </a:bodyPr>
            <a:lstStyle/>
            <a:p>
              <a:r>
                <a:rPr kumimoji="1" lang="zh-CN" altLang="en-US" sz="2800" dirty="0">
                  <a:solidFill>
                    <a:srgbClr val="A32026"/>
                  </a:solidFill>
                  <a:latin typeface="宋体" panose="02010600030101010101" pitchFamily="2" charset="-122"/>
                  <a:ea typeface="宋体" panose="02010600030101010101" pitchFamily="2" charset="-122"/>
                </a:rPr>
                <a:t>如何理解律所的“新”</a:t>
              </a:r>
              <a:endParaRPr kumimoji="1" lang="zh-CN" altLang="en-US" sz="2800" dirty="0">
                <a:solidFill>
                  <a:srgbClr val="A32026"/>
                </a:solidFill>
                <a:latin typeface="宋体" panose="02010600030101010101" pitchFamily="2" charset="-122"/>
                <a:ea typeface="宋体" panose="02010600030101010101" pitchFamily="2" charset="-122"/>
              </a:endParaRPr>
            </a:p>
          </p:txBody>
        </p:sp>
        <p:sp>
          <p:nvSpPr>
            <p:cNvPr id="13" name="文本框 12"/>
            <p:cNvSpPr txBox="1"/>
            <p:nvPr/>
          </p:nvSpPr>
          <p:spPr>
            <a:xfrm>
              <a:off x="7218646" y="3869938"/>
              <a:ext cx="3458823" cy="307777"/>
            </a:xfrm>
            <a:prstGeom prst="rect">
              <a:avLst/>
            </a:prstGeom>
            <a:noFill/>
          </p:spPr>
          <p:txBody>
            <a:bodyPr wrap="square" rtlCol="0">
              <a:spAutoFit/>
            </a:bodyPr>
            <a:lstStyle/>
            <a:p>
              <a:endParaRPr lang="en-GB" altLang="zh-CN" sz="1400" cap="all" dirty="0">
                <a:solidFill>
                  <a:schemeClr val="tx1">
                    <a:lumMod val="85000"/>
                    <a:lumOff val="15000"/>
                  </a:schemeClr>
                </a:solidFill>
                <a:latin typeface="宋体" panose="02010600030101010101" pitchFamily="2" charset="-122"/>
                <a:ea typeface="宋体" panose="02010600030101010101" pitchFamily="2" charset="-122"/>
              </a:endParaRPr>
            </a:p>
          </p:txBody>
        </p:sp>
      </p:grpSp>
      <p:grpSp>
        <p:nvGrpSpPr>
          <p:cNvPr id="18" name="组合 17"/>
          <p:cNvGrpSpPr/>
          <p:nvPr>
            <p:custDataLst>
              <p:tags r:id="rId5"/>
            </p:custDataLst>
          </p:nvPr>
        </p:nvGrpSpPr>
        <p:grpSpPr>
          <a:xfrm>
            <a:off x="6484731" y="2998017"/>
            <a:ext cx="4092178" cy="548615"/>
            <a:chOff x="6542788" y="4435536"/>
            <a:chExt cx="4092178" cy="548615"/>
          </a:xfrm>
        </p:grpSpPr>
        <p:sp>
          <p:nvSpPr>
            <p:cNvPr id="6" name="矩形 5"/>
            <p:cNvSpPr/>
            <p:nvPr>
              <p:custDataLst>
                <p:tags r:id="rId6"/>
              </p:custDataLst>
            </p:nvPr>
          </p:nvSpPr>
          <p:spPr>
            <a:xfrm>
              <a:off x="6542788" y="4493821"/>
              <a:ext cx="490330" cy="49033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latin typeface="思源宋体 CN Heavy" panose="02020900000000000000" pitchFamily="18" charset="-122"/>
                  <a:ea typeface="思源宋体 CN Heavy" panose="02020900000000000000" pitchFamily="18" charset="-122"/>
                </a:rPr>
                <a:t>2</a:t>
              </a:r>
              <a:endParaRPr kumimoji="1" lang="zh-CN" altLang="en-US" dirty="0">
                <a:latin typeface="思源宋体 CN Heavy" panose="02020900000000000000" pitchFamily="18" charset="-122"/>
                <a:ea typeface="思源宋体 CN Heavy" panose="02020900000000000000" pitchFamily="18" charset="-122"/>
              </a:endParaRPr>
            </a:p>
          </p:txBody>
        </p:sp>
        <p:sp>
          <p:nvSpPr>
            <p:cNvPr id="10" name="文本框 9"/>
            <p:cNvSpPr txBox="1"/>
            <p:nvPr>
              <p:custDataLst>
                <p:tags r:id="rId7"/>
              </p:custDataLst>
            </p:nvPr>
          </p:nvSpPr>
          <p:spPr>
            <a:xfrm>
              <a:off x="7218646" y="4435536"/>
              <a:ext cx="3416320" cy="523220"/>
            </a:xfrm>
            <a:prstGeom prst="rect">
              <a:avLst/>
            </a:prstGeom>
            <a:noFill/>
          </p:spPr>
          <p:txBody>
            <a:bodyPr wrap="none" rtlCol="0">
              <a:spAutoFit/>
            </a:bodyPr>
            <a:lstStyle/>
            <a:p>
              <a:r>
                <a:rPr kumimoji="1" lang="zh-CN" altLang="en-US" sz="2800" dirty="0">
                  <a:solidFill>
                    <a:srgbClr val="A32026"/>
                  </a:solidFill>
                  <a:latin typeface="宋体" panose="02010600030101010101" pitchFamily="2" charset="-122"/>
                  <a:ea typeface="宋体" panose="02010600030101010101" pitchFamily="2" charset="-122"/>
                </a:rPr>
                <a:t>从科研中突破“新”</a:t>
              </a:r>
              <a:endParaRPr kumimoji="1" lang="zh-CN" altLang="en-US" sz="2800" dirty="0">
                <a:solidFill>
                  <a:srgbClr val="A32026"/>
                </a:solidFill>
                <a:latin typeface="宋体" panose="02010600030101010101" pitchFamily="2" charset="-122"/>
                <a:ea typeface="宋体" panose="02010600030101010101" pitchFamily="2" charset="-122"/>
              </a:endParaRPr>
            </a:p>
          </p:txBody>
        </p:sp>
      </p:grpSp>
      <p:grpSp>
        <p:nvGrpSpPr>
          <p:cNvPr id="19" name="组合 18"/>
          <p:cNvGrpSpPr/>
          <p:nvPr>
            <p:custDataLst>
              <p:tags r:id="rId8"/>
            </p:custDataLst>
          </p:nvPr>
        </p:nvGrpSpPr>
        <p:grpSpPr>
          <a:xfrm>
            <a:off x="6484731" y="4184170"/>
            <a:ext cx="4174010" cy="523220"/>
            <a:chOff x="6542788" y="5517670"/>
            <a:chExt cx="4174010" cy="523220"/>
          </a:xfrm>
        </p:grpSpPr>
        <p:sp>
          <p:nvSpPr>
            <p:cNvPr id="7" name="矩形 6"/>
            <p:cNvSpPr/>
            <p:nvPr>
              <p:custDataLst>
                <p:tags r:id="rId9"/>
              </p:custDataLst>
            </p:nvPr>
          </p:nvSpPr>
          <p:spPr>
            <a:xfrm>
              <a:off x="6542788" y="5534115"/>
              <a:ext cx="490330" cy="49033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latin typeface="思源宋体 CN Heavy" panose="02020900000000000000" pitchFamily="18" charset="-122"/>
                  <a:ea typeface="思源宋体 CN Heavy" panose="02020900000000000000" pitchFamily="18" charset="-122"/>
                </a:rPr>
                <a:t>3</a:t>
              </a:r>
              <a:endParaRPr kumimoji="1" lang="zh-CN" altLang="en-US" dirty="0">
                <a:latin typeface="思源宋体 CN Heavy" panose="02020900000000000000" pitchFamily="18" charset="-122"/>
                <a:ea typeface="思源宋体 CN Heavy" panose="02020900000000000000" pitchFamily="18" charset="-122"/>
              </a:endParaRPr>
            </a:p>
          </p:txBody>
        </p:sp>
        <p:sp>
          <p:nvSpPr>
            <p:cNvPr id="11" name="文本框 10"/>
            <p:cNvSpPr txBox="1"/>
            <p:nvPr>
              <p:custDataLst>
                <p:tags r:id="rId10"/>
              </p:custDataLst>
            </p:nvPr>
          </p:nvSpPr>
          <p:spPr>
            <a:xfrm>
              <a:off x="7300478" y="5517670"/>
              <a:ext cx="3416320" cy="523220"/>
            </a:xfrm>
            <a:prstGeom prst="rect">
              <a:avLst/>
            </a:prstGeom>
            <a:noFill/>
          </p:spPr>
          <p:txBody>
            <a:bodyPr wrap="none" rtlCol="0">
              <a:spAutoFit/>
            </a:bodyPr>
            <a:lstStyle/>
            <a:p>
              <a:r>
                <a:rPr kumimoji="1" lang="zh-CN" altLang="en-US" sz="2800" dirty="0">
                  <a:solidFill>
                    <a:srgbClr val="A32026"/>
                  </a:solidFill>
                  <a:latin typeface="宋体" panose="02010600030101010101" pitchFamily="2" charset="-122"/>
                  <a:ea typeface="宋体" panose="02010600030101010101" pitchFamily="2" charset="-122"/>
                </a:rPr>
                <a:t>从实践中克服“新”</a:t>
              </a:r>
              <a:endParaRPr kumimoji="1" lang="zh-CN" altLang="en-US" sz="2800" dirty="0">
                <a:solidFill>
                  <a:srgbClr val="A32026"/>
                </a:solidFill>
                <a:latin typeface="宋体" panose="02010600030101010101" pitchFamily="2" charset="-122"/>
                <a:ea typeface="宋体" panose="02010600030101010101" pitchFamily="2" charset="-122"/>
              </a:endParaRPr>
            </a:p>
          </p:txBody>
        </p:sp>
      </p:grpSp>
      <p:grpSp>
        <p:nvGrpSpPr>
          <p:cNvPr id="24" name="组合 23"/>
          <p:cNvGrpSpPr/>
          <p:nvPr/>
        </p:nvGrpSpPr>
        <p:grpSpPr>
          <a:xfrm>
            <a:off x="2379785" y="534793"/>
            <a:ext cx="3310185" cy="1321014"/>
            <a:chOff x="2379785" y="534793"/>
            <a:chExt cx="3310185" cy="1321014"/>
          </a:xfrm>
        </p:grpSpPr>
        <p:sp>
          <p:nvSpPr>
            <p:cNvPr id="3" name="矩形 2"/>
            <p:cNvSpPr/>
            <p:nvPr/>
          </p:nvSpPr>
          <p:spPr>
            <a:xfrm>
              <a:off x="2379785" y="534793"/>
              <a:ext cx="3310185" cy="1321014"/>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思源宋体 CN Medium" panose="02020500000000000000" pitchFamily="18" charset="-122"/>
                <a:ea typeface="思源宋体 CN Medium" panose="02020500000000000000" pitchFamily="18" charset="-122"/>
              </a:endParaRPr>
            </a:p>
          </p:txBody>
        </p:sp>
        <p:sp>
          <p:nvSpPr>
            <p:cNvPr id="22" name="文本框 21"/>
            <p:cNvSpPr txBox="1"/>
            <p:nvPr/>
          </p:nvSpPr>
          <p:spPr>
            <a:xfrm>
              <a:off x="2962474" y="641302"/>
              <a:ext cx="1984973" cy="1107996"/>
            </a:xfrm>
            <a:prstGeom prst="rect">
              <a:avLst/>
            </a:prstGeom>
            <a:noFill/>
          </p:spPr>
          <p:txBody>
            <a:bodyPr wrap="square" rtlCol="0">
              <a:spAutoFit/>
            </a:bodyPr>
            <a:lstStyle/>
            <a:p>
              <a:pPr algn="ctr"/>
              <a:r>
                <a:rPr lang="zh-CN" altLang="en-US" sz="6600" dirty="0">
                  <a:solidFill>
                    <a:schemeClr val="bg1"/>
                  </a:solidFill>
                  <a:latin typeface="思源宋体 CN Heavy" panose="02020900000000000000" pitchFamily="18" charset="-122"/>
                  <a:ea typeface="思源宋体 CN Heavy" panose="02020900000000000000" pitchFamily="18" charset="-122"/>
                </a:rPr>
                <a:t>目录</a:t>
              </a:r>
              <a:endParaRPr lang="zh-CN" altLang="en-US" sz="6600" dirty="0">
                <a:solidFill>
                  <a:schemeClr val="bg1"/>
                </a:solidFill>
                <a:latin typeface="思源宋体 CN Heavy" panose="02020900000000000000" pitchFamily="18" charset="-122"/>
                <a:ea typeface="思源宋体 CN Heavy" panose="02020900000000000000" pitchFamily="18" charset="-122"/>
              </a:endParaRPr>
            </a:p>
          </p:txBody>
        </p:sp>
      </p:grpSp>
      <p:sp>
        <p:nvSpPr>
          <p:cNvPr id="23" name="矩形 22"/>
          <p:cNvSpPr/>
          <p:nvPr/>
        </p:nvSpPr>
        <p:spPr>
          <a:xfrm>
            <a:off x="11945257" y="0"/>
            <a:ext cx="246743" cy="685800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Medium" panose="02020500000000000000" pitchFamily="18" charset="-122"/>
              <a:ea typeface="思源宋体 CN Medium" panose="02020500000000000000" pitchFamily="18" charset="-122"/>
            </a:endParaRPr>
          </a:p>
        </p:txBody>
      </p:sp>
      <p:pic>
        <p:nvPicPr>
          <p:cNvPr id="4" name="图片 1"/>
          <p:cNvPicPr>
            <a:picLocks noChangeAspect="1" noChangeArrowheads="1"/>
          </p:cNvPicPr>
          <p:nvPr/>
        </p:nvPicPr>
        <p:blipFill>
          <a:blip r:embed="rId11"/>
          <a:srcRect/>
          <a:stretch>
            <a:fillRect/>
          </a:stretch>
        </p:blipFill>
        <p:spPr bwMode="auto">
          <a:xfrm>
            <a:off x="8622890" y="146649"/>
            <a:ext cx="3225800" cy="7762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a:stretch>
            <a:fillRect/>
          </a:stretch>
        </p:blipFill>
        <p:spPr>
          <a:xfrm>
            <a:off x="0" y="0"/>
            <a:ext cx="4122057" cy="6858000"/>
          </a:xfrm>
          <a:prstGeom prst="rect">
            <a:avLst/>
          </a:prstGeom>
        </p:spPr>
      </p:pic>
      <p:grpSp>
        <p:nvGrpSpPr>
          <p:cNvPr id="17" name="组合 16"/>
          <p:cNvGrpSpPr/>
          <p:nvPr>
            <p:custDataLst>
              <p:tags r:id="rId2"/>
            </p:custDataLst>
          </p:nvPr>
        </p:nvGrpSpPr>
        <p:grpSpPr>
          <a:xfrm>
            <a:off x="6785765" y="3807148"/>
            <a:ext cx="4461254" cy="757078"/>
            <a:chOff x="6542788" y="3420637"/>
            <a:chExt cx="4461254" cy="757078"/>
          </a:xfrm>
        </p:grpSpPr>
        <p:sp>
          <p:nvSpPr>
            <p:cNvPr id="5" name="矩形 4"/>
            <p:cNvSpPr/>
            <p:nvPr>
              <p:custDataLst>
                <p:tags r:id="rId3"/>
              </p:custDataLst>
            </p:nvPr>
          </p:nvSpPr>
          <p:spPr>
            <a:xfrm>
              <a:off x="6542788" y="3453527"/>
              <a:ext cx="490330" cy="49033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latin typeface="思源宋体 CN Heavy" panose="02020900000000000000" pitchFamily="18" charset="-122"/>
                  <a:ea typeface="思源宋体 CN Heavy" panose="02020900000000000000" pitchFamily="18" charset="-122"/>
                </a:rPr>
                <a:t>1</a:t>
              </a:r>
              <a:endParaRPr kumimoji="1" lang="zh-CN" altLang="en-US" dirty="0">
                <a:latin typeface="思源宋体 CN Heavy" panose="02020900000000000000" pitchFamily="18" charset="-122"/>
                <a:ea typeface="思源宋体 CN Heavy" panose="02020900000000000000" pitchFamily="18" charset="-122"/>
              </a:endParaRPr>
            </a:p>
          </p:txBody>
        </p:sp>
        <p:sp>
          <p:nvSpPr>
            <p:cNvPr id="9" name="文本框 8"/>
            <p:cNvSpPr txBox="1"/>
            <p:nvPr>
              <p:custDataLst>
                <p:tags r:id="rId4"/>
              </p:custDataLst>
            </p:nvPr>
          </p:nvSpPr>
          <p:spPr>
            <a:xfrm>
              <a:off x="7228649" y="3420637"/>
              <a:ext cx="3775393" cy="523220"/>
            </a:xfrm>
            <a:prstGeom prst="rect">
              <a:avLst/>
            </a:prstGeom>
            <a:noFill/>
          </p:spPr>
          <p:txBody>
            <a:bodyPr wrap="none" rtlCol="0">
              <a:spAutoFit/>
            </a:bodyPr>
            <a:lstStyle/>
            <a:p>
              <a:r>
                <a:rPr kumimoji="1" lang="zh-CN" altLang="en-US" sz="2800" dirty="0">
                  <a:solidFill>
                    <a:srgbClr val="A32026"/>
                  </a:solidFill>
                  <a:latin typeface="宋体" panose="02010600030101010101" pitchFamily="2" charset="-122"/>
                  <a:ea typeface="宋体" panose="02010600030101010101" pitchFamily="2" charset="-122"/>
                </a:rPr>
                <a:t>如何理解律所的“新”</a:t>
              </a:r>
              <a:endParaRPr kumimoji="1" lang="zh-CN" altLang="en-US" sz="2800" dirty="0">
                <a:solidFill>
                  <a:srgbClr val="A32026"/>
                </a:solidFill>
                <a:latin typeface="宋体" panose="02010600030101010101" pitchFamily="2" charset="-122"/>
                <a:ea typeface="宋体" panose="02010600030101010101" pitchFamily="2" charset="-122"/>
              </a:endParaRPr>
            </a:p>
          </p:txBody>
        </p:sp>
        <p:sp>
          <p:nvSpPr>
            <p:cNvPr id="13" name="文本框 12"/>
            <p:cNvSpPr txBox="1"/>
            <p:nvPr/>
          </p:nvSpPr>
          <p:spPr>
            <a:xfrm>
              <a:off x="7218646" y="3869938"/>
              <a:ext cx="3458823" cy="307777"/>
            </a:xfrm>
            <a:prstGeom prst="rect">
              <a:avLst/>
            </a:prstGeom>
            <a:noFill/>
          </p:spPr>
          <p:txBody>
            <a:bodyPr wrap="square" rtlCol="0">
              <a:spAutoFit/>
            </a:bodyPr>
            <a:lstStyle/>
            <a:p>
              <a:endParaRPr lang="en-GB" altLang="zh-CN" sz="1400" cap="all" dirty="0">
                <a:solidFill>
                  <a:schemeClr val="tx1">
                    <a:lumMod val="85000"/>
                    <a:lumOff val="15000"/>
                  </a:schemeClr>
                </a:solidFill>
                <a:latin typeface="宋体" panose="02010600030101010101" pitchFamily="2" charset="-122"/>
                <a:ea typeface="宋体" panose="02010600030101010101" pitchFamily="2" charset="-122"/>
              </a:endParaRPr>
            </a:p>
          </p:txBody>
        </p:sp>
      </p:grpSp>
      <p:grpSp>
        <p:nvGrpSpPr>
          <p:cNvPr id="24" name="组合 23"/>
          <p:cNvGrpSpPr/>
          <p:nvPr/>
        </p:nvGrpSpPr>
        <p:grpSpPr>
          <a:xfrm>
            <a:off x="2927811" y="1679623"/>
            <a:ext cx="7705509" cy="2230167"/>
            <a:chOff x="2379785" y="534793"/>
            <a:chExt cx="3310185" cy="2230167"/>
          </a:xfrm>
        </p:grpSpPr>
        <p:sp>
          <p:nvSpPr>
            <p:cNvPr id="3" name="矩形 2"/>
            <p:cNvSpPr/>
            <p:nvPr/>
          </p:nvSpPr>
          <p:spPr>
            <a:xfrm>
              <a:off x="2379785" y="534793"/>
              <a:ext cx="3310185" cy="1321014"/>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思源宋体 CN Medium" panose="02020500000000000000" pitchFamily="18" charset="-122"/>
                <a:ea typeface="思源宋体 CN Medium" panose="02020500000000000000" pitchFamily="18" charset="-122"/>
              </a:endParaRPr>
            </a:p>
          </p:txBody>
        </p:sp>
        <p:sp>
          <p:nvSpPr>
            <p:cNvPr id="22" name="文本框 21"/>
            <p:cNvSpPr txBox="1"/>
            <p:nvPr/>
          </p:nvSpPr>
          <p:spPr>
            <a:xfrm>
              <a:off x="2962474" y="641302"/>
              <a:ext cx="1984973" cy="2123658"/>
            </a:xfrm>
            <a:prstGeom prst="rect">
              <a:avLst/>
            </a:prstGeom>
            <a:noFill/>
          </p:spPr>
          <p:txBody>
            <a:bodyPr wrap="square" rtlCol="0">
              <a:spAutoFit/>
            </a:bodyPr>
            <a:lstStyle/>
            <a:p>
              <a:pPr algn="ctr"/>
              <a:r>
                <a:rPr lang="zh-CN" altLang="en-US" sz="6600" dirty="0">
                  <a:solidFill>
                    <a:schemeClr val="bg1"/>
                  </a:solidFill>
                  <a:latin typeface="思源宋体 CN Heavy" panose="02020900000000000000" pitchFamily="18" charset="-122"/>
                  <a:ea typeface="思源宋体 CN Heavy" panose="02020900000000000000" pitchFamily="18" charset="-122"/>
                </a:rPr>
                <a:t>第一部分</a:t>
              </a:r>
              <a:endParaRPr lang="zh-CN" altLang="en-US" sz="6600" dirty="0">
                <a:solidFill>
                  <a:schemeClr val="bg1"/>
                </a:solidFill>
                <a:latin typeface="思源宋体 CN Heavy" panose="02020900000000000000" pitchFamily="18" charset="-122"/>
                <a:ea typeface="思源宋体 CN Heavy" panose="02020900000000000000" pitchFamily="18" charset="-122"/>
              </a:endParaRPr>
            </a:p>
          </p:txBody>
        </p:sp>
      </p:grpSp>
      <p:sp>
        <p:nvSpPr>
          <p:cNvPr id="23" name="矩形 22"/>
          <p:cNvSpPr/>
          <p:nvPr/>
        </p:nvSpPr>
        <p:spPr>
          <a:xfrm>
            <a:off x="11945257" y="0"/>
            <a:ext cx="246743" cy="685800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Medium" panose="02020500000000000000" pitchFamily="18" charset="-122"/>
              <a:ea typeface="思源宋体 CN Medium" panose="02020500000000000000" pitchFamily="18" charset="-122"/>
            </a:endParaRPr>
          </a:p>
        </p:txBody>
      </p:sp>
      <p:pic>
        <p:nvPicPr>
          <p:cNvPr id="4" name="图片 1"/>
          <p:cNvPicPr>
            <a:picLocks noChangeAspect="1" noChangeArrowheads="1"/>
          </p:cNvPicPr>
          <p:nvPr/>
        </p:nvPicPr>
        <p:blipFill>
          <a:blip r:embed="rId5"/>
          <a:srcRect/>
          <a:stretch>
            <a:fillRect/>
          </a:stretch>
        </p:blipFill>
        <p:spPr bwMode="auto">
          <a:xfrm>
            <a:off x="8622890" y="146649"/>
            <a:ext cx="3225800" cy="7762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a:stretch>
            <a:fillRect/>
          </a:stretch>
        </p:blipFill>
        <p:spPr>
          <a:xfrm>
            <a:off x="0" y="0"/>
            <a:ext cx="4122057" cy="6858000"/>
          </a:xfrm>
          <a:prstGeom prst="rect">
            <a:avLst/>
          </a:prstGeom>
        </p:spPr>
      </p:pic>
      <p:grpSp>
        <p:nvGrpSpPr>
          <p:cNvPr id="17" name="组合 16"/>
          <p:cNvGrpSpPr/>
          <p:nvPr>
            <p:custDataLst>
              <p:tags r:id="rId2"/>
            </p:custDataLst>
          </p:nvPr>
        </p:nvGrpSpPr>
        <p:grpSpPr>
          <a:xfrm>
            <a:off x="6785765" y="3807148"/>
            <a:ext cx="4134681" cy="757078"/>
            <a:chOff x="6542788" y="3420637"/>
            <a:chExt cx="4134681" cy="757078"/>
          </a:xfrm>
        </p:grpSpPr>
        <p:sp>
          <p:nvSpPr>
            <p:cNvPr id="5" name="矩形 4"/>
            <p:cNvSpPr/>
            <p:nvPr>
              <p:custDataLst>
                <p:tags r:id="rId3"/>
              </p:custDataLst>
            </p:nvPr>
          </p:nvSpPr>
          <p:spPr>
            <a:xfrm>
              <a:off x="6542788" y="3453527"/>
              <a:ext cx="490330" cy="49033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latin typeface="思源宋体 CN Heavy" panose="02020900000000000000" pitchFamily="18" charset="-122"/>
                  <a:ea typeface="思源宋体 CN Heavy" panose="02020900000000000000" pitchFamily="18" charset="-122"/>
                </a:rPr>
                <a:t>2</a:t>
              </a:r>
              <a:endParaRPr kumimoji="1" lang="zh-CN" altLang="en-US" dirty="0">
                <a:latin typeface="思源宋体 CN Heavy" panose="02020900000000000000" pitchFamily="18" charset="-122"/>
                <a:ea typeface="思源宋体 CN Heavy" panose="02020900000000000000" pitchFamily="18" charset="-122"/>
              </a:endParaRPr>
            </a:p>
          </p:txBody>
        </p:sp>
        <p:sp>
          <p:nvSpPr>
            <p:cNvPr id="9" name="文本框 8"/>
            <p:cNvSpPr txBox="1"/>
            <p:nvPr>
              <p:custDataLst>
                <p:tags r:id="rId4"/>
              </p:custDataLst>
            </p:nvPr>
          </p:nvSpPr>
          <p:spPr>
            <a:xfrm>
              <a:off x="7228649" y="3420637"/>
              <a:ext cx="3416320" cy="523220"/>
            </a:xfrm>
            <a:prstGeom prst="rect">
              <a:avLst/>
            </a:prstGeom>
            <a:noFill/>
          </p:spPr>
          <p:txBody>
            <a:bodyPr wrap="none" rtlCol="0">
              <a:spAutoFit/>
            </a:bodyPr>
            <a:lstStyle/>
            <a:p>
              <a:r>
                <a:rPr kumimoji="1" lang="zh-CN" altLang="en-US" sz="2800" dirty="0">
                  <a:solidFill>
                    <a:srgbClr val="A32026"/>
                  </a:solidFill>
                  <a:latin typeface="宋体" panose="02010600030101010101" pitchFamily="2" charset="-122"/>
                  <a:ea typeface="宋体" panose="02010600030101010101" pitchFamily="2" charset="-122"/>
                </a:rPr>
                <a:t>从科研中突破“新”</a:t>
              </a:r>
              <a:endParaRPr kumimoji="1" lang="zh-CN" altLang="en-US" sz="2800" dirty="0">
                <a:solidFill>
                  <a:srgbClr val="A32026"/>
                </a:solidFill>
                <a:latin typeface="宋体" panose="02010600030101010101" pitchFamily="2" charset="-122"/>
                <a:ea typeface="宋体" panose="02010600030101010101" pitchFamily="2" charset="-122"/>
              </a:endParaRPr>
            </a:p>
          </p:txBody>
        </p:sp>
        <p:sp>
          <p:nvSpPr>
            <p:cNvPr id="13" name="文本框 12"/>
            <p:cNvSpPr txBox="1"/>
            <p:nvPr/>
          </p:nvSpPr>
          <p:spPr>
            <a:xfrm>
              <a:off x="7218646" y="3869938"/>
              <a:ext cx="3458823" cy="307777"/>
            </a:xfrm>
            <a:prstGeom prst="rect">
              <a:avLst/>
            </a:prstGeom>
            <a:noFill/>
          </p:spPr>
          <p:txBody>
            <a:bodyPr wrap="square" rtlCol="0">
              <a:spAutoFit/>
            </a:bodyPr>
            <a:lstStyle/>
            <a:p>
              <a:endParaRPr lang="en-GB" altLang="zh-CN" sz="1400" cap="all" dirty="0">
                <a:solidFill>
                  <a:schemeClr val="tx1">
                    <a:lumMod val="85000"/>
                    <a:lumOff val="15000"/>
                  </a:schemeClr>
                </a:solidFill>
                <a:latin typeface="宋体" panose="02010600030101010101" pitchFamily="2" charset="-122"/>
                <a:ea typeface="宋体" panose="02010600030101010101" pitchFamily="2" charset="-122"/>
              </a:endParaRPr>
            </a:p>
          </p:txBody>
        </p:sp>
      </p:grpSp>
      <p:grpSp>
        <p:nvGrpSpPr>
          <p:cNvPr id="24" name="组合 23"/>
          <p:cNvGrpSpPr/>
          <p:nvPr/>
        </p:nvGrpSpPr>
        <p:grpSpPr>
          <a:xfrm>
            <a:off x="2927811" y="1679623"/>
            <a:ext cx="7705509" cy="1321014"/>
            <a:chOff x="2379785" y="534793"/>
            <a:chExt cx="3310185" cy="1321014"/>
          </a:xfrm>
        </p:grpSpPr>
        <p:sp>
          <p:nvSpPr>
            <p:cNvPr id="3" name="矩形 2"/>
            <p:cNvSpPr/>
            <p:nvPr/>
          </p:nvSpPr>
          <p:spPr>
            <a:xfrm>
              <a:off x="2379785" y="534793"/>
              <a:ext cx="3310185" cy="1321014"/>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思源宋体 CN Medium" panose="02020500000000000000" pitchFamily="18" charset="-122"/>
                <a:ea typeface="思源宋体 CN Medium" panose="02020500000000000000" pitchFamily="18" charset="-122"/>
              </a:endParaRPr>
            </a:p>
          </p:txBody>
        </p:sp>
        <p:sp>
          <p:nvSpPr>
            <p:cNvPr id="22" name="文本框 21"/>
            <p:cNvSpPr txBox="1"/>
            <p:nvPr/>
          </p:nvSpPr>
          <p:spPr>
            <a:xfrm>
              <a:off x="2962474" y="641302"/>
              <a:ext cx="1984973" cy="1107996"/>
            </a:xfrm>
            <a:prstGeom prst="rect">
              <a:avLst/>
            </a:prstGeom>
            <a:noFill/>
          </p:spPr>
          <p:txBody>
            <a:bodyPr wrap="square" rtlCol="0">
              <a:spAutoFit/>
            </a:bodyPr>
            <a:lstStyle/>
            <a:p>
              <a:pPr algn="ctr"/>
              <a:r>
                <a:rPr lang="zh-CN" altLang="en-US" sz="6600" dirty="0">
                  <a:solidFill>
                    <a:schemeClr val="bg1"/>
                  </a:solidFill>
                  <a:latin typeface="思源宋体 CN Heavy" panose="02020900000000000000" pitchFamily="18" charset="-122"/>
                  <a:ea typeface="思源宋体 CN Heavy" panose="02020900000000000000" pitchFamily="18" charset="-122"/>
                </a:rPr>
                <a:t>第二部分</a:t>
              </a:r>
              <a:endParaRPr lang="zh-CN" altLang="en-US" sz="6600" dirty="0">
                <a:solidFill>
                  <a:schemeClr val="bg1"/>
                </a:solidFill>
                <a:latin typeface="思源宋体 CN Heavy" panose="02020900000000000000" pitchFamily="18" charset="-122"/>
                <a:ea typeface="思源宋体 CN Heavy" panose="02020900000000000000" pitchFamily="18" charset="-122"/>
              </a:endParaRPr>
            </a:p>
          </p:txBody>
        </p:sp>
      </p:grpSp>
      <p:sp>
        <p:nvSpPr>
          <p:cNvPr id="23" name="矩形 22"/>
          <p:cNvSpPr/>
          <p:nvPr/>
        </p:nvSpPr>
        <p:spPr>
          <a:xfrm>
            <a:off x="11945257" y="0"/>
            <a:ext cx="246743" cy="6858000"/>
          </a:xfrm>
          <a:prstGeom prst="rect">
            <a:avLst/>
          </a:prstGeom>
          <a:solidFill>
            <a:srgbClr val="A3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Medium" panose="02020500000000000000" pitchFamily="18" charset="-122"/>
              <a:ea typeface="思源宋体 CN Medium" panose="02020500000000000000" pitchFamily="18" charset="-122"/>
            </a:endParaRPr>
          </a:p>
        </p:txBody>
      </p:sp>
      <p:pic>
        <p:nvPicPr>
          <p:cNvPr id="4" name="图片 1"/>
          <p:cNvPicPr>
            <a:picLocks noChangeAspect="1" noChangeArrowheads="1"/>
          </p:cNvPicPr>
          <p:nvPr/>
        </p:nvPicPr>
        <p:blipFill>
          <a:blip r:embed="rId5"/>
          <a:srcRect/>
          <a:stretch>
            <a:fillRect/>
          </a:stretch>
        </p:blipFill>
        <p:spPr bwMode="auto">
          <a:xfrm>
            <a:off x="8622890" y="146649"/>
            <a:ext cx="3225800" cy="7762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11731" y="279504"/>
            <a:ext cx="10515600" cy="635630"/>
          </a:xfrm>
        </p:spPr>
        <p:txBody>
          <a:bodyPr/>
          <a:lstStyle/>
          <a:p>
            <a:r>
              <a:rPr kumimoji="1"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a:t>
            </a:r>
            <a:r>
              <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从科研中突破 “新”</a:t>
            </a:r>
            <a:endPar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aphicFrame>
        <p:nvGraphicFramePr>
          <p:cNvPr id="11" name="表格 10"/>
          <p:cNvGraphicFramePr/>
          <p:nvPr>
            <p:custDataLst>
              <p:tags r:id="rId1"/>
            </p:custDataLst>
          </p:nvPr>
        </p:nvGraphicFramePr>
        <p:xfrm>
          <a:off x="1022350" y="915035"/>
          <a:ext cx="10363835" cy="5105400"/>
        </p:xfrm>
        <a:graphic>
          <a:graphicData uri="http://schemas.openxmlformats.org/drawingml/2006/table">
            <a:tbl>
              <a:tblPr/>
              <a:tblGrid>
                <a:gridCol w="332740"/>
                <a:gridCol w="333375"/>
                <a:gridCol w="93980"/>
                <a:gridCol w="3075305"/>
                <a:gridCol w="6528435"/>
              </a:tblGrid>
              <a:tr h="405765">
                <a:tc>
                  <a:txBody>
                    <a:bodyPr/>
                    <a:lstStyle/>
                    <a:p>
                      <a:pPr>
                        <a:buNone/>
                      </a:pPr>
                      <a:endParaRPr lang="zh-CN" altLang="en-US" sz="1400" b="1">
                        <a:latin typeface="微软雅黑" panose="020B0503020204020204" pitchFamily="34" charset="-122"/>
                        <a:ea typeface="微软雅黑" panose="020B0503020204020204" pitchFamily="34" charset="-122"/>
                      </a:endParaRPr>
                    </a:p>
                  </a:txBody>
                  <a:tcPr marL="85725" marR="85725"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endParaRPr sz="1400" b="1">
                        <a:latin typeface="微软雅黑" panose="020B0503020204020204" pitchFamily="34" charset="-122"/>
                        <a:ea typeface="微软雅黑" panose="020B0503020204020204" pitchFamily="34" charset="-122"/>
                      </a:endParaRPr>
                    </a:p>
                  </a:txBody>
                  <a:tcPr marL="85725" marR="85725" marT="0" marB="0" anchor="ctr">
                    <a:lnL>
                      <a:noFill/>
                    </a:lnL>
                    <a:lnR>
                      <a:noFill/>
                    </a:lnR>
                    <a:lnT>
                      <a:noFill/>
                    </a:lnT>
                    <a:lnB w="6350" cap="flat" cmpd="sng">
                      <a:solidFill>
                        <a:srgbClr val="000008"/>
                      </a:solidFill>
                      <a:prstDash val="solid"/>
                      <a:headEnd type="none" w="med" len="med"/>
                      <a:tailEnd type="none" w="med" len="med"/>
                    </a:lnB>
                    <a:noFill/>
                  </a:tcPr>
                </a:tc>
                <a:tc gridSpan="3">
                  <a:txBody>
                    <a:bodyPr/>
                    <a:lstStyle/>
                    <a:p>
                      <a:pPr marL="85725" indent="0" algn="ctr">
                        <a:spcBef>
                          <a:spcPct val="0"/>
                        </a:spcBef>
                        <a:spcAft>
                          <a:spcPct val="0"/>
                        </a:spcAft>
                      </a:pPr>
                      <a:endParaRPr lang="zh-CN" altLang="en-US" sz="2400" b="1">
                        <a:solidFill>
                          <a:srgbClr val="000000"/>
                        </a:solidFill>
                        <a:latin typeface="微软雅黑" panose="020B0503020204020204" pitchFamily="34" charset="-122"/>
                        <a:ea typeface="微软雅黑" panose="020B0503020204020204" pitchFamily="34" charset="-122"/>
                      </a:endParaRPr>
                    </a:p>
                  </a:txBody>
                  <a:tcPr marL="68580" marR="68580" marT="0" marB="0" anchor="b">
                    <a:lnL>
                      <a:noFill/>
                    </a:lnL>
                    <a:lnR>
                      <a:noFill/>
                    </a:lnR>
                    <a:lnT>
                      <a:noFill/>
                    </a:lnT>
                    <a:lnB w="6350" cap="flat" cmpd="sng">
                      <a:solidFill>
                        <a:srgbClr val="000008"/>
                      </a:solidFill>
                      <a:prstDash val="solid"/>
                      <a:headEnd type="none" w="med" len="med"/>
                      <a:tailEnd type="none" w="med" len="med"/>
                    </a:lnB>
                    <a:noFill/>
                  </a:tcPr>
                </a:tc>
                <a:tc hMerge="1">
                  <a:tcPr marL="68580" marR="68580" marT="0" marB="0" anchor="b">
                    <a:lnL>
                      <a:noFill/>
                    </a:lnL>
                    <a:lnR>
                      <a:noFill/>
                    </a:lnR>
                    <a:lnT>
                      <a:noFill/>
                    </a:lnT>
                    <a:lnB w="6350" cap="flat" cmpd="sng">
                      <a:solidFill>
                        <a:srgbClr val="000008"/>
                      </a:solidFill>
                      <a:prstDash val="solid"/>
                      <a:headEnd type="none" w="med" len="med"/>
                      <a:tailEnd type="none" w="med" len="med"/>
                    </a:lnB>
                    <a:noFill/>
                  </a:tcPr>
                </a:tc>
                <a:tc hMerge="1">
                  <a:tcPr>
                    <a:lnR>
                      <a:noFill/>
                    </a:lnR>
                    <a:lnT>
                      <a:noFill/>
                    </a:lnT>
                    <a:lnB w="6350" cap="flat" cmpd="sng">
                      <a:solidFill>
                        <a:srgbClr val="000008"/>
                      </a:solidFill>
                      <a:prstDash val="solid"/>
                      <a:headEnd type="none" w="med" len="med"/>
                      <a:tailEnd type="none" w="med" len="med"/>
                    </a:lnB>
                  </a:tcPr>
                </a:tc>
              </a:tr>
              <a:tr h="568960">
                <a:tc gridSpan="4">
                  <a:txBody>
                    <a:bodyPr/>
                    <a:lstStyle/>
                    <a:p>
                      <a:pPr marL="85725" indent="0" algn="ctr">
                        <a:spcBef>
                          <a:spcPct val="0"/>
                        </a:spcBef>
                        <a:spcAft>
                          <a:spcPct val="0"/>
                        </a:spcAft>
                        <a:buNone/>
                      </a:pPr>
                      <a:r>
                        <a:rPr lang="en-US" altLang="zh-CN" sz="2000" b="1" dirty="0">
                          <a:solidFill>
                            <a:srgbClr val="000000"/>
                          </a:solidFill>
                          <a:latin typeface="微软雅黑" panose="020B0503020204020204" pitchFamily="34" charset="-122"/>
                          <a:ea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rPr>
                        <a:t>类  别</a:t>
                      </a:r>
                      <a:r>
                        <a:rPr lang="en-US" altLang="zh-CN" sz="2000" b="1" dirty="0">
                          <a:solidFill>
                            <a:srgbClr val="000000"/>
                          </a:solidFill>
                          <a:latin typeface="微软雅黑" panose="020B0503020204020204" pitchFamily="34" charset="-122"/>
                          <a:ea typeface="微软雅黑" panose="020B0503020204020204" pitchFamily="34" charset="-122"/>
                        </a:rPr>
                        <a:t>  </a:t>
                      </a:r>
                      <a:endParaRPr lang="zh-CN" altLang="zh-CN" sz="2000" b="1" dirty="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a:txBody>
                    <a:bodyPr/>
                    <a:lstStyle/>
                    <a:p>
                      <a:pPr marL="85725" indent="0" algn="ctr">
                        <a:spcBef>
                          <a:spcPct val="0"/>
                        </a:spcBef>
                        <a:spcAft>
                          <a:spcPct val="0"/>
                        </a:spcAft>
                      </a:pPr>
                      <a:r>
                        <a:rPr lang="zh-CN" sz="2000" b="1">
                          <a:solidFill>
                            <a:srgbClr val="000000"/>
                          </a:solidFill>
                          <a:latin typeface="微软雅黑" panose="020B0503020204020204" pitchFamily="34" charset="-122"/>
                          <a:ea typeface="微软雅黑" panose="020B0503020204020204" pitchFamily="34" charset="-122"/>
                        </a:rPr>
                        <a:t>内</a:t>
                      </a:r>
                      <a:r>
                        <a:rPr lang="en-US" altLang="zh-CN" sz="2000" b="1">
                          <a:solidFill>
                            <a:srgbClr val="000000"/>
                          </a:solidFill>
                          <a:latin typeface="微软雅黑" panose="020B0503020204020204" pitchFamily="34" charset="-122"/>
                          <a:ea typeface="微软雅黑" panose="020B0503020204020204" pitchFamily="34" charset="-122"/>
                        </a:rPr>
                        <a:t>  </a:t>
                      </a:r>
                      <a:r>
                        <a:rPr lang="zh-CN" sz="2000" b="1">
                          <a:solidFill>
                            <a:srgbClr val="000000"/>
                          </a:solidFill>
                          <a:latin typeface="微软雅黑" panose="020B0503020204020204" pitchFamily="34" charset="-122"/>
                          <a:ea typeface="微软雅黑" panose="020B0503020204020204" pitchFamily="34" charset="-122"/>
                        </a:rPr>
                        <a:t>容</a:t>
                      </a:r>
                      <a:endParaRPr lang="zh-CN" sz="20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010920">
                <a:tc rowSpan="4" gridSpan="3">
                  <a:txBody>
                    <a:bodyPr/>
                    <a:lstStyle/>
                    <a:p>
                      <a:pPr marL="85725" indent="0" algn="ctr">
                        <a:spcBef>
                          <a:spcPct val="0"/>
                        </a:spcBef>
                        <a:spcAft>
                          <a:spcPct val="0"/>
                        </a:spcAft>
                        <a:buNone/>
                      </a:pPr>
                      <a:r>
                        <a:rPr lang="zh-CN" altLang="en-US" sz="2000" b="1">
                          <a:solidFill>
                            <a:srgbClr val="000000"/>
                          </a:solidFill>
                          <a:latin typeface="微软雅黑" panose="020B0503020204020204" pitchFamily="34" charset="-122"/>
                          <a:ea typeface="微软雅黑" panose="020B0503020204020204" pitchFamily="34" charset="-122"/>
                        </a:rPr>
                        <a:t>科</a:t>
                      </a:r>
                      <a:endParaRPr lang="zh-CN" altLang="en-US" sz="20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buNone/>
                      </a:pPr>
                      <a:r>
                        <a:rPr lang="zh-CN" altLang="en-US" sz="2000" b="1">
                          <a:solidFill>
                            <a:srgbClr val="000000"/>
                          </a:solidFill>
                          <a:latin typeface="微软雅黑" panose="020B0503020204020204" pitchFamily="34" charset="-122"/>
                          <a:ea typeface="微软雅黑" panose="020B0503020204020204" pitchFamily="34" charset="-122"/>
                        </a:rPr>
                        <a:t>研</a:t>
                      </a:r>
                      <a:endParaRPr lang="zh-CN" altLang="en-US" sz="20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buNone/>
                      </a:pPr>
                      <a:r>
                        <a:rPr lang="zh-CN" altLang="en-US" sz="2000" b="1">
                          <a:solidFill>
                            <a:srgbClr val="000000"/>
                          </a:solidFill>
                          <a:latin typeface="微软雅黑" panose="020B0503020204020204" pitchFamily="34" charset="-122"/>
                          <a:ea typeface="微软雅黑" panose="020B0503020204020204" pitchFamily="34" charset="-122"/>
                        </a:rPr>
                        <a:t>工</a:t>
                      </a:r>
                      <a:endParaRPr lang="zh-CN" altLang="en-US" sz="20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buNone/>
                      </a:pPr>
                      <a:r>
                        <a:rPr lang="zh-CN" altLang="en-US" sz="2000" b="1">
                          <a:solidFill>
                            <a:srgbClr val="000000"/>
                          </a:solidFill>
                          <a:latin typeface="微软雅黑" panose="020B0503020204020204" pitchFamily="34" charset="-122"/>
                          <a:ea typeface="微软雅黑" panose="020B0503020204020204" pitchFamily="34" charset="-122"/>
                        </a:rPr>
                        <a:t>作</a:t>
                      </a:r>
                      <a:endParaRPr lang="zh-CN" altLang="en-US" sz="20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noFill/>
                  </a:tcPr>
                </a:tc>
                <a:tc rowSpan="4" h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noFill/>
                  </a:tcPr>
                </a:tc>
                <a:tc rowSpan="4" h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85725" indent="0" algn="ctr">
                        <a:spcBef>
                          <a:spcPct val="0"/>
                        </a:spcBef>
                        <a:spcAft>
                          <a:spcPct val="0"/>
                        </a:spcAft>
                      </a:pPr>
                      <a:endParaRPr lang="zh-CN" sz="20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r>
                        <a:rPr lang="zh-CN" altLang="en-US" sz="2000" b="1">
                          <a:solidFill>
                            <a:srgbClr val="000000"/>
                          </a:solidFill>
                          <a:latin typeface="微软雅黑" panose="020B0503020204020204" pitchFamily="34" charset="-122"/>
                          <a:ea typeface="微软雅黑" panose="020B0503020204020204" pitchFamily="34" charset="-122"/>
                        </a:rPr>
                        <a:t>研究项目（课题）</a:t>
                      </a:r>
                      <a:endParaRPr lang="zh-CN" altLang="en-US" sz="2000" b="1">
                        <a:solidFill>
                          <a:srgbClr val="000000"/>
                        </a:solidFill>
                        <a:latin typeface="微软雅黑" panose="020B0503020204020204" pitchFamily="34" charset="-122"/>
                        <a:ea typeface="微软雅黑" panose="020B0503020204020204" pitchFamily="34" charset="-122"/>
                      </a:endParaRPr>
                    </a:p>
                  </a:txBody>
                  <a:tcP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tcPr>
                </a:tc>
                <a:tc>
                  <a:txBody>
                    <a:bodyPr/>
                    <a:lstStyle/>
                    <a:p>
                      <a:pPr indent="0" algn="l" fontAlgn="auto">
                        <a:buNone/>
                      </a:pPr>
                      <a:r>
                        <a:rPr lang="zh-CN" altLang="en-US" sz="2000" b="1">
                          <a:latin typeface="微软雅黑" panose="020B0503020204020204" pitchFamily="34" charset="-122"/>
                          <a:ea typeface="微软雅黑" panose="020B0503020204020204" pitchFamily="34" charset="-122"/>
                          <a:sym typeface="+mn-ea"/>
                        </a:rPr>
                        <a:t>科学研究、教学研究和其他研究类项目</a:t>
                      </a:r>
                      <a:endPar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141730">
                <a:tc vMerge="1" gridSpan="3">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h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h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gn="ctr">
                        <a:buClrTx/>
                        <a:buSzTx/>
                        <a:buFontTx/>
                      </a:pPr>
                      <a:endParaRPr lang="zh-CN" altLang="en-US" sz="2000" b="1">
                        <a:latin typeface="微软雅黑" panose="020B0503020204020204" pitchFamily="34" charset="-122"/>
                        <a:ea typeface="微软雅黑" panose="020B0503020204020204" pitchFamily="34" charset="-122"/>
                      </a:endParaRPr>
                    </a:p>
                    <a:p>
                      <a:pPr algn="ctr">
                        <a:buClrTx/>
                        <a:buSzTx/>
                        <a:buFontTx/>
                      </a:pPr>
                      <a:r>
                        <a:rPr lang="zh-CN" altLang="en-US" sz="2000" b="1">
                          <a:latin typeface="微软雅黑" panose="020B0503020204020204" pitchFamily="34" charset="-122"/>
                          <a:ea typeface="微软雅黑" panose="020B0503020204020204" pitchFamily="34" charset="-122"/>
                          <a:sym typeface="+mn-ea"/>
                        </a:rPr>
                        <a:t>科研成果</a:t>
                      </a:r>
                      <a:endParaRPr lang="zh-CN" altLang="en-US" sz="2000" b="1">
                        <a:latin typeface="微软雅黑" panose="020B0503020204020204" pitchFamily="34" charset="-122"/>
                        <a:ea typeface="微软雅黑" panose="020B0503020204020204" pitchFamily="34" charset="-122"/>
                        <a:sym typeface="+mn-ea"/>
                      </a:endParaRPr>
                    </a:p>
                    <a:p>
                      <a:pPr algn="ctr">
                        <a:buClrTx/>
                        <a:buSzTx/>
                        <a:buFontTx/>
                      </a:pPr>
                      <a:endParaRPr lang="zh-CN" altLang="en-US" sz="2000" b="1">
                        <a:latin typeface="微软雅黑" panose="020B0503020204020204" pitchFamily="34" charset="-122"/>
                        <a:ea typeface="微软雅黑" panose="020B0503020204020204" pitchFamily="34" charset="-122"/>
                      </a:endParaRPr>
                    </a:p>
                  </a:txBody>
                  <a:tcPr>
                    <a:lnR w="6350" cap="flat" cmpd="sng">
                      <a:solidFill>
                        <a:srgbClr val="000008"/>
                      </a:solidFill>
                      <a:prstDash val="solid"/>
                      <a:headEnd type="none" w="med" len="med"/>
                      <a:tailEnd type="none" w="med" len="med"/>
                    </a:lnR>
                  </a:tcPr>
                </a:tc>
                <a:tc>
                  <a:txBody>
                    <a:bodyPr/>
                    <a:lstStyle/>
                    <a:p>
                      <a:pPr algn="l" fontAlgn="auto">
                        <a:buClrTx/>
                        <a:buSzTx/>
                        <a:buFontTx/>
                        <a:buNone/>
                      </a:pPr>
                      <a:r>
                        <a:rPr lang="zh-CN" altLang="en-US" sz="2000" b="1">
                          <a:latin typeface="微软雅黑" panose="020B0503020204020204" pitchFamily="34" charset="-122"/>
                          <a:ea typeface="微软雅黑" panose="020B0503020204020204" pitchFamily="34" charset="-122"/>
                          <a:sym typeface="+mn-ea"/>
                        </a:rPr>
                        <a:t>论文、著作、研究报告、艺术体育专项成果等</a:t>
                      </a:r>
                      <a:endParaRPr lang="zh-CN" altLang="en-US" sz="2000" b="1">
                        <a:latin typeface="微软雅黑" panose="020B0503020204020204" pitchFamily="34" charset="-122"/>
                        <a:ea typeface="微软雅黑" panose="020B0503020204020204" pitchFamily="34" charset="-122"/>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030605">
                <a:tc vMerge="1" gridSpan="3">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noFill/>
                  </a:tcPr>
                </a:tc>
                <a:tc vMerge="1" h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noFill/>
                  </a:tcPr>
                </a:tc>
                <a:tc vMerge="1" h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85725" indent="0" algn="ctr">
                        <a:spcBef>
                          <a:spcPct val="0"/>
                        </a:spcBef>
                        <a:spcAft>
                          <a:spcPct val="0"/>
                        </a:spcAft>
                      </a:pPr>
                      <a:endParaRPr lang="zh-CN" sz="20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r>
                        <a:rPr lang="zh-CN" altLang="en-US" sz="2000" b="1">
                          <a:latin typeface="微软雅黑" panose="020B0503020204020204" pitchFamily="34" charset="-122"/>
                          <a:ea typeface="微软雅黑" panose="020B0503020204020204" pitchFamily="34" charset="-122"/>
                          <a:sym typeface="+mn-ea"/>
                        </a:rPr>
                        <a:t>知识产权与成果转化</a:t>
                      </a:r>
                      <a:endParaRPr lang="zh-CN" sz="2000" b="1">
                        <a:solidFill>
                          <a:srgbClr val="000000"/>
                        </a:solidFill>
                        <a:latin typeface="微软雅黑" panose="020B0503020204020204" pitchFamily="34" charset="-122"/>
                        <a:ea typeface="微软雅黑" panose="020B0503020204020204" pitchFamily="34" charset="-122"/>
                      </a:endParaRPr>
                    </a:p>
                  </a:txBody>
                  <a:tcPr>
                    <a:lnR w="6350" cap="flat" cmpd="sng">
                      <a:solidFill>
                        <a:srgbClr val="000008"/>
                      </a:solidFill>
                      <a:prstDash val="solid"/>
                      <a:headEnd type="none" w="med" len="med"/>
                      <a:tailEnd type="none" w="med" len="med"/>
                    </a:lnR>
                  </a:tcPr>
                </a:tc>
                <a:tc>
                  <a:txBody>
                    <a:bodyPr/>
                    <a:lstStyle/>
                    <a:p>
                      <a:pPr indent="0" algn="l" fontAlgn="auto">
                        <a:buNone/>
                      </a:pPr>
                      <a:r>
                        <a:rPr lang="zh-CN" altLang="en-US" sz="2000" b="1">
                          <a:latin typeface="微软雅黑" panose="020B0503020204020204" pitchFamily="34" charset="-122"/>
                          <a:ea typeface="微软雅黑" panose="020B0503020204020204" pitchFamily="34" charset="-122"/>
                          <a:sym typeface="+mn-ea"/>
                        </a:rPr>
                        <a:t>专利、软件和音乐美术舞蹈剧作著作权、标准和规范类</a:t>
                      </a:r>
                      <a:endParaRPr lang="zh-CN" altLang="en-US" sz="2000" b="1">
                        <a:latin typeface="微软雅黑" panose="020B0503020204020204" pitchFamily="34" charset="-122"/>
                        <a:ea typeface="微软雅黑" panose="020B0503020204020204" pitchFamily="34" charset="-122"/>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noFill/>
                  </a:tcPr>
                </a:tc>
              </a:tr>
              <a:tr h="947420">
                <a:tc vMerge="1" gridSpan="3">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h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h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l">
                        <a:buClrTx/>
                        <a:buSzTx/>
                        <a:buFontTx/>
                      </a:pPr>
                      <a:endParaRPr lang="zh-CN" altLang="en-US" sz="2000" b="1" dirty="0">
                        <a:latin typeface="微软雅黑" panose="020B0503020204020204" pitchFamily="34" charset="-122"/>
                        <a:ea typeface="微软雅黑" panose="020B0503020204020204" pitchFamily="34" charset="-122"/>
                        <a:sym typeface="+mn-ea"/>
                      </a:endParaRPr>
                    </a:p>
                    <a:p>
                      <a:pPr algn="ctr">
                        <a:buClrTx/>
                        <a:buSzTx/>
                        <a:buFontTx/>
                      </a:pPr>
                      <a:r>
                        <a:rPr lang="zh-CN" altLang="en-US" sz="2000" b="1" dirty="0">
                          <a:latin typeface="微软雅黑" panose="020B0503020204020204" pitchFamily="34" charset="-122"/>
                          <a:ea typeface="微软雅黑" panose="020B0503020204020204" pitchFamily="34" charset="-122"/>
                          <a:sym typeface="+mn-ea"/>
                        </a:rPr>
                        <a:t>学术交流</a:t>
                      </a:r>
                      <a:endParaRPr lang="zh-CN" altLang="en-US" sz="2000" b="1" dirty="0">
                        <a:latin typeface="微软雅黑" panose="020B0503020204020204" pitchFamily="34" charset="-122"/>
                        <a:ea typeface="微软雅黑" panose="020B0503020204020204" pitchFamily="34" charset="-122"/>
                        <a:sym typeface="+mn-ea"/>
                      </a:endParaRPr>
                    </a:p>
                  </a:txBody>
                  <a:tcPr>
                    <a:lnR w="6350" cap="flat" cmpd="sng">
                      <a:solidFill>
                        <a:srgbClr val="000008"/>
                      </a:solidFill>
                      <a:prstDash val="solid"/>
                      <a:headEnd type="none" w="med" len="med"/>
                      <a:tailEnd type="none" w="med" len="med"/>
                    </a:lnR>
                  </a:tcPr>
                </a:tc>
                <a:tc>
                  <a:txBody>
                    <a:bodyPr/>
                    <a:lstStyle/>
                    <a:p>
                      <a:pPr algn="l" fontAlgn="auto">
                        <a:buClrTx/>
                        <a:buSzTx/>
                        <a:buFontTx/>
                        <a:buNone/>
                      </a:pPr>
                      <a:r>
                        <a:rPr lang="zh-CN" altLang="en-US" sz="2000" b="1" dirty="0">
                          <a:latin typeface="微软雅黑" panose="020B0503020204020204" pitchFamily="34" charset="-122"/>
                          <a:ea typeface="微软雅黑" panose="020B0503020204020204" pitchFamily="34" charset="-122"/>
                          <a:sym typeface="+mn-ea"/>
                        </a:rPr>
                        <a:t>我所主办或律师们参加的学术讲座、报告会等</a:t>
                      </a:r>
                      <a:endParaRPr lang="zh-CN" altLang="en-US" sz="2000" b="1" dirty="0">
                        <a:latin typeface="微软雅黑" panose="020B0503020204020204" pitchFamily="34" charset="-122"/>
                        <a:ea typeface="微软雅黑" panose="020B0503020204020204" pitchFamily="34" charset="-122"/>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pic>
        <p:nvPicPr>
          <p:cNvPr id="3" name="图片 1"/>
          <p:cNvPicPr>
            <a:picLocks noChangeAspect="1" noChangeArrowheads="1"/>
          </p:cNvPicPr>
          <p:nvPr/>
        </p:nvPicPr>
        <p:blipFill>
          <a:blip r:embed="rId2"/>
          <a:srcRect/>
          <a:stretch>
            <a:fillRect/>
          </a:stretch>
        </p:blipFill>
        <p:spPr bwMode="auto">
          <a:xfrm>
            <a:off x="8622890" y="146649"/>
            <a:ext cx="3225800" cy="776288"/>
          </a:xfrm>
          <a:prstGeom prst="rect">
            <a:avLst/>
          </a:prstGeom>
          <a:noFill/>
          <a:ln w="9525">
            <a:noFill/>
            <a:miter lim="800000"/>
            <a:headEnd/>
            <a:tailEnd/>
          </a:ln>
        </p:spPr>
      </p:pic>
    </p:spTree>
  </p:cSld>
  <p:clrMapOvr>
    <a:masterClrMapping/>
  </p:clrMapOvr>
  <p:transition spd="slow" advTm="3000">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800417" y="799595"/>
          <a:ext cx="10591165" cy="5440419"/>
        </p:xfrm>
        <a:graphic>
          <a:graphicData uri="http://schemas.openxmlformats.org/drawingml/2006/table">
            <a:tbl>
              <a:tblPr/>
              <a:tblGrid>
                <a:gridCol w="556895"/>
                <a:gridCol w="960120"/>
                <a:gridCol w="1672590"/>
                <a:gridCol w="781685"/>
                <a:gridCol w="6619875"/>
              </a:tblGrid>
              <a:tr h="397510">
                <a:tc gridSpan="5">
                  <a:txBody>
                    <a:bodyPr/>
                    <a:lstStyle/>
                    <a:p>
                      <a:pPr algn="ctr">
                        <a:buNone/>
                      </a:pPr>
                      <a:r>
                        <a:rPr lang="zh-CN" altLang="en-US" sz="2400" b="1" dirty="0">
                          <a:solidFill>
                            <a:srgbClr val="000000"/>
                          </a:solidFill>
                          <a:latin typeface="微软雅黑" panose="020B0503020204020204" pitchFamily="34" charset="-122"/>
                          <a:ea typeface="微软雅黑" panose="020B0503020204020204" pitchFamily="34" charset="-122"/>
                        </a:rPr>
                        <a:t>（一）人文社科类科研项目</a:t>
                      </a:r>
                      <a:endParaRPr lang="en-US" altLang="zh-CN" sz="2400" b="1" dirty="0">
                        <a:solidFill>
                          <a:srgbClr val="000000"/>
                        </a:solidFill>
                        <a:latin typeface="微软雅黑" panose="020B0503020204020204" pitchFamily="34" charset="-122"/>
                        <a:ea typeface="微软雅黑" panose="020B0503020204020204" pitchFamily="34" charset="-122"/>
                      </a:endParaRPr>
                    </a:p>
                    <a:p>
                      <a:pPr algn="ctr">
                        <a:buNone/>
                      </a:pPr>
                      <a:endParaRPr lang="zh-CN" altLang="en-US" sz="1400" b="1" dirty="0">
                        <a:latin typeface="微软雅黑" panose="020B0503020204020204" pitchFamily="34" charset="-122"/>
                        <a:ea typeface="微软雅黑" panose="020B0503020204020204" pitchFamily="34" charset="-122"/>
                      </a:endParaRPr>
                    </a:p>
                  </a:txBody>
                  <a:tcPr marL="85725" marR="85725" marT="0" marB="0" anchor="ctr">
                    <a:lnL>
                      <a:noFill/>
                    </a:lnL>
                    <a:lnR>
                      <a:noFill/>
                    </a:lnR>
                    <a:lnT>
                      <a:noFill/>
                    </a:lnT>
                    <a:lnB w="6350" cap="flat" cmpd="sng">
                      <a:solidFill>
                        <a:srgbClr val="000008"/>
                      </a:solidFill>
                      <a:prstDash val="solid"/>
                      <a:headEnd type="none" w="med" len="med"/>
                      <a:tailEnd type="none" w="med" len="med"/>
                    </a:lnB>
                    <a:noFill/>
                  </a:tcPr>
                </a:tc>
                <a:tc hMerge="1">
                  <a:tcPr marL="68580" marR="68580" marT="0" marB="0" anchor="b">
                    <a:lnL>
                      <a:noFill/>
                    </a:lnL>
                    <a:lnR>
                      <a:noFill/>
                    </a:lnR>
                    <a:lnT>
                      <a:noFill/>
                    </a:lnT>
                    <a:lnB w="6350" cap="flat" cmpd="sng">
                      <a:solidFill>
                        <a:srgbClr val="000008"/>
                      </a:solidFill>
                      <a:prstDash val="solid"/>
                      <a:headEnd type="none" w="med" len="med"/>
                      <a:tailEnd type="none" w="med" len="med"/>
                    </a:lnB>
                    <a:noFill/>
                  </a:tcPr>
                </a:tc>
                <a:tc hMerge="1">
                  <a:tcPr>
                    <a:lnT>
                      <a:noFill/>
                    </a:lnT>
                    <a:lnB w="6350" cap="flat" cmpd="sng">
                      <a:solidFill>
                        <a:srgbClr val="000008"/>
                      </a:solidFill>
                      <a:prstDash val="solid"/>
                      <a:headEnd type="none" w="med" len="med"/>
                      <a:tailEnd type="none" w="med" len="med"/>
                    </a:lnB>
                  </a:tcPr>
                </a:tc>
                <a:tc hMerge="1">
                  <a:tcPr>
                    <a:lnT>
                      <a:noFill/>
                    </a:lnT>
                    <a:lnB w="6350" cap="flat" cmpd="sng">
                      <a:solidFill>
                        <a:srgbClr val="000008"/>
                      </a:solidFill>
                      <a:prstDash val="solid"/>
                      <a:headEnd type="none" w="med" len="med"/>
                      <a:tailEnd type="none" w="med" len="med"/>
                    </a:lnB>
                  </a:tcPr>
                </a:tc>
                <a:tc hMerge="1">
                  <a:tcPr>
                    <a:lnR>
                      <a:noFill/>
                    </a:lnR>
                    <a:lnT>
                      <a:noFill/>
                    </a:lnT>
                    <a:lnB w="6350" cap="flat" cmpd="sng">
                      <a:solidFill>
                        <a:srgbClr val="000008"/>
                      </a:solidFill>
                      <a:prstDash val="solid"/>
                      <a:headEnd type="none" w="med" len="med"/>
                      <a:tailEnd type="none" w="med" len="med"/>
                    </a:lnB>
                  </a:tcPr>
                </a:tc>
              </a:tr>
              <a:tr h="318135">
                <a:tc gridSpan="3">
                  <a:txBody>
                    <a:bodyPr/>
                    <a:lstStyle/>
                    <a:p>
                      <a:pPr marL="85725" indent="0" algn="ctr">
                        <a:spcBef>
                          <a:spcPct val="0"/>
                        </a:spcBef>
                        <a:spcAft>
                          <a:spcPct val="0"/>
                        </a:spcAft>
                        <a:buNone/>
                      </a:pPr>
                      <a:r>
                        <a:rPr lang="zh-CN" altLang="zh-CN" sz="1600" b="1">
                          <a:solidFill>
                            <a:srgbClr val="000000"/>
                          </a:solidFill>
                          <a:latin typeface="微软雅黑" panose="020B0503020204020204" pitchFamily="34" charset="-122"/>
                          <a:ea typeface="微软雅黑" panose="020B0503020204020204" pitchFamily="34" charset="-122"/>
                        </a:rPr>
                        <a:t>类</a:t>
                      </a:r>
                      <a:r>
                        <a:rPr lang="en-US" altLang="zh-CN" sz="1600" b="1">
                          <a:solidFill>
                            <a:srgbClr val="000000"/>
                          </a:solidFill>
                          <a:latin typeface="微软雅黑" panose="020B0503020204020204" pitchFamily="34" charset="-122"/>
                          <a:ea typeface="微软雅黑" panose="020B0503020204020204" pitchFamily="34" charset="-122"/>
                        </a:rPr>
                        <a:t>  </a:t>
                      </a:r>
                      <a:r>
                        <a:rPr lang="zh-CN" altLang="zh-CN" sz="1600" b="1">
                          <a:solidFill>
                            <a:srgbClr val="000000"/>
                          </a:solidFill>
                          <a:latin typeface="微软雅黑" panose="020B0503020204020204" pitchFamily="34" charset="-122"/>
                          <a:ea typeface="微软雅黑" panose="020B0503020204020204" pitchFamily="34" charset="-122"/>
                        </a:rPr>
                        <a:t>别</a:t>
                      </a:r>
                      <a:endParaRPr lang="zh-CN" altLang="zh-CN" sz="16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a:txBody>
                    <a:bodyPr/>
                    <a:lstStyle/>
                    <a:p>
                      <a:pPr marL="85725" indent="0" algn="ctr">
                        <a:spcBef>
                          <a:spcPct val="0"/>
                        </a:spcBef>
                        <a:spcAft>
                          <a:spcPct val="0"/>
                        </a:spcAft>
                      </a:pPr>
                      <a:r>
                        <a:rPr lang="zh-CN" sz="1600" b="1">
                          <a:solidFill>
                            <a:srgbClr val="000000"/>
                          </a:solidFill>
                          <a:latin typeface="微软雅黑" panose="020B0503020204020204" pitchFamily="34" charset="-122"/>
                          <a:ea typeface="微软雅黑" panose="020B0503020204020204" pitchFamily="34" charset="-122"/>
                        </a:rPr>
                        <a:t>阶</a:t>
                      </a:r>
                      <a:r>
                        <a:rPr lang="en-US" altLang="zh-CN" sz="1600" b="1">
                          <a:solidFill>
                            <a:srgbClr val="000000"/>
                          </a:solidFill>
                          <a:latin typeface="微软雅黑" panose="020B0503020204020204" pitchFamily="34" charset="-122"/>
                          <a:ea typeface="微软雅黑" panose="020B0503020204020204" pitchFamily="34" charset="-122"/>
                        </a:rPr>
                        <a:t> </a:t>
                      </a:r>
                      <a:r>
                        <a:rPr lang="zh-CN" sz="1600" b="1">
                          <a:solidFill>
                            <a:srgbClr val="000000"/>
                          </a:solidFill>
                          <a:latin typeface="微软雅黑" panose="020B0503020204020204" pitchFamily="34" charset="-122"/>
                          <a:ea typeface="微软雅黑" panose="020B0503020204020204" pitchFamily="34" charset="-122"/>
                        </a:rPr>
                        <a:t>段</a:t>
                      </a:r>
                      <a:endParaRPr lang="zh-CN" sz="16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ctr">
                        <a:spcBef>
                          <a:spcPct val="0"/>
                        </a:spcBef>
                        <a:spcAft>
                          <a:spcPct val="0"/>
                        </a:spcAft>
                      </a:pPr>
                      <a:r>
                        <a:rPr lang="zh-CN" sz="1600" b="1">
                          <a:solidFill>
                            <a:srgbClr val="000000"/>
                          </a:solidFill>
                          <a:latin typeface="微软雅黑" panose="020B0503020204020204" pitchFamily="34" charset="-122"/>
                          <a:ea typeface="微软雅黑" panose="020B0503020204020204" pitchFamily="34" charset="-122"/>
                        </a:rPr>
                        <a:t>内</a:t>
                      </a:r>
                      <a:r>
                        <a:rPr lang="en-US" altLang="zh-CN" sz="1600" b="1">
                          <a:solidFill>
                            <a:srgbClr val="000000"/>
                          </a:solidFill>
                          <a:latin typeface="微软雅黑" panose="020B0503020204020204" pitchFamily="34" charset="-122"/>
                          <a:ea typeface="微软雅黑" panose="020B0503020204020204" pitchFamily="34" charset="-122"/>
                        </a:rPr>
                        <a:t>  </a:t>
                      </a:r>
                      <a:r>
                        <a:rPr lang="zh-CN" sz="1600" b="1">
                          <a:solidFill>
                            <a:srgbClr val="000000"/>
                          </a:solidFill>
                          <a:latin typeface="微软雅黑" panose="020B0503020204020204" pitchFamily="34" charset="-122"/>
                          <a:ea typeface="微软雅黑" panose="020B0503020204020204" pitchFamily="34" charset="-122"/>
                        </a:rPr>
                        <a:t>容</a:t>
                      </a:r>
                      <a:endParaRPr lang="zh-CN" sz="16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43205">
                <a:tc rowSpan="11">
                  <a:txBody>
                    <a:bodyPr/>
                    <a:lstStyle/>
                    <a:p>
                      <a:pPr marL="85725" indent="0" algn="ctr">
                        <a:spcBef>
                          <a:spcPct val="0"/>
                        </a:spcBef>
                        <a:spcAft>
                          <a:spcPct val="0"/>
                        </a:spcAft>
                        <a:buNone/>
                      </a:pPr>
                      <a:r>
                        <a:rPr lang="zh-CN" altLang="en-US" sz="1800" b="1">
                          <a:solidFill>
                            <a:srgbClr val="000000"/>
                          </a:solidFill>
                          <a:latin typeface="微软雅黑" panose="020B0503020204020204" pitchFamily="34" charset="-122"/>
                          <a:ea typeface="微软雅黑" panose="020B0503020204020204" pitchFamily="34" charset="-122"/>
                        </a:rPr>
                        <a:t>纵</a:t>
                      </a:r>
                      <a:endParaRPr lang="zh-CN" altLang="en-US" sz="18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buNone/>
                      </a:pPr>
                      <a:r>
                        <a:rPr lang="zh-CN" altLang="en-US" sz="1800" b="1">
                          <a:solidFill>
                            <a:srgbClr val="000000"/>
                          </a:solidFill>
                          <a:latin typeface="微软雅黑" panose="020B0503020204020204" pitchFamily="34" charset="-122"/>
                          <a:ea typeface="微软雅黑" panose="020B0503020204020204" pitchFamily="34" charset="-122"/>
                        </a:rPr>
                        <a:t>向</a:t>
                      </a:r>
                      <a:endParaRPr lang="zh-CN" altLang="en-US" sz="18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buNone/>
                      </a:pPr>
                      <a:r>
                        <a:rPr lang="zh-CN" altLang="en-US" sz="1800" b="1">
                          <a:solidFill>
                            <a:srgbClr val="000000"/>
                          </a:solidFill>
                          <a:latin typeface="微软雅黑" panose="020B0503020204020204" pitchFamily="34" charset="-122"/>
                          <a:ea typeface="微软雅黑" panose="020B0503020204020204" pitchFamily="34" charset="-122"/>
                        </a:rPr>
                        <a:t>项</a:t>
                      </a:r>
                      <a:endParaRPr lang="zh-CN" altLang="en-US" sz="18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buNone/>
                      </a:pPr>
                      <a:r>
                        <a:rPr lang="zh-CN" altLang="en-US" sz="1800" b="1">
                          <a:solidFill>
                            <a:srgbClr val="000000"/>
                          </a:solidFill>
                          <a:latin typeface="微软雅黑" panose="020B0503020204020204" pitchFamily="34" charset="-122"/>
                          <a:ea typeface="微软雅黑" panose="020B0503020204020204" pitchFamily="34" charset="-122"/>
                        </a:rPr>
                        <a:t>目</a:t>
                      </a:r>
                      <a:endParaRPr lang="zh-CN" altLang="en-US" sz="18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noFill/>
                  </a:tcPr>
                </a:tc>
                <a:tc rowSpan="4">
                  <a:txBody>
                    <a:bodyPr/>
                    <a:lstStyle/>
                    <a:p>
                      <a:pPr marL="85725" indent="0" algn="ctr">
                        <a:spcBef>
                          <a:spcPct val="0"/>
                        </a:spcBef>
                        <a:spcAft>
                          <a:spcPct val="0"/>
                        </a:spcAft>
                      </a:pPr>
                      <a:endParaRPr lang="zh-CN" sz="16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r>
                        <a:rPr lang="zh-CN" sz="1600" b="1">
                          <a:solidFill>
                            <a:srgbClr val="000000"/>
                          </a:solidFill>
                          <a:latin typeface="微软雅黑" panose="020B0503020204020204" pitchFamily="34" charset="-122"/>
                          <a:ea typeface="微软雅黑" panose="020B0503020204020204" pitchFamily="34" charset="-122"/>
                        </a:rPr>
                        <a:t>国家级</a:t>
                      </a:r>
                      <a:endParaRPr lang="zh-CN" sz="1600" b="1">
                        <a:solidFill>
                          <a:srgbClr val="000000"/>
                        </a:solidFill>
                        <a:latin typeface="微软雅黑" panose="020B0503020204020204" pitchFamily="34" charset="-122"/>
                        <a:ea typeface="微软雅黑" panose="020B0503020204020204" pitchFamily="34" charset="-122"/>
                      </a:endParaRPr>
                    </a:p>
                  </a:txBody>
                  <a:tcP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tcPr>
                </a:tc>
                <a:tc>
                  <a:txBody>
                    <a:bodyPr/>
                    <a:lstStyle/>
                    <a:p>
                      <a:pPr marL="85725" indent="0" algn="ctr">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重大项目</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11">
                  <a:txBody>
                    <a:bodyPr/>
                    <a:lstStyle/>
                    <a:p>
                      <a:pPr marL="85725" indent="0" algn="ctr">
                        <a:spcBef>
                          <a:spcPct val="0"/>
                        </a:spcBef>
                        <a:spcAft>
                          <a:spcPct val="0"/>
                        </a:spcAft>
                      </a:pPr>
                      <a:r>
                        <a:rPr lang="zh-CN" altLang="en-US" sz="1400" b="1">
                          <a:solidFill>
                            <a:srgbClr val="000000"/>
                          </a:solidFill>
                          <a:latin typeface="微软雅黑" panose="020B0503020204020204" pitchFamily="34" charset="-122"/>
                          <a:ea typeface="微软雅黑" panose="020B0503020204020204" pitchFamily="34" charset="-122"/>
                        </a:rPr>
                        <a:t>申报</a:t>
                      </a:r>
                      <a:endParaRPr lang="zh-CN" altLang="en-US" sz="14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endParaRPr lang="zh-CN" altLang="en-US" sz="14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r>
                        <a:rPr lang="zh-CN" altLang="en-US" sz="1400" b="1">
                          <a:solidFill>
                            <a:srgbClr val="000000"/>
                          </a:solidFill>
                          <a:latin typeface="微软雅黑" panose="020B0503020204020204" pitchFamily="34" charset="-122"/>
                          <a:ea typeface="微软雅黑" panose="020B0503020204020204" pitchFamily="34" charset="-122"/>
                        </a:rPr>
                        <a:t>立项</a:t>
                      </a:r>
                      <a:endParaRPr lang="zh-CN" altLang="en-US" sz="14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endParaRPr lang="zh-CN" altLang="en-US" sz="14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sym typeface="+mn-ea"/>
                        </a:rPr>
                        <a:t>在研</a:t>
                      </a:r>
                      <a:endParaRPr lang="zh-CN" sz="1400" b="1">
                        <a:solidFill>
                          <a:srgbClr val="000000"/>
                        </a:solidFill>
                        <a:latin typeface="微软雅黑" panose="020B0503020204020204" pitchFamily="34" charset="-122"/>
                        <a:ea typeface="微软雅黑" panose="020B0503020204020204" pitchFamily="34" charset="-122"/>
                        <a:sym typeface="+mn-ea"/>
                      </a:endParaRPr>
                    </a:p>
                    <a:p>
                      <a:pPr marL="85725" indent="0" algn="ctr">
                        <a:spcBef>
                          <a:spcPct val="0"/>
                        </a:spcBef>
                        <a:spcAft>
                          <a:spcPct val="0"/>
                        </a:spcAft>
                      </a:pPr>
                      <a:endParaRPr lang="zh-CN" sz="1400" b="1">
                        <a:solidFill>
                          <a:srgbClr val="000000"/>
                        </a:solidFill>
                        <a:latin typeface="微软雅黑" panose="020B0503020204020204" pitchFamily="34" charset="-122"/>
                        <a:ea typeface="微软雅黑" panose="020B0503020204020204" pitchFamily="34" charset="-122"/>
                        <a:sym typeface="+mn-ea"/>
                      </a:endParaRPr>
                    </a:p>
                    <a:p>
                      <a:pPr marL="85725" indent="0" algn="ctr">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sym typeface="+mn-ea"/>
                        </a:rPr>
                        <a:t>结项</a:t>
                      </a:r>
                      <a:endParaRPr lang="zh-CN" sz="14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endParaRPr lang="zh-CN" altLang="en-US" sz="1400" b="1">
                        <a:solidFill>
                          <a:srgbClr val="000000"/>
                        </a:solidFill>
                        <a:latin typeface="微软雅黑" panose="020B0503020204020204" pitchFamily="34" charset="-122"/>
                        <a:ea typeface="微软雅黑" panose="020B0503020204020204" pitchFamily="34" charset="-122"/>
                        <a:sym typeface="+mn-ea"/>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4">
                  <a:txBody>
                    <a:bodyPr/>
                    <a:lstStyle/>
                    <a:p>
                      <a:pPr marL="85725" indent="0" algn="l">
                        <a:spcBef>
                          <a:spcPct val="0"/>
                        </a:spcBef>
                        <a:spcAft>
                          <a:spcPct val="0"/>
                        </a:spcAft>
                      </a:pP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国家级一般项目指国家社会科学基金及其单列学科的年度项目、后期资助项目、中华学术外译项目等；</a:t>
                      </a:r>
                      <a:endPar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85725" indent="0" algn="l">
                        <a:spcBef>
                          <a:spcPct val="0"/>
                        </a:spcBef>
                        <a:spcAft>
                          <a:spcPct val="0"/>
                        </a:spcAft>
                      </a:pPr>
                      <a:r>
                        <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国家级其他项目指国家社会科学基金的专项任务课题以及特别委托项目的子课题或年度课题等。</a:t>
                      </a:r>
                      <a:endParaRPr lang="en-US"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42570">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cPr>
                    <a:lnR w="6350" cap="flat" cmpd="sng">
                      <a:solidFill>
                        <a:srgbClr val="000008"/>
                      </a:solidFill>
                      <a:prstDash val="solid"/>
                      <a:headEnd type="none" w="med" len="med"/>
                      <a:tailEnd type="none" w="med" len="med"/>
                    </a:lnR>
                  </a:tcPr>
                </a:tc>
                <a:tc>
                  <a:txBody>
                    <a:bodyPr/>
                    <a:lstStyle/>
                    <a:p>
                      <a:pPr marL="85725" indent="0" algn="ctr">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重点项目</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243840">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cPr>
                    <a:lnR w="6350" cap="flat" cmpd="sng">
                      <a:solidFill>
                        <a:srgbClr val="000008"/>
                      </a:solidFill>
                      <a:prstDash val="solid"/>
                      <a:headEnd type="none" w="med" len="med"/>
                      <a:tailEnd type="none" w="med" len="med"/>
                    </a:lnR>
                  </a:tcPr>
                </a:tc>
                <a:tc>
                  <a:txBody>
                    <a:bodyPr/>
                    <a:lstStyle/>
                    <a:p>
                      <a:pPr marL="85725" indent="0" algn="ctr">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一般项目</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276860">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cPr>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85725" indent="0" algn="ctr">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其他项目</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r>
              <a:tr h="426720">
                <a:tc v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4">
                  <a:txBody>
                    <a:bodyPr/>
                    <a:lstStyle/>
                    <a:p>
                      <a:pPr marL="85725" indent="0" algn="ctr">
                        <a:spcBef>
                          <a:spcPct val="0"/>
                        </a:spcBef>
                        <a:spcAft>
                          <a:spcPct val="0"/>
                        </a:spcAft>
                      </a:pPr>
                      <a:endParaRPr lang="zh-CN" sz="16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endParaRPr lang="zh-CN" sz="16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endParaRPr lang="zh-CN" sz="1600" b="1">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r>
                        <a:rPr lang="zh-CN" sz="1600" b="1">
                          <a:solidFill>
                            <a:srgbClr val="000000"/>
                          </a:solidFill>
                          <a:latin typeface="微软雅黑" panose="020B0503020204020204" pitchFamily="34" charset="-122"/>
                          <a:ea typeface="微软雅黑" panose="020B0503020204020204" pitchFamily="34" charset="-122"/>
                        </a:rPr>
                        <a:t>省部级</a:t>
                      </a:r>
                      <a:endParaRPr lang="zh-CN" sz="1600" b="1">
                        <a:solidFill>
                          <a:srgbClr val="000000"/>
                        </a:solidFill>
                        <a:latin typeface="微软雅黑" panose="020B0503020204020204" pitchFamily="34" charset="-122"/>
                        <a:ea typeface="微软雅黑" panose="020B0503020204020204" pitchFamily="34" charset="-122"/>
                      </a:endParaRPr>
                    </a:p>
                  </a:txBody>
                  <a:tcPr>
                    <a:lnR w="6350" cap="flat" cmpd="sng">
                      <a:solidFill>
                        <a:srgbClr val="000008"/>
                      </a:solidFill>
                      <a:prstDash val="solid"/>
                      <a:headEnd type="none" w="med" len="med"/>
                      <a:tailEnd type="none" w="med" len="med"/>
                    </a:lnR>
                  </a:tcPr>
                </a:tc>
                <a:tc>
                  <a:txBody>
                    <a:bodyPr/>
                    <a:lstStyle/>
                    <a:p>
                      <a:pPr marL="85725" indent="0" algn="ctr">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重大项目</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4">
                  <a:txBody>
                    <a:bodyPr/>
                    <a:lstStyle/>
                    <a:p>
                      <a:pPr marL="85725" indent="0" algn="l">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国家各部委一般项目指教育部人文社会科学研究规划基金、青年基金、后期资助项目或其他国家部委的一般课题；</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85725" indent="0" algn="l">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国家各部委其他项目指教育部人文社会科学研究专项任务项目或其他国家部委的专项任务课题等。</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85725" indent="0" algn="l">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省级重点项目指省哲学社会科学工作办或省社科联的重点课题；</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85725" indent="0" algn="l">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省级一般项目指省哲学社会科学工作办或省社科联的一般课题；</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85725" indent="0" algn="l">
                        <a:spcBef>
                          <a:spcPct val="0"/>
                        </a:spcBef>
                        <a:spcAft>
                          <a:spcPct val="0"/>
                        </a:spcAft>
                      </a:pPr>
                      <a:r>
                        <a:rPr lang="en-US" altLang="zh-CN"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省级其他项目指省哲学社会科学工作办、省社科联的后期资助项目、专项任务课题及培育项目和省教科院教育科学规划重点项目。</a:t>
                      </a:r>
                      <a:endParaRPr lang="zh-CN" alt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438785">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cPr>
                    <a:lnR w="6350" cap="flat" cmpd="sng">
                      <a:solidFill>
                        <a:srgbClr val="000008"/>
                      </a:solidFill>
                      <a:prstDash val="solid"/>
                      <a:headEnd type="none" w="med" len="med"/>
                      <a:tailEnd type="none" w="med" len="med"/>
                    </a:lnR>
                  </a:tcPr>
                </a:tc>
                <a:tc>
                  <a:txBody>
                    <a:bodyPr/>
                    <a:lstStyle/>
                    <a:p>
                      <a:pPr marL="85725" indent="0" algn="ctr">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重点项目</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412115">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cPr>
                    <a:lnR w="6350" cap="flat" cmpd="sng">
                      <a:solidFill>
                        <a:srgbClr val="000008"/>
                      </a:solidFill>
                      <a:prstDash val="solid"/>
                      <a:headEnd type="none" w="med" len="med"/>
                      <a:tailEnd type="none" w="med" len="med"/>
                    </a:lnR>
                  </a:tcPr>
                </a:tc>
                <a:tc>
                  <a:txBody>
                    <a:bodyPr/>
                    <a:lstStyle/>
                    <a:p>
                      <a:pPr marL="85725" indent="0" algn="ctr">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一般项目</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354330">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cPr>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lstStyle/>
                    <a:p>
                      <a:pPr marL="85725" indent="0" algn="ctr">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其他项目</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r>
              <a:tr h="391795">
                <a:tc v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noFill/>
                  </a:tcPr>
                </a:tc>
                <a:tc rowSpan="3">
                  <a:txBody>
                    <a:bodyPr/>
                    <a:lstStyle/>
                    <a:p>
                      <a:pPr marL="85725" indent="0" algn="ctr">
                        <a:spcBef>
                          <a:spcPct val="0"/>
                        </a:spcBef>
                        <a:spcAft>
                          <a:spcPct val="0"/>
                        </a:spcAft>
                      </a:pPr>
                      <a:endParaRPr lang="zh-CN" sz="1600" b="1" dirty="0">
                        <a:solidFill>
                          <a:srgbClr val="000000"/>
                        </a:solidFill>
                        <a:latin typeface="微软雅黑" panose="020B0503020204020204" pitchFamily="34" charset="-122"/>
                        <a:ea typeface="微软雅黑" panose="020B0503020204020204" pitchFamily="34" charset="-122"/>
                      </a:endParaRPr>
                    </a:p>
                    <a:p>
                      <a:pPr marL="85725" indent="0" algn="ctr">
                        <a:spcBef>
                          <a:spcPct val="0"/>
                        </a:spcBef>
                        <a:spcAft>
                          <a:spcPct val="0"/>
                        </a:spcAft>
                      </a:pPr>
                      <a:r>
                        <a:rPr lang="zh-CN" sz="1600" b="1" dirty="0">
                          <a:solidFill>
                            <a:srgbClr val="000000"/>
                          </a:solidFill>
                          <a:latin typeface="微软雅黑" panose="020B0503020204020204" pitchFamily="34" charset="-122"/>
                          <a:ea typeface="微软雅黑" panose="020B0503020204020204" pitchFamily="34" charset="-122"/>
                        </a:rPr>
                        <a:t>厅级</a:t>
                      </a:r>
                      <a:endParaRPr lang="zh-CN" sz="1600" b="1" dirty="0">
                        <a:solidFill>
                          <a:srgbClr val="000000"/>
                        </a:solidFill>
                        <a:latin typeface="微软雅黑" panose="020B0503020204020204" pitchFamily="34" charset="-122"/>
                        <a:ea typeface="微软雅黑" panose="020B0503020204020204" pitchFamily="34" charset="-122"/>
                      </a:endParaRPr>
                    </a:p>
                  </a:txBody>
                  <a:tcPr>
                    <a:lnR w="6350" cap="flat" cmpd="sng">
                      <a:solidFill>
                        <a:srgbClr val="000008"/>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marL="85725" indent="0" algn="ctr">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重大项目</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3">
                  <a:txBody>
                    <a:bodyPr/>
                    <a:lstStyle/>
                    <a:p>
                      <a:pPr marL="85725" indent="0" algn="l">
                        <a:spcBef>
                          <a:spcPct val="0"/>
                        </a:spcBef>
                        <a:spcAft>
                          <a:spcPct val="0"/>
                        </a:spcAft>
                      </a:pPr>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厅级重大项目指省教育厅省院省校教育合作中的人文社会科学研究项目；</a:t>
                      </a:r>
                      <a:endParaRPr lang="zh-CN" altLang="en-US" sz="1400" b="1" dirty="0">
                        <a:latin typeface="微软雅黑" panose="020B0503020204020204" pitchFamily="34" charset="-122"/>
                        <a:ea typeface="微软雅黑" panose="020B0503020204020204" pitchFamily="34" charset="-122"/>
                      </a:endParaRPr>
                    </a:p>
                    <a:p>
                      <a:pPr marL="85725" indent="0" algn="l">
                        <a:spcBef>
                          <a:spcPct val="0"/>
                        </a:spcBef>
                        <a:spcAft>
                          <a:spcPct val="0"/>
                        </a:spcAft>
                      </a:pP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厅级重点项目指省教育厅科学研究基金特别委托项目和省教科院教育科学规划一般课题；</a:t>
                      </a:r>
                      <a:endParaRPr lang="zh-CN" altLang="en-US" sz="1400" b="1" dirty="0">
                        <a:latin typeface="微软雅黑" panose="020B0503020204020204" pitchFamily="34" charset="-122"/>
                        <a:ea typeface="微软雅黑" panose="020B0503020204020204" pitchFamily="34" charset="-122"/>
                      </a:endParaRPr>
                    </a:p>
                    <a:p>
                      <a:pPr marL="85725" indent="0" algn="l">
                        <a:spcBef>
                          <a:spcPct val="0"/>
                        </a:spcBef>
                        <a:spcAft>
                          <a:spcPct val="0"/>
                        </a:spcAft>
                      </a:pPr>
                      <a:r>
                        <a:rPr lang="en-US" altLang="zh-CN" sz="1400" b="1"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厅级一般项目指省教育厅科学研究基金的一般项目、专项项目和中国民办教育协会年度规划项目。</a:t>
                      </a:r>
                      <a:endParaRPr lang="zh-CN" altLang="en-US" sz="1400" b="1" dirty="0">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noFill/>
                  </a:tcPr>
                </a:tc>
              </a:tr>
              <a:tr h="338455">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0"/>
                      </a:solidFill>
                      <a:prstDash val="solid"/>
                      <a:headEnd type="none" w="med" len="med"/>
                      <a:tailEnd type="none" w="med" len="med"/>
                    </a:lnB>
                  </a:tcPr>
                </a:tc>
                <a:tc vMerge="1">
                  <a:tcPr>
                    <a:lnR w="6350" cap="flat" cmpd="sng">
                      <a:solidFill>
                        <a:srgbClr val="000008"/>
                      </a:solidFill>
                      <a:prstDash val="solid"/>
                      <a:headEnd type="none" w="med" len="med"/>
                      <a:tailEnd type="none" w="med" len="med"/>
                    </a:lnR>
                  </a:tcPr>
                </a:tc>
                <a:tc>
                  <a:txBody>
                    <a:bodyPr/>
                    <a:lstStyle/>
                    <a:p>
                      <a:pPr marL="85725" indent="0" algn="ctr">
                        <a:spcBef>
                          <a:spcPct val="0"/>
                        </a:spcBef>
                        <a:spcAft>
                          <a:spcPct val="0"/>
                        </a:spcAft>
                      </a:pPr>
                      <a:r>
                        <a:rPr lang="zh-CN" sz="1400" b="1">
                          <a:solidFill>
                            <a:srgbClr val="000000"/>
                          </a:solidFill>
                          <a:latin typeface="微软雅黑" panose="020B0503020204020204" pitchFamily="34" charset="-122"/>
                          <a:ea typeface="微软雅黑" panose="020B0503020204020204" pitchFamily="34" charset="-122"/>
                        </a:rPr>
                        <a:t>重点项目</a:t>
                      </a:r>
                      <a:endParaRPr lang="zh-CN" sz="1400" b="1">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r>
              <a:tr h="459479">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0"/>
                      </a:solidFill>
                      <a:prstDash val="solid"/>
                      <a:headEnd type="none" w="med" len="med"/>
                      <a:tailEnd type="none" w="med" len="med"/>
                    </a:lnB>
                  </a:tcPr>
                </a:tc>
                <a:tc vMerge="1">
                  <a:tcPr>
                    <a:lnR w="6350" cap="flat" cmpd="sng">
                      <a:solidFill>
                        <a:srgbClr val="000008"/>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marL="85725" indent="0" algn="ctr">
                        <a:spcBef>
                          <a:spcPct val="0"/>
                        </a:spcBef>
                        <a:spcAft>
                          <a:spcPct val="0"/>
                        </a:spcAft>
                      </a:pPr>
                      <a:r>
                        <a:rPr lang="zh-CN" sz="1400" b="1" dirty="0">
                          <a:solidFill>
                            <a:srgbClr val="000000"/>
                          </a:solidFill>
                          <a:latin typeface="微软雅黑" panose="020B0503020204020204" pitchFamily="34" charset="-122"/>
                          <a:ea typeface="微软雅黑" panose="020B0503020204020204" pitchFamily="34" charset="-122"/>
                        </a:rPr>
                        <a:t>一般项目</a:t>
                      </a:r>
                      <a:endParaRPr lang="zh-CN" sz="1400" b="1" dirty="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0"/>
                      </a:solidFill>
                      <a:prstDash val="solid"/>
                      <a:headEnd type="none" w="med" len="med"/>
                      <a:tailEnd type="none" w="med" len="med"/>
                    </a:lnB>
                  </a:tcPr>
                </a:tc>
              </a:tr>
              <a:tr h="515620">
                <a:tc gridSpan="2">
                  <a:txBody>
                    <a:bodyPr/>
                    <a:lstStyle/>
                    <a:p>
                      <a:pPr marL="85725" indent="0" algn="ctr">
                        <a:lnSpc>
                          <a:spcPts val="1400"/>
                        </a:lnSpc>
                        <a:spcBef>
                          <a:spcPct val="0"/>
                        </a:spcBef>
                        <a:spcAft>
                          <a:spcPct val="0"/>
                        </a:spcAft>
                        <a:buNone/>
                      </a:pPr>
                      <a:endParaRPr lang="zh-CN" altLang="zh-CN" sz="1400" b="1">
                        <a:latin typeface="微软雅黑" panose="020B0503020204020204" pitchFamily="34" charset="-122"/>
                        <a:ea typeface="微软雅黑" panose="020B0503020204020204" pitchFamily="34" charset="-122"/>
                      </a:endParaRPr>
                    </a:p>
                    <a:p>
                      <a:pPr marL="85725" indent="0" algn="ctr">
                        <a:lnSpc>
                          <a:spcPts val="1400"/>
                        </a:lnSpc>
                        <a:spcBef>
                          <a:spcPct val="0"/>
                        </a:spcBef>
                        <a:spcAft>
                          <a:spcPct val="0"/>
                        </a:spcAft>
                        <a:buNone/>
                      </a:pPr>
                      <a:r>
                        <a:rPr lang="zh-CN" altLang="zh-CN" sz="1800" b="1">
                          <a:latin typeface="微软雅黑" panose="020B0503020204020204" pitchFamily="34" charset="-122"/>
                          <a:ea typeface="微软雅黑" panose="020B0503020204020204" pitchFamily="34" charset="-122"/>
                        </a:rPr>
                        <a:t>横向项目</a:t>
                      </a:r>
                      <a:endParaRPr lang="zh-CN" altLang="zh-CN" sz="1800" b="1">
                        <a:latin typeface="微软雅黑" panose="020B0503020204020204" pitchFamily="34" charset="-122"/>
                        <a:ea typeface="微软雅黑" panose="020B0503020204020204" pitchFamily="34" charset="-122"/>
                      </a:endParaRPr>
                    </a:p>
                  </a:txBody>
                  <a:tcPr marL="68580" marR="68580" marT="0" marB="0">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8"/>
                      </a:solidFill>
                      <a:prstDash val="solid"/>
                      <a:headEnd type="none" w="med" len="med"/>
                      <a:tailEnd type="none" w="med" len="med"/>
                    </a:lnB>
                    <a:noFill/>
                  </a:tcPr>
                </a:tc>
                <a:tc hMerge="1">
                  <a:tcPr>
                    <a:lnR w="6350" cap="flat" cmpd="sng">
                      <a:solidFill>
                        <a:srgbClr val="000008"/>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tcPr>
                </a:tc>
                <a:tc gridSpan="3">
                  <a:txBody>
                    <a:bodyPr/>
                    <a:lstStyle/>
                    <a:p>
                      <a:pPr marL="85725" indent="0" algn="ctr">
                        <a:spcBef>
                          <a:spcPct val="0"/>
                        </a:spcBef>
                        <a:spcAft>
                          <a:spcPct val="0"/>
                        </a:spcAft>
                      </a:pP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          1.</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企事业单位委托的各类科技开发、技术服务、科学研究等方面的项目</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marL="85725" indent="0" algn="ctr">
                        <a:spcBef>
                          <a:spcPct val="0"/>
                        </a:spcBef>
                        <a:spcAft>
                          <a:spcPct val="0"/>
                        </a:spcAft>
                      </a:pP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教育部产学合作协同育人项目、教育部供需对接就业育人项目</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marL="85725" indent="0" algn="ctr">
                        <a:spcBef>
                          <a:spcPct val="0"/>
                        </a:spcBef>
                        <a:spcAft>
                          <a:spcPct val="0"/>
                        </a:spcAft>
                      </a:pP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tcPr>
                </a:tc>
              </a:tr>
            </a:tbl>
          </a:graphicData>
        </a:graphic>
      </p:graphicFrame>
      <p:sp>
        <p:nvSpPr>
          <p:cNvPr id="6" name="标题 1"/>
          <p:cNvSpPr>
            <a:spLocks noGrp="1"/>
          </p:cNvSpPr>
          <p:nvPr>
            <p:ph type="title"/>
          </p:nvPr>
        </p:nvSpPr>
        <p:spPr>
          <a:xfrm>
            <a:off x="1311731" y="124465"/>
            <a:ext cx="10515600" cy="635630"/>
          </a:xfrm>
        </p:spPr>
        <p:txBody>
          <a:bodyPr/>
          <a:lstStyle/>
          <a:p>
            <a:r>
              <a:rPr kumimoji="1"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a:t>
            </a:r>
            <a:r>
              <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从科研中突破 “新”</a:t>
            </a:r>
            <a:endPar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noChangeArrowheads="1"/>
          </p:cNvPicPr>
          <p:nvPr/>
        </p:nvPicPr>
        <p:blipFill>
          <a:blip r:embed="rId2"/>
          <a:srcRect/>
          <a:stretch>
            <a:fillRect/>
          </a:stretch>
        </p:blipFill>
        <p:spPr bwMode="auto">
          <a:xfrm>
            <a:off x="8622890" y="146649"/>
            <a:ext cx="3225800" cy="776288"/>
          </a:xfrm>
          <a:prstGeom prst="rect">
            <a:avLst/>
          </a:prstGeom>
          <a:noFill/>
          <a:ln w="9525">
            <a:noFill/>
            <a:miter lim="800000"/>
            <a:headEnd/>
            <a:tailEnd/>
          </a:ln>
        </p:spPr>
      </p:pic>
    </p:spTree>
  </p:cSld>
  <p:clrMapOvr>
    <a:masterClrMapping/>
  </p:clrMapOvr>
  <p:transition spd="slow" advTm="3000">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8612" y="842682"/>
            <a:ext cx="11949953" cy="5324535"/>
          </a:xfrm>
          <a:prstGeom prst="rect">
            <a:avLst/>
          </a:prstGeom>
          <a:noFill/>
        </p:spPr>
        <p:txBody>
          <a:bodyPr wrap="square">
            <a:spAutoFit/>
          </a:bodyPr>
          <a:lstStyle/>
          <a:p>
            <a:pPr algn="just"/>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文汇报</a:t>
            </a:r>
            <a:r>
              <a:rPr lang="en-US" altLang="zh-CN" sz="2000" b="1" kern="100" dirty="0">
                <a:effectLst/>
                <a:latin typeface="宋体" panose="02010600030101010101" pitchFamily="2" charset="-122"/>
                <a:ea typeface="宋体" panose="02010600030101010101" pitchFamily="2" charset="-122"/>
                <a:cs typeface="Times New Roman" panose="02020603050405020304" pitchFamily="18" charset="0"/>
              </a:rPr>
              <a:t>/2024</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年</a:t>
            </a:r>
            <a:r>
              <a:rPr lang="en-US" altLang="zh-CN" sz="2000" b="1" kern="100" dirty="0">
                <a:effectLst/>
                <a:latin typeface="宋体" panose="02010600030101010101" pitchFamily="2" charset="-122"/>
                <a:ea typeface="宋体" panose="02010600030101010101" pitchFamily="2" charset="-122"/>
                <a:cs typeface="Times New Roman" panose="02020603050405020304" pitchFamily="18" charset="0"/>
              </a:rPr>
              <a:t>/8</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月</a:t>
            </a:r>
            <a:r>
              <a:rPr lang="en-US" altLang="zh-CN" sz="2000" b="1" kern="100" dirty="0">
                <a:effectLst/>
                <a:latin typeface="宋体" panose="02010600030101010101" pitchFamily="2" charset="-122"/>
                <a:ea typeface="宋体" panose="02010600030101010101" pitchFamily="2" charset="-122"/>
                <a:cs typeface="Times New Roman" panose="02020603050405020304" pitchFamily="18" charset="0"/>
              </a:rPr>
              <a:t>/24</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日</a:t>
            </a:r>
            <a:r>
              <a:rPr lang="en-US" altLang="zh-CN" sz="2000"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第</a:t>
            </a:r>
            <a:r>
              <a:rPr lang="en-US" altLang="zh-CN" sz="2000" b="1" kern="100" dirty="0">
                <a:effectLst/>
                <a:latin typeface="宋体" panose="02010600030101010101" pitchFamily="2" charset="-122"/>
                <a:ea typeface="宋体" panose="02010600030101010101" pitchFamily="2" charset="-122"/>
                <a:cs typeface="Times New Roman" panose="02020603050405020304" pitchFamily="18" charset="0"/>
              </a:rPr>
              <a:t>005</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版综合</a:t>
            </a:r>
            <a:endPar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r>
              <a:rPr lang="en-US" altLang="zh-CN" sz="2000" b="1"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2000" b="1" kern="100" dirty="0">
                <a:latin typeface="宋体" panose="02010600030101010101" pitchFamily="2" charset="-122"/>
                <a:ea typeface="宋体" panose="02010600030101010101" pitchFamily="2" charset="-122"/>
                <a:cs typeface="Times New Roman" panose="02020603050405020304" pitchFamily="18" charset="0"/>
              </a:rPr>
              <a:t>                          </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上海首创，博士后科研项目设进律所</a:t>
            </a:r>
            <a:endPar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rPr>
              <a:t>本报记者唐玮婕</a:t>
            </a:r>
            <a:endParaRPr lang="zh-CN" altLang="zh-CN" sz="2000" b="1"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浦东新区近日发布“</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2024</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年首批博士后创新实践基地</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法律类</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科研项目榜单”</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家头部律师事务所</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共有</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6</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个申报项目成功立项，</a:t>
            </a: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并</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公开招聘优秀的法学博士生前来“揭榜挂帅”。</a:t>
            </a: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把博士后科研项目设在律所里，这在上海属于首创。浦东新区司法局党组书记、局长黄爱武表示，这“从</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0</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到</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”的制度创新，是引领区加码吸引培育高端法治人才的突破之举，有望源源不断地聚高端法治人才而用之。</a:t>
            </a: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今年</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1</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月，浦东新区司法局推动复旦大学、上海交通大学、中国政法大学、华东政法大学、上海财经大学</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5</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所高校与浦东</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10</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家律师事务所达成法学博士后创新实践基地合作意向，并分批指导律师事务所申报博士后科研项目。</a:t>
            </a: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此次公布的首批博士后创新实践基地入驻单位共有</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家律师事务所，分别是上海市锦天城律师事务所、上海中联律师事务所、北京德和衡</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上海</a:t>
            </a:r>
            <a:r>
              <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rPr>
              <a:t>律师事务所。相关的研究也与引领区的产业发展高度契合，涉及科技创新型企业的法律风险、集成电路行业的合规政策、资本市场中介机构的法律责任等。</a:t>
            </a:r>
            <a:endParaRPr lang="en-US"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    黄爱武透露，下一步将推动更多律师事务所积极申报入驻浦东新区博士后创新实践基地，并以此为平台，以科研项目为抓手，以人才引育为导向，充分发挥博士后制度聚集高层次人才、推动产学研深度融合的优势，向海内外高端法律人才发出橄榄枝，共聚浦东，为服务保障引领区建设贡献法治力量。</a:t>
            </a: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10" name="标题 1"/>
          <p:cNvSpPr>
            <a:spLocks noGrp="1"/>
          </p:cNvSpPr>
          <p:nvPr>
            <p:ph type="title"/>
          </p:nvPr>
        </p:nvSpPr>
        <p:spPr>
          <a:xfrm>
            <a:off x="1410343" y="207052"/>
            <a:ext cx="10515600" cy="635630"/>
          </a:xfrm>
        </p:spPr>
        <p:txBody>
          <a:bodyPr/>
          <a:lstStyle/>
          <a:p>
            <a:r>
              <a:rPr kumimoji="1"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a:t>
            </a:r>
            <a:r>
              <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从科研中突破 “新”</a:t>
            </a:r>
            <a:endPar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noChangeArrowheads="1"/>
          </p:cNvPicPr>
          <p:nvPr/>
        </p:nvPicPr>
        <p:blipFill>
          <a:blip r:embed="rId1"/>
          <a:srcRect/>
          <a:stretch>
            <a:fillRect/>
          </a:stretch>
        </p:blipFill>
        <p:spPr bwMode="auto">
          <a:xfrm>
            <a:off x="8622890" y="146649"/>
            <a:ext cx="3225800" cy="776288"/>
          </a:xfrm>
          <a:prstGeom prst="rect">
            <a:avLst/>
          </a:prstGeom>
          <a:noFill/>
          <a:ln w="9525">
            <a:noFill/>
            <a:miter lim="800000"/>
            <a:headEnd/>
            <a:tailEnd/>
          </a:ln>
        </p:spPr>
      </p:pic>
    </p:spTree>
  </p:cSld>
  <p:clrMapOvr>
    <a:masterClrMapping/>
  </p:clrMapOvr>
  <p:transition spd="slow" advTm="3000">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311731" y="279504"/>
            <a:ext cx="10515600" cy="635630"/>
          </a:xfrm>
        </p:spPr>
        <p:txBody>
          <a:bodyPr/>
          <a:lstStyle/>
          <a:p>
            <a:r>
              <a:rPr kumimoji="1"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a:t>
            </a:r>
            <a:r>
              <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从科研中突破 “新”</a:t>
            </a:r>
            <a:endPar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74659" y="1045355"/>
            <a:ext cx="6580094" cy="5812645"/>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1" y="1001491"/>
            <a:ext cx="6022699" cy="5856509"/>
          </a:xfrm>
          <a:prstGeom prst="rect">
            <a:avLst/>
          </a:prstGeom>
        </p:spPr>
      </p:pic>
      <p:pic>
        <p:nvPicPr>
          <p:cNvPr id="2" name="图片 1"/>
          <p:cNvPicPr>
            <a:picLocks noChangeAspect="1" noChangeArrowheads="1"/>
          </p:cNvPicPr>
          <p:nvPr/>
        </p:nvPicPr>
        <p:blipFill>
          <a:blip r:embed="rId3"/>
          <a:srcRect/>
          <a:stretch>
            <a:fillRect/>
          </a:stretch>
        </p:blipFill>
        <p:spPr bwMode="auto">
          <a:xfrm>
            <a:off x="8622890" y="146649"/>
            <a:ext cx="3225800" cy="776288"/>
          </a:xfrm>
          <a:prstGeom prst="rect">
            <a:avLst/>
          </a:prstGeom>
          <a:noFill/>
          <a:ln w="9525">
            <a:noFill/>
            <a:miter lim="800000"/>
            <a:headEnd/>
            <a:tailEnd/>
          </a:ln>
        </p:spPr>
      </p:pic>
    </p:spTree>
  </p:cSld>
  <p:clrMapOvr>
    <a:masterClrMapping/>
  </p:clrMapOvr>
  <p:transition spd="slow" advTm="3000">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54878" y="1541125"/>
          <a:ext cx="6855521" cy="5173038"/>
        </p:xfrm>
        <a:graphic>
          <a:graphicData uri="http://schemas.openxmlformats.org/drawingml/2006/table">
            <a:tbl>
              <a:tblPr/>
              <a:tblGrid>
                <a:gridCol w="6855521"/>
              </a:tblGrid>
              <a:tr h="651323">
                <a:tc>
                  <a:txBody>
                    <a:bodyPr/>
                    <a:lstStyle/>
                    <a:p>
                      <a:pPr marL="0" indent="280670" algn="ctr">
                        <a:spcBef>
                          <a:spcPct val="0"/>
                        </a:spcBef>
                        <a:spcAft>
                          <a:spcPct val="0"/>
                        </a:spcAft>
                      </a:pPr>
                      <a:r>
                        <a:rPr lang="zh-CN" sz="1800" b="1">
                          <a:solidFill>
                            <a:srgbClr val="000000"/>
                          </a:solidFill>
                          <a:latin typeface="微软雅黑" panose="020B0503020204020204" pitchFamily="34" charset="-122"/>
                          <a:ea typeface="微软雅黑" panose="020B0503020204020204" pitchFamily="34" charset="-122"/>
                        </a:rPr>
                        <a:t>类</a:t>
                      </a:r>
                      <a:r>
                        <a:rPr lang="en-US" altLang="zh-CN" sz="1800" b="1">
                          <a:solidFill>
                            <a:srgbClr val="000000"/>
                          </a:solidFill>
                          <a:latin typeface="微软雅黑" panose="020B0503020204020204" pitchFamily="34" charset="-122"/>
                          <a:ea typeface="微软雅黑" panose="020B0503020204020204" pitchFamily="34" charset="-122"/>
                        </a:rPr>
                        <a:t>    </a:t>
                      </a:r>
                      <a:r>
                        <a:rPr lang="zh-CN" sz="1800" b="1">
                          <a:solidFill>
                            <a:srgbClr val="000000"/>
                          </a:solidFill>
                          <a:latin typeface="微软雅黑" panose="020B0503020204020204" pitchFamily="34" charset="-122"/>
                          <a:ea typeface="微软雅黑" panose="020B0503020204020204" pitchFamily="34" charset="-122"/>
                        </a:rPr>
                        <a:t>别</a:t>
                      </a:r>
                      <a:endParaRPr lang="zh-CN" sz="1800" b="1">
                        <a:solidFill>
                          <a:srgbClr val="000000"/>
                        </a:solidFill>
                        <a:latin typeface="微软雅黑" panose="020B0503020204020204" pitchFamily="34" charset="-122"/>
                        <a:ea typeface="微软雅黑" panose="020B0503020204020204" pitchFamily="34" charset="-122"/>
                      </a:endParaRPr>
                    </a:p>
                  </a:txBody>
                  <a:tcPr marL="68580" marR="68580" marT="0" marB="0" anchor="ct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708073">
                <a:tc>
                  <a:txBody>
                    <a:bodyPr/>
                    <a:lstStyle/>
                    <a:p>
                      <a:pPr marL="0" indent="0" algn="l">
                        <a:spcBef>
                          <a:spcPct val="0"/>
                        </a:spcBef>
                        <a:spcAft>
                          <a:spcPct val="0"/>
                        </a:spcAft>
                      </a:pP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lnL w="12700" cap="flat" cmpd="sng">
                      <a:solidFill>
                        <a:schemeClr val="tx1"/>
                      </a:solidFill>
                      <a:prstDash val="solid"/>
                      <a:headEnd type="none" w="med" len="med"/>
                      <a:tailEnd type="none" w="med" len="med"/>
                    </a:lnL>
                    <a:lnR w="6350" cap="flat" cmpd="sng">
                      <a:solidFill>
                        <a:srgbClr val="000008"/>
                      </a:solidFill>
                      <a:prstDash val="soli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noFill/>
                  </a:tcPr>
                </a:tc>
              </a:tr>
              <a:tr h="737758">
                <a:tc>
                  <a:txBody>
                    <a:bodyPr/>
                    <a:lstStyle/>
                    <a:p>
                      <a:pPr marL="0" indent="0" algn="l">
                        <a:spcBef>
                          <a:spcPct val="0"/>
                        </a:spcBef>
                        <a:spcAft>
                          <a:spcPct val="0"/>
                        </a:spcAft>
                      </a:pP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CSSCI</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源刊刊载的论文；</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人民日报</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光明日报</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理论版文章（</a:t>
                      </a: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3000</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字以上）</a:t>
                      </a:r>
                      <a:endPar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lnL w="12700" cap="flat" cmpd="sng">
                      <a:solidFill>
                        <a:schemeClr val="tx1"/>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754347">
                <a:tc>
                  <a:txBody>
                    <a:bodyPr/>
                    <a:lstStyle/>
                    <a:p>
                      <a:pPr marL="0" indent="0" algn="l">
                        <a:spcBef>
                          <a:spcPct val="0"/>
                        </a:spcBef>
                        <a:spcAft>
                          <a:spcPct val="0"/>
                        </a:spcAft>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SSCI</a:t>
                      </a:r>
                      <a:r>
                        <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SCI</a:t>
                      </a:r>
                      <a:r>
                        <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A&amp;HCI</a:t>
                      </a:r>
                      <a:r>
                        <a:rPr 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四区期刊</a:t>
                      </a:r>
                      <a:r>
                        <a:rPr lang="zh-CN" sz="1800" b="1">
                          <a:solidFill>
                            <a:srgbClr val="000000"/>
                          </a:solidFill>
                          <a:latin typeface="微软雅黑" panose="020B0503020204020204" pitchFamily="34" charset="-122"/>
                          <a:ea typeface="微软雅黑" panose="020B0503020204020204" pitchFamily="34" charset="-122"/>
                          <a:sym typeface="+mn-ea"/>
                        </a:rPr>
                        <a:t>刊</a:t>
                      </a:r>
                      <a:r>
                        <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载</a:t>
                      </a:r>
                      <a:r>
                        <a:rPr 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的论文；</a:t>
                      </a: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EI</a:t>
                      </a:r>
                      <a:r>
                        <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JA</a:t>
                      </a:r>
                      <a:r>
                        <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CSCD</a:t>
                      </a:r>
                      <a:r>
                        <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期刊</a:t>
                      </a:r>
                      <a:r>
                        <a:rPr lang="zh-CN" sz="1800" b="1">
                          <a:solidFill>
                            <a:srgbClr val="000000"/>
                          </a:solidFill>
                          <a:latin typeface="微软雅黑" panose="020B0503020204020204" pitchFamily="34" charset="-122"/>
                          <a:ea typeface="微软雅黑" panose="020B0503020204020204" pitchFamily="34" charset="-122"/>
                          <a:sym typeface="+mn-ea"/>
                        </a:rPr>
                        <a:t>刊</a:t>
                      </a:r>
                      <a:r>
                        <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载的论文</a:t>
                      </a:r>
                      <a:endPar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lnL w="12700" cap="flat" cmpd="sng">
                      <a:solidFill>
                        <a:schemeClr val="tx1"/>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801493">
                <a:tc>
                  <a:txBody>
                    <a:bodyPr/>
                    <a:lstStyle/>
                    <a:p>
                      <a:pPr marL="0" indent="0" algn="l">
                        <a:spcBef>
                          <a:spcPct val="0"/>
                        </a:spcBef>
                        <a:spcAft>
                          <a:spcPct val="0"/>
                        </a:spcAft>
                      </a:pPr>
                      <a:r>
                        <a:rPr lang="zh-CN" sz="1800" b="1" dirty="0">
                          <a:solidFill>
                            <a:srgbClr val="FF0000"/>
                          </a:solidFill>
                          <a:latin typeface="微软雅黑" panose="020B0503020204020204" pitchFamily="34" charset="-122"/>
                          <a:ea typeface="微软雅黑" panose="020B0503020204020204" pitchFamily="34" charset="-122"/>
                          <a:sym typeface="+mn-ea"/>
                        </a:rPr>
                        <a:t>中文核心期刊</a:t>
                      </a:r>
                      <a:r>
                        <a:rPr lang="zh-CN" sz="1800" b="1" dirty="0">
                          <a:solidFill>
                            <a:srgbClr val="000000"/>
                          </a:solidFill>
                          <a:latin typeface="微软雅黑" panose="020B0503020204020204" pitchFamily="34" charset="-122"/>
                          <a:ea typeface="微软雅黑" panose="020B0503020204020204" pitchFamily="34" charset="-122"/>
                          <a:sym typeface="+mn-ea"/>
                        </a:rPr>
                        <a:t>、</a:t>
                      </a:r>
                      <a:r>
                        <a:rPr lang="en-US" altLang="zh-CN" sz="1800" b="1" dirty="0">
                          <a:solidFill>
                            <a:srgbClr val="FF0000"/>
                          </a:solidFill>
                          <a:latin typeface="微软雅黑" panose="020B0503020204020204" pitchFamily="34" charset="-122"/>
                          <a:ea typeface="微软雅黑" panose="020B0503020204020204" pitchFamily="34" charset="-122"/>
                          <a:sym typeface="+mn-ea"/>
                        </a:rPr>
                        <a:t>CSSCI</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扩展版期刊、</a:t>
                      </a:r>
                      <a:r>
                        <a:rPr lang="en-US" altLang="zh-CN"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CSSCI</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来源集刊</a:t>
                      </a:r>
                      <a:r>
                        <a:rPr lang="zh-CN" sz="1800" b="1" dirty="0">
                          <a:solidFill>
                            <a:srgbClr val="FF0000"/>
                          </a:solidFill>
                          <a:latin typeface="微软雅黑" panose="020B0503020204020204" pitchFamily="34" charset="-122"/>
                          <a:ea typeface="微软雅黑" panose="020B0503020204020204" pitchFamily="34" charset="-122"/>
                          <a:sym typeface="+mn-ea"/>
                        </a:rPr>
                        <a:t>刊</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载</a:t>
                      </a:r>
                      <a:r>
                        <a:rPr lang="zh-CN"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的论文</a:t>
                      </a:r>
                      <a:endParaRPr lang="en-US" altLang="zh-CN"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lnL w="12700" cap="flat" cmpd="sng">
                      <a:solidFill>
                        <a:schemeClr val="tx1"/>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754347">
                <a:tc>
                  <a:txBody>
                    <a:bodyPr/>
                    <a:lstStyle/>
                    <a:p>
                      <a:pPr marL="0" indent="0" algn="l">
                        <a:spcBef>
                          <a:spcPct val="0"/>
                        </a:spcBef>
                        <a:spcAft>
                          <a:spcPct val="0"/>
                        </a:spcAft>
                      </a:pP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EI</a:t>
                      </a:r>
                      <a:r>
                        <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CPCI</a:t>
                      </a:r>
                      <a:r>
                        <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ESCI</a:t>
                      </a:r>
                      <a:r>
                        <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、科技核心期刊</a:t>
                      </a:r>
                      <a:r>
                        <a:rPr lang="zh-CN" sz="1800" b="1">
                          <a:solidFill>
                            <a:srgbClr val="000000"/>
                          </a:solidFill>
                          <a:latin typeface="微软雅黑" panose="020B0503020204020204" pitchFamily="34" charset="-122"/>
                          <a:ea typeface="微软雅黑" panose="020B0503020204020204" pitchFamily="34" charset="-122"/>
                          <a:sym typeface="+mn-ea"/>
                        </a:rPr>
                        <a:t>刊</a:t>
                      </a:r>
                      <a:r>
                        <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载的论文</a:t>
                      </a:r>
                      <a:endPar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68580" marR="68580" marT="0" marB="0" anchor="ctr">
                    <a:lnL w="12700" cap="flat" cmpd="sng">
                      <a:solidFill>
                        <a:schemeClr val="tx1"/>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765697">
                <a:tc>
                  <a:txBody>
                    <a:bodyPr/>
                    <a:lstStyle/>
                    <a:p>
                      <a:pPr marL="0" indent="0" algn="l">
                        <a:spcBef>
                          <a:spcPct val="0"/>
                        </a:spcBef>
                        <a:spcAft>
                          <a:spcPct val="0"/>
                        </a:spcAft>
                      </a:pPr>
                      <a:r>
                        <a:rPr lang="zh-CN" sz="1800" b="1" dirty="0">
                          <a:solidFill>
                            <a:srgbClr val="000000"/>
                          </a:solidFill>
                          <a:latin typeface="微软雅黑" panose="020B0503020204020204" pitchFamily="34" charset="-122"/>
                          <a:ea typeface="微软雅黑" panose="020B0503020204020204" pitchFamily="34" charset="-122"/>
                          <a:sym typeface="+mn-ea"/>
                        </a:rPr>
                        <a:t>能在知网、万方、维普任一数据库首页检索到的、公开发表的学术论文</a:t>
                      </a:r>
                      <a:endParaRPr lang="zh-CN" sz="1800" b="1" dirty="0">
                        <a:solidFill>
                          <a:srgbClr val="000000"/>
                        </a:solidFill>
                        <a:latin typeface="微软雅黑" panose="020B0503020204020204" pitchFamily="34" charset="-122"/>
                        <a:ea typeface="微软雅黑" panose="020B0503020204020204" pitchFamily="34" charset="-122"/>
                        <a:sym typeface="+mn-ea"/>
                      </a:endParaRPr>
                    </a:p>
                  </a:txBody>
                  <a:tcPr marL="68580" marR="68580" marT="0" marB="0" anchor="ctr">
                    <a:lnL w="12700" cap="flat" cmpd="sng">
                      <a:solidFill>
                        <a:schemeClr val="tx1"/>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
        <p:nvSpPr>
          <p:cNvPr id="7" name="文本框 6"/>
          <p:cNvSpPr txBox="1"/>
          <p:nvPr/>
        </p:nvSpPr>
        <p:spPr>
          <a:xfrm>
            <a:off x="3209357" y="915134"/>
            <a:ext cx="6096000" cy="460375"/>
          </a:xfrm>
          <a:prstGeom prst="rect">
            <a:avLst/>
          </a:prstGeom>
          <a:noFill/>
        </p:spPr>
        <p:txBody>
          <a:bodyPr wrap="square" rtlCol="0" anchor="t">
            <a:spAutoFit/>
          </a:bodyPr>
          <a:lstStyle/>
          <a:p>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（二）论文成果</a:t>
            </a:r>
            <a:endParaRPr lang="zh-CN" altLang="en-US" sz="2400" b="1" dirty="0">
              <a:solidFill>
                <a:srgbClr val="000000"/>
              </a:solidFill>
              <a:latin typeface="微软雅黑" panose="020B0503020204020204" pitchFamily="34" charset="-122"/>
              <a:ea typeface="微软雅黑" panose="020B0503020204020204" pitchFamily="34" charset="-122"/>
              <a:sym typeface="+mn-ea"/>
            </a:endParaRPr>
          </a:p>
        </p:txBody>
      </p:sp>
      <p:sp>
        <p:nvSpPr>
          <p:cNvPr id="6" name="标题 1"/>
          <p:cNvSpPr>
            <a:spLocks noGrp="1"/>
          </p:cNvSpPr>
          <p:nvPr>
            <p:ph type="title"/>
          </p:nvPr>
        </p:nvSpPr>
        <p:spPr>
          <a:xfrm>
            <a:off x="1311731" y="279504"/>
            <a:ext cx="10515600" cy="635630"/>
          </a:xfrm>
        </p:spPr>
        <p:txBody>
          <a:bodyPr/>
          <a:lstStyle/>
          <a:p>
            <a:r>
              <a:rPr kumimoji="1"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a:t>
            </a:r>
            <a:r>
              <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从科研中突破 “新”</a:t>
            </a:r>
            <a:endParaRPr kumimoji="1"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7295535" y="1541125"/>
            <a:ext cx="4741586" cy="5316875"/>
          </a:xfrm>
          <a:prstGeom prst="rect">
            <a:avLst/>
          </a:prstGeom>
        </p:spPr>
      </p:pic>
      <p:pic>
        <p:nvPicPr>
          <p:cNvPr id="2" name="图片 1"/>
          <p:cNvPicPr>
            <a:picLocks noChangeAspect="1" noChangeArrowheads="1"/>
          </p:cNvPicPr>
          <p:nvPr/>
        </p:nvPicPr>
        <p:blipFill>
          <a:blip r:embed="rId3"/>
          <a:srcRect/>
          <a:stretch>
            <a:fillRect/>
          </a:stretch>
        </p:blipFill>
        <p:spPr bwMode="auto">
          <a:xfrm>
            <a:off x="8622890" y="146649"/>
            <a:ext cx="3225800" cy="776288"/>
          </a:xfrm>
          <a:prstGeom prst="rect">
            <a:avLst/>
          </a:prstGeom>
          <a:noFill/>
          <a:ln w="9525">
            <a:noFill/>
            <a:miter lim="800000"/>
            <a:headEnd/>
            <a:tailEnd/>
          </a:ln>
        </p:spPr>
      </p:pic>
    </p:spTree>
  </p:cSld>
  <p:clrMapOvr>
    <a:masterClrMapping/>
  </p:clrMapOvr>
  <p:transition spd="slow" advTm="3000">
    <p:comb/>
  </p:transition>
</p:sld>
</file>

<file path=ppt/tags/tag1.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10.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11.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12.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13.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14.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15.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16.xml><?xml version="1.0" encoding="utf-8"?>
<p:tagLst xmlns:p="http://schemas.openxmlformats.org/presentationml/2006/main">
  <p:tag name="TABLE_ENDDRAG_ORIGIN_RECT" val="813*408"/>
  <p:tag name="TABLE_ENDDRAG_RECT" val="80*72*813*408"/>
</p:tagLst>
</file>

<file path=ppt/tags/tag17.xml><?xml version="1.0" encoding="utf-8"?>
<p:tagLst xmlns:p="http://schemas.openxmlformats.org/presentationml/2006/main">
  <p:tag name="TABLE_ENDDRAG_ORIGIN_RECT" val="776*434"/>
  <p:tag name="TABLE_ENDDRAG_RECT" val="84*84*776*434"/>
</p:tagLst>
</file>

<file path=ppt/tags/tag18.xml><?xml version="1.0" encoding="utf-8"?>
<p:tagLst xmlns:p="http://schemas.openxmlformats.org/presentationml/2006/main">
  <p:tag name="TABLE_ENDDRAG_ORIGIN_RECT" val="854*375"/>
  <p:tag name="TABLE_ENDDRAG_RECT" val="55*119*854*375"/>
</p:tagLst>
</file>

<file path=ppt/tags/tag19.xml><?xml version="1.0" encoding="utf-8"?>
<p:tagLst xmlns:p="http://schemas.openxmlformats.org/presentationml/2006/main">
  <p:tag name="TABLE_ENDDRAG_ORIGIN_RECT" val="775*257"/>
  <p:tag name="TABLE_ENDDRAG_RECT" val="88*185*775*257"/>
</p:tagLst>
</file>

<file path=ppt/tags/tag2.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20.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21.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22.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23.xml><?xml version="1.0" encoding="utf-8"?>
<p:tagLst xmlns:p="http://schemas.openxmlformats.org/presentationml/2006/main">
  <p:tag name="COMMONDATA" val="eyJoZGlkIjoiNzJmYWY4MTJlYjRhMjEwYWZiYTY0Y2Y3NzMxMGI0NzAifQ=="/>
</p:tagLst>
</file>

<file path=ppt/tags/tag3.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4.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5.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6.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7.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8.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ags/tag9.xml><?xml version="1.0" encoding="utf-8"?>
<p:tagLst xmlns:p="http://schemas.openxmlformats.org/presentationml/2006/main">
  <p:tag name="KSO_WM_DIAGRAM_VIRTUALLY_FRAME" val="{&quot;height&quot;:222.70007874015747,&quot;left&quot;:510.6087401574803,&quot;top&quot;:147.96055118110237,&quot;width&quot;:325.565433070866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3952</Words>
  <Application>WPS 演示</Application>
  <PresentationFormat>宽屏</PresentationFormat>
  <Paragraphs>529</Paragraphs>
  <Slides>15</Slides>
  <Notes>9</Notes>
  <HiddenSlides>0</HiddenSlides>
  <MMClips>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思源宋体 CN Medium</vt:lpstr>
      <vt:lpstr>思源宋体 CN Heavy</vt:lpstr>
      <vt:lpstr>仿宋_GB2312</vt:lpstr>
      <vt:lpstr>仿宋</vt:lpstr>
      <vt:lpstr>Times New Roman</vt:lpstr>
      <vt:lpstr>华文细黑</vt:lpstr>
      <vt:lpstr>微软雅黑</vt:lpstr>
      <vt:lpstr>黑体</vt:lpstr>
      <vt:lpstr>华文琥珀</vt:lpstr>
      <vt:lpstr>Office 主题​​</vt:lpstr>
      <vt:lpstr>PowerPoint 演示文稿</vt:lpstr>
      <vt:lpstr>PowerPoint 演示文稿</vt:lpstr>
      <vt:lpstr>PowerPoint 演示文稿</vt:lpstr>
      <vt:lpstr>PowerPoint 演示文稿</vt:lpstr>
      <vt:lpstr>——从科研中突破 “新”</vt:lpstr>
      <vt:lpstr>——从科研中突破 “新”</vt:lpstr>
      <vt:lpstr>——从科研中突破 “新”</vt:lpstr>
      <vt:lpstr>——从科研中突破 “新”</vt:lpstr>
      <vt:lpstr>——从科研中突破 “新”</vt:lpstr>
      <vt:lpstr>——从科研中突破 “新”</vt:lpstr>
      <vt:lpstr>——从科研中突破 “新”</vt:lpstr>
      <vt:lpstr>——从科研中突破 “新”</vt:lpstr>
      <vt:lpstr>PowerPoint 演示文稿</vt:lpstr>
      <vt:lpstr>——从实践中克服 “新”</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鎏臦</cp:lastModifiedBy>
  <cp:revision>842</cp:revision>
  <dcterms:created xsi:type="dcterms:W3CDTF">2022-04-26T05:16:00Z</dcterms:created>
  <dcterms:modified xsi:type="dcterms:W3CDTF">2024-12-05T02:08:35Z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73D1E0A5715242ACA85023F92DB0F0FA_12</vt:lpwstr>
  </property>
  <property fmtid="{D5CDD505-2E9C-101B-9397-08002B2CF9AE}" pid="3" name="KSOProductBuildVer">
    <vt:lpwstr>2052-12.1.0.19302</vt:lpwstr>
  </property>
</Properties>
</file>