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83" r:id="rId12"/>
    <p:sldId id="284" r:id="rId13"/>
    <p:sldId id="264" r:id="rId14"/>
    <p:sldId id="265" r:id="rId15"/>
    <p:sldId id="266" r:id="rId16"/>
    <p:sldId id="267" r:id="rId17"/>
    <p:sldId id="285" r:id="rId18"/>
    <p:sldId id="286" r:id="rId19"/>
    <p:sldId id="299" r:id="rId20"/>
    <p:sldId id="292" r:id="rId21"/>
    <p:sldId id="287" r:id="rId22"/>
    <p:sldId id="288" r:id="rId23"/>
    <p:sldId id="289" r:id="rId24"/>
    <p:sldId id="293" r:id="rId25"/>
    <p:sldId id="290" r:id="rId26"/>
    <p:sldId id="291" r:id="rId27"/>
    <p:sldId id="295" r:id="rId28"/>
    <p:sldId id="296" r:id="rId29"/>
    <p:sldId id="297" r:id="rId30"/>
    <p:sldId id="298" r:id="rId31"/>
    <p:sldId id="282" r:id="rId32"/>
  </p:sldIdLst>
  <p:sldSz cx="9144000" cy="5143500"/>
  <p:notesSz cx="5143500" cy="9144000"/>
  <p:custDataLst>
    <p:tags r:id="rId3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4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7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image" Target="../media/image12.png"/><Relationship Id="rId4" Type="http://schemas.openxmlformats.org/officeDocument/2006/relationships/tags" Target="../tags/tag73.xml"/><Relationship Id="rId3" Type="http://schemas.openxmlformats.org/officeDocument/2006/relationships/image" Target="../media/image9.png"/><Relationship Id="rId25" Type="http://schemas.openxmlformats.org/officeDocument/2006/relationships/notesSlide" Target="../notesSlides/notesSlide11.xml"/><Relationship Id="rId24" Type="http://schemas.openxmlformats.org/officeDocument/2006/relationships/slideLayout" Target="../slideLayouts/slideLayout1.xml"/><Relationship Id="rId23" Type="http://schemas.openxmlformats.org/officeDocument/2006/relationships/image" Target="../media/image2.png"/><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image" Target="../media/image8.png"/><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image" Target="../media/image13.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9.png"/><Relationship Id="rId22" Type="http://schemas.openxmlformats.org/officeDocument/2006/relationships/notesSlide" Target="../notesSlides/notesSlide12.xml"/><Relationship Id="rId21" Type="http://schemas.openxmlformats.org/officeDocument/2006/relationships/slideLayout" Target="../slideLayouts/slideLayout1.xml"/><Relationship Id="rId20" Type="http://schemas.openxmlformats.org/officeDocument/2006/relationships/image" Target="../media/image2.png"/><Relationship Id="rId2" Type="http://schemas.openxmlformats.org/officeDocument/2006/relationships/image" Target="../media/image8.png"/><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03.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0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tags" Target="../tags/tag104.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14.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0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tags" Target="../tags/tag108.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16.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png"/><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17.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11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tags" Target="../tags/tag113.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19.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image" Target="../media/image2.png"/><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1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tags" Target="../tags/tag115.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0.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tags" Target="../tags/tag117.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1.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20.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tags" Target="../tags/tag119.xml"/><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notesSlide" Target="../notesSlides/notesSlide22.xml"/><Relationship Id="rId10" Type="http://schemas.openxmlformats.org/officeDocument/2006/relationships/slideLayout" Target="../slideLayouts/slideLayout1.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2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tags" Target="../tags/tag121.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3.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tags" Target="../tags/tag12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2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tags" Target="../tags/tag124.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5.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tags" Target="../tags/tag12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tags" Target="../tags/tag126.xml"/><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26.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media/image13.png"/><Relationship Id="rId7" Type="http://schemas.openxmlformats.org/officeDocument/2006/relationships/tags" Target="../tags/tag130.xml"/><Relationship Id="rId6" Type="http://schemas.openxmlformats.org/officeDocument/2006/relationships/image" Target="../media/image12.png"/><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9.png"/><Relationship Id="rId2" Type="http://schemas.openxmlformats.org/officeDocument/2006/relationships/image" Target="../media/image8.png"/><Relationship Id="rId18" Type="http://schemas.openxmlformats.org/officeDocument/2006/relationships/notesSlide" Target="../notesSlides/notesSlide27.xml"/><Relationship Id="rId17" Type="http://schemas.openxmlformats.org/officeDocument/2006/relationships/slideLayout" Target="../slideLayouts/slideLayout1.xml"/><Relationship Id="rId16" Type="http://schemas.openxmlformats.org/officeDocument/2006/relationships/image" Target="../media/image2.png"/><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40.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11.png"/><Relationship Id="rId6"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tags" Target="../tags/tag12.xml"/><Relationship Id="rId3" Type="http://schemas.openxmlformats.org/officeDocument/2006/relationships/image" Target="../media/image9.png"/><Relationship Id="rId24" Type="http://schemas.openxmlformats.org/officeDocument/2006/relationships/notesSlide" Target="../notesSlides/notesSlide4.xml"/><Relationship Id="rId23" Type="http://schemas.openxmlformats.org/officeDocument/2006/relationships/slideLayout" Target="../slideLayouts/slideLayout1.xml"/><Relationship Id="rId22" Type="http://schemas.openxmlformats.org/officeDocument/2006/relationships/image" Target="../media/image2.png"/><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image" Target="../media/image8.png"/><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tags" Target="../tags/tag28.xml"/><Relationship Id="rId3" Type="http://schemas.openxmlformats.org/officeDocument/2006/relationships/image" Target="../media/image9.png"/><Relationship Id="rId21" Type="http://schemas.openxmlformats.org/officeDocument/2006/relationships/notesSlide" Target="../notesSlides/notesSlide5.xml"/><Relationship Id="rId20" Type="http://schemas.openxmlformats.org/officeDocument/2006/relationships/slideLayout" Target="../slideLayouts/slideLayout1.xml"/><Relationship Id="rId2" Type="http://schemas.openxmlformats.org/officeDocument/2006/relationships/image" Target="../media/image8.png"/><Relationship Id="rId19" Type="http://schemas.openxmlformats.org/officeDocument/2006/relationships/image" Target="../media/image2.png"/><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image" Target="../media/image13.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image" Target="../media/image14.png"/><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9.png"/><Relationship Id="rId20" Type="http://schemas.openxmlformats.org/officeDocument/2006/relationships/notesSlide" Target="../notesSlides/notesSlide6.xml"/><Relationship Id="rId2" Type="http://schemas.openxmlformats.org/officeDocument/2006/relationships/image" Target="../media/image8.png"/><Relationship Id="rId19" Type="http://schemas.openxmlformats.org/officeDocument/2006/relationships/slideLayout" Target="../slideLayouts/slideLayout1.xml"/><Relationship Id="rId18" Type="http://schemas.openxmlformats.org/officeDocument/2006/relationships/image" Target="../media/image2.png"/><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4.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media/image11.png"/><Relationship Id="rId6" Type="http://schemas.openxmlformats.org/officeDocument/2006/relationships/tags" Target="../tags/tag56.xml"/><Relationship Id="rId5" Type="http://schemas.openxmlformats.org/officeDocument/2006/relationships/image" Target="../media/image10.png"/><Relationship Id="rId4" Type="http://schemas.openxmlformats.org/officeDocument/2006/relationships/tags" Target="../tags/tag55.xml"/><Relationship Id="rId3" Type="http://schemas.openxmlformats.org/officeDocument/2006/relationships/image" Target="../media/image9.png"/><Relationship Id="rId24" Type="http://schemas.openxmlformats.org/officeDocument/2006/relationships/notesSlide" Target="../notesSlides/notesSlide8.xml"/><Relationship Id="rId23" Type="http://schemas.openxmlformats.org/officeDocument/2006/relationships/slideLayout" Target="../slideLayouts/slideLayout1.xml"/><Relationship Id="rId22" Type="http://schemas.openxmlformats.org/officeDocument/2006/relationships/image" Target="../media/image2.png"/><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image" Target="../media/image8.png"/><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040837" y="3305060"/>
            <a:ext cx="3062326" cy="6070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rPr>
              <a:t>汇报</a:t>
            </a:r>
            <a:r>
              <a:rPr lang="en-US" sz="2400" dirty="0">
                <a:solidFill>
                  <a:srgbClr val="00215F"/>
                </a:solidFill>
                <a:latin typeface="Arial" panose="020B0604020202020204" pitchFamily="34" charset="0"/>
                <a:ea typeface="Arial" panose="020B0604020202020204" pitchFamily="34" charset="-122"/>
                <a:cs typeface="Arial" panose="020B0604020202020204" pitchFamily="34" charset="-120"/>
              </a:rPr>
              <a:t>人: </a:t>
            </a:r>
            <a:r>
              <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rPr>
              <a:t>杨文瑜</a:t>
            </a:r>
            <a:endParaRPr lang="zh-CN" altLang="en-US" sz="2400" dirty="0">
              <a:solidFill>
                <a:srgbClr val="00215F"/>
              </a:solidFill>
              <a:latin typeface="Arial" panose="020B0604020202020204" pitchFamily="34" charset="0"/>
              <a:ea typeface="宋体" panose="02010600030101010101" pitchFamily="2" charset="-122"/>
              <a:cs typeface="Arial" panose="020B0604020202020204" pitchFamily="34" charset="-120"/>
            </a:endParaRPr>
          </a:p>
        </p:txBody>
      </p:sp>
      <p:sp>
        <p:nvSpPr>
          <p:cNvPr id="3" name="Text 1"/>
          <p:cNvSpPr/>
          <p:nvPr/>
        </p:nvSpPr>
        <p:spPr>
          <a:xfrm>
            <a:off x="432664" y="1784498"/>
            <a:ext cx="8278672" cy="836295"/>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4200" b="1" kern="0" spc="300" dirty="0">
                <a:solidFill>
                  <a:srgbClr val="002B7F"/>
                </a:solidFill>
                <a:latin typeface="Arial" panose="020B0604020202020204" pitchFamily="34" charset="0"/>
                <a:ea typeface="Arial" panose="020B0604020202020204" pitchFamily="34" charset="-122"/>
                <a:cs typeface="Arial" panose="020B0604020202020204" pitchFamily="34" charset="-120"/>
              </a:rPr>
              <a:t>行政复议</a:t>
            </a:r>
            <a:r>
              <a:rPr lang="zh-CN" altLang="en-US" sz="4200" b="1" kern="0" spc="300" dirty="0">
                <a:solidFill>
                  <a:srgbClr val="002B7F"/>
                </a:solidFill>
                <a:latin typeface="Arial" panose="020B0604020202020204" pitchFamily="34" charset="0"/>
                <a:ea typeface="宋体" panose="02010600030101010101" pitchFamily="2" charset="-122"/>
                <a:cs typeface="Arial" panose="020B0604020202020204" pitchFamily="34" charset="-120"/>
              </a:rPr>
              <a:t>简介</a:t>
            </a:r>
            <a:endParaRPr lang="zh-CN" altLang="en-US" sz="4200" b="1" kern="0" spc="300"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sp>
        <p:nvSpPr>
          <p:cNvPr id="5" name="Shape 3"/>
          <p:cNvSpPr/>
          <p:nvPr/>
        </p:nvSpPr>
        <p:spPr>
          <a:xfrm>
            <a:off x="2462257" y="3218026"/>
            <a:ext cx="4219486" cy="0"/>
          </a:xfrm>
          <a:custGeom>
            <a:avLst/>
            <a:gdLst/>
            <a:ahLst/>
            <a:cxnLst/>
            <a:rect l="l" t="t" r="r" b="b"/>
            <a:pathLst>
              <a:path w="4219486">
                <a:moveTo>
                  <a:pt x="0" y="0"/>
                </a:moveTo>
                <a:lnTo>
                  <a:pt x="4219486" y="0"/>
                </a:lnTo>
              </a:path>
            </a:pathLst>
          </a:custGeom>
          <a:noFill/>
          <a:ln w="9525">
            <a:solidFill>
              <a:srgbClr val="FFFFFF"/>
            </a:solidFill>
            <a:prstDash val="solid"/>
            <a:headEnd type="none"/>
            <a:tailEnd type="none"/>
          </a:ln>
        </p:spPr>
      </p:sp>
      <p:pic>
        <p:nvPicPr>
          <p:cNvPr id="6" name="图片 5"/>
          <p:cNvPicPr>
            <a:picLocks noChangeAspect="1" noChangeArrowheads="1"/>
          </p:cNvPicPr>
          <p:nvPr>
            <p:custDataLst>
              <p:tags r:id="rId2"/>
            </p:custDataLst>
          </p:nvPr>
        </p:nvPicPr>
        <p:blipFill>
          <a:blip r:embed="rId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申请时效与条件</a:t>
            </a:r>
            <a:endParaRPr lang="en-US" sz="1500" dirty="0"/>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nvPicPr>
        <p:blipFill>
          <a:blip r:embed="rId4"/>
          <a:stretch>
            <a:fillRect/>
          </a:stretch>
        </p:blipFill>
        <p:spPr>
          <a:xfrm>
            <a:off x="801601" y="1138322"/>
            <a:ext cx="528891" cy="391522"/>
          </a:xfrm>
          <a:prstGeom prst="rect">
            <a:avLst/>
          </a:prstGeom>
        </p:spPr>
      </p:pic>
      <p:pic>
        <p:nvPicPr>
          <p:cNvPr id="6" name="Image 3" descr="preencoded.png"/>
          <p:cNvPicPr>
            <a:picLocks noChangeAspect="1"/>
          </p:cNvPicPr>
          <p:nvPr/>
        </p:nvPicPr>
        <p:blipFill>
          <a:blip r:embed="rId5">
            <a:alphaModFix amt="10000"/>
          </a:blip>
          <a:stretch>
            <a:fillRect/>
          </a:stretch>
        </p:blipFill>
        <p:spPr>
          <a:xfrm>
            <a:off x="1330124" y="1132915"/>
            <a:ext cx="2944368" cy="1645920"/>
          </a:xfrm>
          <a:prstGeom prst="rect">
            <a:avLst/>
          </a:prstGeom>
        </p:spPr>
      </p:pic>
      <p:pic>
        <p:nvPicPr>
          <p:cNvPr id="7" name="Image 4" descr="preencoded.png"/>
          <p:cNvPicPr>
            <a:picLocks noChangeAspect="1"/>
          </p:cNvPicPr>
          <p:nvPr/>
        </p:nvPicPr>
        <p:blipFill>
          <a:blip r:embed="rId5">
            <a:alphaModFix amt="10000"/>
          </a:blip>
          <a:stretch>
            <a:fillRect/>
          </a:stretch>
        </p:blipFill>
        <p:spPr>
          <a:xfrm>
            <a:off x="5495514" y="1529844"/>
            <a:ext cx="2944368" cy="1645920"/>
          </a:xfrm>
          <a:prstGeom prst="rect">
            <a:avLst/>
          </a:prstGeom>
        </p:spPr>
      </p:pic>
      <p:pic>
        <p:nvPicPr>
          <p:cNvPr id="8" name="Image 5" descr="preencoded.png"/>
          <p:cNvPicPr>
            <a:picLocks noChangeAspect="1"/>
          </p:cNvPicPr>
          <p:nvPr/>
        </p:nvPicPr>
        <p:blipFill>
          <a:blip r:embed="rId5">
            <a:alphaModFix amt="10000"/>
          </a:blip>
          <a:stretch>
            <a:fillRect/>
          </a:stretch>
        </p:blipFill>
        <p:spPr>
          <a:xfrm>
            <a:off x="2206032" y="3066458"/>
            <a:ext cx="2944368" cy="1645920"/>
          </a:xfrm>
          <a:prstGeom prst="rect">
            <a:avLst/>
          </a:prstGeom>
        </p:spPr>
      </p:pic>
      <p:sp>
        <p:nvSpPr>
          <p:cNvPr id="9" name="Text 1"/>
          <p:cNvSpPr/>
          <p:nvPr/>
        </p:nvSpPr>
        <p:spPr>
          <a:xfrm>
            <a:off x="703661" y="1129178"/>
            <a:ext cx="68819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0" name="Text 2"/>
          <p:cNvSpPr/>
          <p:nvPr/>
        </p:nvSpPr>
        <p:spPr>
          <a:xfrm>
            <a:off x="1330491" y="1187779"/>
            <a:ext cx="2944001"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申请时效的重要性</a:t>
            </a:r>
            <a:endParaRPr lang="en-US" sz="1500" dirty="0"/>
          </a:p>
        </p:txBody>
      </p:sp>
      <p:sp>
        <p:nvSpPr>
          <p:cNvPr id="11" name="Text 3"/>
          <p:cNvSpPr/>
          <p:nvPr/>
        </p:nvSpPr>
        <p:spPr>
          <a:xfrm>
            <a:off x="1330491" y="1489531"/>
            <a:ext cx="2944368" cy="10241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在行政复议中，申请时效是决定能否启动复议程序的关键因素之一。超时未申请可能导致权利丧失，因此，了解并严格遵守时效规定对于保障自身权益至关重要。</a:t>
            </a:r>
            <a:endParaRPr lang="en-US" sz="1500" dirty="0"/>
          </a:p>
        </p:txBody>
      </p:sp>
      <p:sp>
        <p:nvSpPr>
          <p:cNvPr id="12" name="Text 4"/>
          <p:cNvSpPr/>
          <p:nvPr/>
        </p:nvSpPr>
        <p:spPr>
          <a:xfrm>
            <a:off x="5495971" y="1584691"/>
            <a:ext cx="294436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条件审查的必要性</a:t>
            </a:r>
            <a:endParaRPr lang="en-US" sz="1500" dirty="0"/>
          </a:p>
        </p:txBody>
      </p:sp>
      <p:sp>
        <p:nvSpPr>
          <p:cNvPr id="13" name="Text 5"/>
          <p:cNvSpPr/>
          <p:nvPr/>
        </p:nvSpPr>
        <p:spPr>
          <a:xfrm>
            <a:off x="5495514" y="1886460"/>
            <a:ext cx="2944368" cy="10241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提交行政复议申请时，必须满足一定的条件才能被受理。这些条件包括但不限于申请人资格、申请事项的合法性以及是否已尝试其他救济途径等，确保了复议过程的正当性和有效性。</a:t>
            </a:r>
            <a:endParaRPr lang="en-US" sz="1500" dirty="0"/>
          </a:p>
        </p:txBody>
      </p:sp>
      <p:sp>
        <p:nvSpPr>
          <p:cNvPr id="14" name="Text 6"/>
          <p:cNvSpPr/>
          <p:nvPr/>
        </p:nvSpPr>
        <p:spPr>
          <a:xfrm>
            <a:off x="2206075" y="3120882"/>
            <a:ext cx="2944001"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材料准备与提交规范</a:t>
            </a:r>
            <a:endParaRPr lang="en-US" sz="1500" dirty="0"/>
          </a:p>
        </p:txBody>
      </p:sp>
      <p:sp>
        <p:nvSpPr>
          <p:cNvPr id="15" name="Text 7"/>
          <p:cNvSpPr/>
          <p:nvPr/>
        </p:nvSpPr>
        <p:spPr>
          <a:xfrm>
            <a:off x="2206075" y="3422634"/>
            <a:ext cx="2944368" cy="10241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行政复议申请需按照规定格式准备相关材料，并在规定的时限内提交至指定机关。材料的完整性和准确性直接影响到申请的受理与否，故申请人应仔细核对，确保无误。</a:t>
            </a:r>
            <a:endParaRPr lang="en-US" sz="1500" dirty="0"/>
          </a:p>
        </p:txBody>
      </p:sp>
      <p:pic>
        <p:nvPicPr>
          <p:cNvPr id="16" name="Image 6" descr="preencoded.png"/>
          <p:cNvPicPr>
            <a:picLocks noChangeAspect="1"/>
          </p:cNvPicPr>
          <p:nvPr/>
        </p:nvPicPr>
        <p:blipFill>
          <a:blip r:embed="rId4"/>
          <a:stretch>
            <a:fillRect/>
          </a:stretch>
        </p:blipFill>
        <p:spPr>
          <a:xfrm>
            <a:off x="1677184" y="3071780"/>
            <a:ext cx="528891" cy="391522"/>
          </a:xfrm>
          <a:prstGeom prst="rect">
            <a:avLst/>
          </a:prstGeom>
        </p:spPr>
      </p:pic>
      <p:sp>
        <p:nvSpPr>
          <p:cNvPr id="17" name="Text 8"/>
          <p:cNvSpPr/>
          <p:nvPr/>
        </p:nvSpPr>
        <p:spPr>
          <a:xfrm>
            <a:off x="1604032" y="3066373"/>
            <a:ext cx="650309"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8" name="Image 7" descr="preencoded.png"/>
          <p:cNvPicPr>
            <a:picLocks noChangeAspect="1"/>
          </p:cNvPicPr>
          <p:nvPr/>
        </p:nvPicPr>
        <p:blipFill>
          <a:blip r:embed="rId4"/>
          <a:stretch>
            <a:fillRect/>
          </a:stretch>
        </p:blipFill>
        <p:spPr>
          <a:xfrm>
            <a:off x="4966302" y="1535251"/>
            <a:ext cx="528891" cy="391522"/>
          </a:xfrm>
          <a:prstGeom prst="rect">
            <a:avLst/>
          </a:prstGeom>
        </p:spPr>
      </p:pic>
      <p:sp>
        <p:nvSpPr>
          <p:cNvPr id="19" name="Text 9"/>
          <p:cNvSpPr/>
          <p:nvPr/>
        </p:nvSpPr>
        <p:spPr>
          <a:xfrm>
            <a:off x="4847430" y="1529844"/>
            <a:ext cx="73952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6"/>
            </p:custDataLst>
          </p:nvPr>
        </p:nvPicPr>
        <p:blipFill>
          <a:blip r:embed="rId7">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受理步骤详解</a:t>
            </a:r>
            <a:endParaRPr lang="en-US" sz="1500" dirty="0"/>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alphaModFix amt="10000"/>
          </a:blip>
          <a:stretch>
            <a:fillRect/>
          </a:stretch>
        </p:blipFill>
        <p:spPr>
          <a:xfrm>
            <a:off x="695325" y="1030605"/>
            <a:ext cx="1837055" cy="3082290"/>
          </a:xfrm>
          <a:prstGeom prst="rect">
            <a:avLst/>
          </a:prstGeom>
        </p:spPr>
      </p:pic>
      <p:sp>
        <p:nvSpPr>
          <p:cNvPr id="6" name="Text 1"/>
          <p:cNvSpPr/>
          <p:nvPr>
            <p:custDataLst>
              <p:tags r:id="rId6"/>
            </p:custDataLst>
          </p:nvPr>
        </p:nvSpPr>
        <p:spPr>
          <a:xfrm>
            <a:off x="768630" y="1164778"/>
            <a:ext cx="1362233"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7" name="Text 2"/>
          <p:cNvSpPr/>
          <p:nvPr>
            <p:custDataLst>
              <p:tags r:id="rId7"/>
            </p:custDataLst>
          </p:nvPr>
        </p:nvSpPr>
        <p:spPr>
          <a:xfrm>
            <a:off x="695478"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提交申请材料</a:t>
            </a:r>
            <a:endParaRPr lang="en-US" sz="1500" dirty="0"/>
          </a:p>
        </p:txBody>
      </p:sp>
      <p:sp>
        <p:nvSpPr>
          <p:cNvPr id="8" name="Text 3"/>
          <p:cNvSpPr/>
          <p:nvPr>
            <p:custDataLst>
              <p:tags r:id="rId8"/>
            </p:custDataLst>
          </p:nvPr>
        </p:nvSpPr>
        <p:spPr>
          <a:xfrm>
            <a:off x="695325" y="2185035"/>
            <a:ext cx="1828165" cy="164909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申请人需向复议机关提交书面申请，包括行政复议申请书、相关证据材料及法律依据等，这些材料是启动复议程序的基础，确保了整个流程的正当性和合法性。</a:t>
            </a:r>
            <a:endParaRPr lang="en-US" sz="1500" dirty="0"/>
          </a:p>
        </p:txBody>
      </p:sp>
      <p:pic>
        <p:nvPicPr>
          <p:cNvPr id="9" name="Image 3" descr="preencoded.png"/>
          <p:cNvPicPr>
            <a:picLocks noChangeAspect="1"/>
          </p:cNvPicPr>
          <p:nvPr>
            <p:custDataLst>
              <p:tags r:id="rId9"/>
            </p:custDataLst>
          </p:nvPr>
        </p:nvPicPr>
        <p:blipFill>
          <a:blip r:embed="rId10">
            <a:alphaModFix amt="10000"/>
          </a:blip>
          <a:stretch>
            <a:fillRect/>
          </a:stretch>
        </p:blipFill>
        <p:spPr>
          <a:xfrm>
            <a:off x="2606040" y="1030605"/>
            <a:ext cx="1887220" cy="3082290"/>
          </a:xfrm>
          <a:prstGeom prst="rect">
            <a:avLst/>
          </a:prstGeom>
        </p:spPr>
      </p:pic>
      <p:sp>
        <p:nvSpPr>
          <p:cNvPr id="10" name="Text 4"/>
          <p:cNvSpPr/>
          <p:nvPr>
            <p:custDataLst>
              <p:tags r:id="rId11"/>
            </p:custDataLst>
          </p:nvPr>
        </p:nvSpPr>
        <p:spPr>
          <a:xfrm>
            <a:off x="2692665" y="1164778"/>
            <a:ext cx="1104990"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1" name="Text 5"/>
          <p:cNvSpPr/>
          <p:nvPr>
            <p:custDataLst>
              <p:tags r:id="rId12"/>
            </p:custDataLst>
          </p:nvPr>
        </p:nvSpPr>
        <p:spPr>
          <a:xfrm>
            <a:off x="2610369"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审查受理条件</a:t>
            </a:r>
            <a:endParaRPr lang="en-US" sz="1500" dirty="0"/>
          </a:p>
        </p:txBody>
      </p:sp>
      <p:sp>
        <p:nvSpPr>
          <p:cNvPr id="12" name="Text 6"/>
          <p:cNvSpPr/>
          <p:nvPr>
            <p:custDataLst>
              <p:tags r:id="rId13"/>
            </p:custDataLst>
          </p:nvPr>
        </p:nvSpPr>
        <p:spPr>
          <a:xfrm>
            <a:off x="2571115" y="2185035"/>
            <a:ext cx="1893570" cy="185737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复议机关在收到申请后，会对申请材料进行初步审查，核实是否符合法律规定的受理条件，如是否在法定期限内提出、是否属于复议范围等，这一步骤是决定案件能否进入审理阶段的关键。</a:t>
            </a:r>
            <a:endParaRPr lang="en-US" sz="1500" dirty="0"/>
          </a:p>
        </p:txBody>
      </p:sp>
      <p:pic>
        <p:nvPicPr>
          <p:cNvPr id="13" name="Image 4" descr="preencoded.png"/>
          <p:cNvPicPr>
            <a:picLocks noChangeAspect="1"/>
          </p:cNvPicPr>
          <p:nvPr>
            <p:custDataLst>
              <p:tags r:id="rId14"/>
            </p:custDataLst>
          </p:nvPr>
        </p:nvPicPr>
        <p:blipFill>
          <a:blip r:embed="rId5">
            <a:alphaModFix amt="10000"/>
          </a:blip>
          <a:stretch>
            <a:fillRect/>
          </a:stretch>
        </p:blipFill>
        <p:spPr>
          <a:xfrm>
            <a:off x="4563110" y="1030605"/>
            <a:ext cx="2030730" cy="3082290"/>
          </a:xfrm>
          <a:prstGeom prst="rect">
            <a:avLst/>
          </a:prstGeom>
        </p:spPr>
      </p:pic>
      <p:sp>
        <p:nvSpPr>
          <p:cNvPr id="14" name="Text 7"/>
          <p:cNvSpPr/>
          <p:nvPr>
            <p:custDataLst>
              <p:tags r:id="rId15"/>
            </p:custDataLst>
          </p:nvPr>
        </p:nvSpPr>
        <p:spPr>
          <a:xfrm>
            <a:off x="4636512" y="1164778"/>
            <a:ext cx="1333989"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5" name="Text 8"/>
          <p:cNvSpPr/>
          <p:nvPr>
            <p:custDataLst>
              <p:tags r:id="rId16"/>
            </p:custDataLst>
          </p:nvPr>
        </p:nvSpPr>
        <p:spPr>
          <a:xfrm>
            <a:off x="4563360"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发出受理通知书</a:t>
            </a:r>
            <a:endParaRPr lang="en-US" sz="1500" dirty="0"/>
          </a:p>
        </p:txBody>
      </p:sp>
      <p:sp>
        <p:nvSpPr>
          <p:cNvPr id="16" name="Text 9"/>
          <p:cNvSpPr/>
          <p:nvPr>
            <p:custDataLst>
              <p:tags r:id="rId17"/>
            </p:custDataLst>
          </p:nvPr>
        </p:nvSpPr>
        <p:spPr>
          <a:xfrm>
            <a:off x="4563110" y="2185035"/>
            <a:ext cx="2016125" cy="185737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经审查符合受理条件的，复议机关将向申请人发出受理通知书，明确告知其复议申请已被接受并正式立案，同时指明后续的程序安排和权利义务，保障了申请人的知情权和参与权</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受理之后</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5</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个工作日</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7" name="Image 4" descr="preencoded.png"/>
          <p:cNvPicPr>
            <a:picLocks noChangeAspect="1"/>
          </p:cNvPicPr>
          <p:nvPr>
            <p:custDataLst>
              <p:tags r:id="rId18"/>
            </p:custDataLst>
          </p:nvPr>
        </p:nvPicPr>
        <p:blipFill>
          <a:blip r:embed="rId5">
            <a:alphaModFix amt="10000"/>
          </a:blip>
          <a:stretch>
            <a:fillRect/>
          </a:stretch>
        </p:blipFill>
        <p:spPr>
          <a:xfrm>
            <a:off x="6659880" y="1017905"/>
            <a:ext cx="2030730" cy="3082290"/>
          </a:xfrm>
          <a:prstGeom prst="rect">
            <a:avLst/>
          </a:prstGeom>
        </p:spPr>
      </p:pic>
      <p:sp>
        <p:nvSpPr>
          <p:cNvPr id="18" name="Text 7"/>
          <p:cNvSpPr/>
          <p:nvPr>
            <p:custDataLst>
              <p:tags r:id="rId19"/>
            </p:custDataLst>
          </p:nvPr>
        </p:nvSpPr>
        <p:spPr>
          <a:xfrm>
            <a:off x="6733282" y="1152078"/>
            <a:ext cx="1333989" cy="685165"/>
          </a:xfrm>
          <a:prstGeom prst="rect">
            <a:avLst/>
          </a:prstGeom>
          <a:noFill/>
        </p:spPr>
        <p:txBody>
          <a:bodyPr wrap="square" lIns="95250" tIns="95250" rIns="95250" bIns="95250" rtlCol="0" anchor="t">
            <a:spAutoFit/>
          </a:bodyPr>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sp>
        <p:nvSpPr>
          <p:cNvPr id="19" name="Text 8"/>
          <p:cNvSpPr/>
          <p:nvPr>
            <p:custDataLst>
              <p:tags r:id="rId20"/>
            </p:custDataLst>
          </p:nvPr>
        </p:nvSpPr>
        <p:spPr>
          <a:xfrm>
            <a:off x="6660130" y="1660086"/>
            <a:ext cx="2377440" cy="502920"/>
          </a:xfrm>
          <a:prstGeom prst="rect">
            <a:avLst/>
          </a:prstGeom>
          <a:noFill/>
        </p:spPr>
        <p:txBody>
          <a:bodyPr wrap="square" lIns="95250" tIns="95250" rIns="95250" bIns="95250" rtlCol="0" anchor="t">
            <a:spAutoFit/>
          </a:bodyPr>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发出</a:t>
            </a: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答复</a:t>
            </a: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通知书</a:t>
            </a:r>
            <a:endParaRPr lang="en-US" sz="1500" dirty="0"/>
          </a:p>
        </p:txBody>
      </p:sp>
      <p:sp>
        <p:nvSpPr>
          <p:cNvPr id="20" name="Text 9"/>
          <p:cNvSpPr/>
          <p:nvPr>
            <p:custDataLst>
              <p:tags r:id="rId21"/>
            </p:custDataLst>
          </p:nvPr>
        </p:nvSpPr>
        <p:spPr>
          <a:xfrm>
            <a:off x="6659880" y="2172335"/>
            <a:ext cx="2016125" cy="1440815"/>
          </a:xfrm>
          <a:prstGeom prst="rect">
            <a:avLst/>
          </a:prstGeom>
          <a:noFill/>
        </p:spPr>
        <p:txBody>
          <a:bodyPr wrap="square" lIns="95250" tIns="95250" rIns="95250" bIns="95250" rtlCol="0" anchor="t">
            <a:spAutoFit/>
          </a:bodyPr>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经审查符合受理条件的，复议机关将向</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被</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申请人发出</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答复</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通知书，明确告知</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复议事项</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，同时</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要求被申请人提交答复材料</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受理之后</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7</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个工作日</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21" name="图片 20"/>
          <p:cNvPicPr>
            <a:picLocks noChangeAspect="1" noChangeArrowheads="1"/>
          </p:cNvPicPr>
          <p:nvPr>
            <p:custDataLst>
              <p:tags r:id="rId22"/>
            </p:custDataLst>
          </p:nvPr>
        </p:nvPicPr>
        <p:blipFill>
          <a:blip r:embed="rId2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审理与决定流程</a:t>
            </a:r>
            <a:endParaRPr lang="en-US" sz="1500" dirty="0"/>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nvPicPr>
        <p:blipFill>
          <a:blip r:embed="rId4">
            <a:alphaModFix amt="60000"/>
          </a:blip>
          <a:stretch>
            <a:fillRect/>
          </a:stretch>
        </p:blipFill>
        <p:spPr>
          <a:xfrm>
            <a:off x="0" y="886688"/>
            <a:ext cx="4523239" cy="4053616"/>
          </a:xfrm>
          <a:prstGeom prst="rect">
            <a:avLst/>
          </a:prstGeom>
        </p:spPr>
      </p:pic>
      <p:pic>
        <p:nvPicPr>
          <p:cNvPr id="6" name="Image 3" descr="preencoded.png"/>
          <p:cNvPicPr>
            <a:picLocks noChangeAspect="1"/>
          </p:cNvPicPr>
          <p:nvPr/>
        </p:nvPicPr>
        <p:blipFill>
          <a:blip r:embed="rId5">
            <a:alphaModFix amt="80000"/>
          </a:blip>
          <a:stretch>
            <a:fillRect/>
          </a:stretch>
        </p:blipFill>
        <p:spPr>
          <a:xfrm>
            <a:off x="0" y="903148"/>
            <a:ext cx="4523239" cy="4398546"/>
          </a:xfrm>
          <a:prstGeom prst="rect">
            <a:avLst/>
          </a:prstGeom>
        </p:spPr>
      </p:pic>
      <p:pic>
        <p:nvPicPr>
          <p:cNvPr id="7" name="Image 4" descr="preencoded.png"/>
          <p:cNvPicPr>
            <a:picLocks noChangeAspect="1"/>
          </p:cNvPicPr>
          <p:nvPr/>
        </p:nvPicPr>
        <p:blipFill>
          <a:blip r:embed="rId6"/>
          <a:stretch>
            <a:fillRect/>
          </a:stretch>
        </p:blipFill>
        <p:spPr>
          <a:xfrm>
            <a:off x="0" y="1009529"/>
            <a:ext cx="4523239" cy="4523239"/>
          </a:xfrm>
          <a:prstGeom prst="rect">
            <a:avLst/>
          </a:prstGeom>
        </p:spPr>
      </p:pic>
      <p:sp>
        <p:nvSpPr>
          <p:cNvPr id="8" name="Text 1"/>
          <p:cNvSpPr/>
          <p:nvPr>
            <p:custDataLst>
              <p:tags r:id="rId7"/>
            </p:custDataLst>
          </p:nvPr>
        </p:nvSpPr>
        <p:spPr>
          <a:xfrm>
            <a:off x="4122902" y="1093989"/>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审理程序启动</a:t>
            </a:r>
            <a:endParaRPr lang="en-US" sz="1500" dirty="0"/>
          </a:p>
        </p:txBody>
      </p:sp>
      <p:sp>
        <p:nvSpPr>
          <p:cNvPr id="9" name="Text 2"/>
          <p:cNvSpPr/>
          <p:nvPr>
            <p:custDataLst>
              <p:tags r:id="rId8"/>
            </p:custDataLst>
          </p:nvPr>
        </p:nvSpPr>
        <p:spPr>
          <a:xfrm>
            <a:off x="4122902" y="1395741"/>
            <a:ext cx="4476025" cy="92900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在行政复议流程中，一旦申请被正式受理，随即进入审理阶段。此阶段的核心任务是全面审视案件材料，确保事实清楚、证据充分，为后续决定提供坚实基础。</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（被申请人在收到答复通知书后</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10</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个工作日提交答复材料。）</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3"/>
          <p:cNvSpPr/>
          <p:nvPr>
            <p:custDataLst>
              <p:tags r:id="rId9"/>
            </p:custDataLst>
          </p:nvPr>
        </p:nvSpPr>
        <p:spPr>
          <a:xfrm>
            <a:off x="4122902" y="2258934"/>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证据审查与调查</a:t>
            </a:r>
            <a:endParaRPr lang="en-US" sz="1500" dirty="0"/>
          </a:p>
        </p:txBody>
      </p:sp>
      <p:sp>
        <p:nvSpPr>
          <p:cNvPr id="11" name="Text 4"/>
          <p:cNvSpPr/>
          <p:nvPr>
            <p:custDataLst>
              <p:tags r:id="rId10"/>
            </p:custDataLst>
          </p:nvPr>
        </p:nvSpPr>
        <p:spPr>
          <a:xfrm>
            <a:off x="4122902" y="2555200"/>
            <a:ext cx="4476025" cy="81381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审理期间，复议机关将对提交的所有证据进行细致审查，必要时还会开展补充调查以澄清事实。这一过程旨在保证决策基于准确无误的信息，维护公正性原则。</a:t>
            </a:r>
            <a:endParaRPr lang="en-US" sz="1500" dirty="0"/>
          </a:p>
        </p:txBody>
      </p:sp>
      <p:sp>
        <p:nvSpPr>
          <p:cNvPr id="12" name="Text 5"/>
          <p:cNvSpPr/>
          <p:nvPr>
            <p:custDataLst>
              <p:tags r:id="rId11"/>
            </p:custDataLst>
          </p:nvPr>
        </p:nvSpPr>
        <p:spPr>
          <a:xfrm>
            <a:off x="4122115" y="3522635"/>
            <a:ext cx="4389120" cy="402336"/>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2D82FF"/>
                </a:solidFill>
                <a:latin typeface="微软雅黑" panose="020B0503020204020204" pitchFamily="34" charset="-122"/>
                <a:ea typeface="微软雅黑" panose="020B0503020204020204" pitchFamily="34" charset="-122"/>
                <a:cs typeface="微软雅黑" panose="020B0503020204020204" pitchFamily="34" charset="-120"/>
              </a:rPr>
              <a:t>法律适用与裁决</a:t>
            </a:r>
            <a:endParaRPr lang="en-US" sz="1500" dirty="0"/>
          </a:p>
        </p:txBody>
      </p:sp>
      <p:sp>
        <p:nvSpPr>
          <p:cNvPr id="13" name="Text 6"/>
          <p:cNvSpPr/>
          <p:nvPr>
            <p:custDataLst>
              <p:tags r:id="rId12"/>
            </p:custDataLst>
          </p:nvPr>
        </p:nvSpPr>
        <p:spPr>
          <a:xfrm>
            <a:off x="4122902" y="3824695"/>
            <a:ext cx="4476025" cy="92900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经过深入分析案情及相关法律法规后，复议机构需作出最终裁决。该决定不仅要考虑具体案例的特殊性，也要遵循普遍适用的法律规定，确保处理结果既合理又合法。</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（行政复议审限为</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60</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日，延长不得超过</a:t>
            </a:r>
            <a:r>
              <a:rPr lang="en-US" altLang="zh-CN"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30</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日）</a:t>
            </a:r>
            <a:endPar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Shape 7"/>
          <p:cNvSpPr/>
          <p:nvPr>
            <p:custDataLst>
              <p:tags r:id="rId13"/>
            </p:custDataLst>
          </p:nvPr>
        </p:nvSpPr>
        <p:spPr>
          <a:xfrm>
            <a:off x="2673371" y="1805964"/>
            <a:ext cx="499914" cy="0"/>
          </a:xfrm>
          <a:custGeom>
            <a:avLst/>
            <a:gdLst/>
            <a:ahLst/>
            <a:cxnLst/>
            <a:rect l="l" t="t" r="r" b="b"/>
            <a:pathLst>
              <a:path w="499914">
                <a:moveTo>
                  <a:pt x="0" y="0"/>
                </a:moveTo>
                <a:lnTo>
                  <a:pt x="499914" y="0"/>
                </a:lnTo>
              </a:path>
            </a:pathLst>
          </a:custGeom>
          <a:noFill/>
          <a:ln w="19050">
            <a:solidFill>
              <a:srgbClr val="0055FF"/>
            </a:solidFill>
            <a:prstDash val="solid"/>
            <a:headEnd type="none"/>
            <a:tailEnd type="arrow"/>
          </a:ln>
        </p:spPr>
      </p:sp>
      <p:sp>
        <p:nvSpPr>
          <p:cNvPr id="15" name="Shape 8"/>
          <p:cNvSpPr/>
          <p:nvPr>
            <p:custDataLst>
              <p:tags r:id="rId14"/>
            </p:custDataLst>
          </p:nvPr>
        </p:nvSpPr>
        <p:spPr>
          <a:xfrm>
            <a:off x="3162037" y="2856649"/>
            <a:ext cx="350493" cy="0"/>
          </a:xfrm>
          <a:custGeom>
            <a:avLst/>
            <a:gdLst/>
            <a:ahLst/>
            <a:cxnLst/>
            <a:rect l="l" t="t" r="r" b="b"/>
            <a:pathLst>
              <a:path w="350493">
                <a:moveTo>
                  <a:pt x="0" y="0"/>
                </a:moveTo>
                <a:lnTo>
                  <a:pt x="350493" y="0"/>
                </a:lnTo>
              </a:path>
            </a:pathLst>
          </a:custGeom>
          <a:noFill/>
          <a:ln w="19050">
            <a:solidFill>
              <a:srgbClr val="0055FF"/>
            </a:solidFill>
            <a:prstDash val="solid"/>
            <a:headEnd type="none"/>
            <a:tailEnd type="arrow"/>
          </a:ln>
        </p:spPr>
      </p:sp>
      <p:sp>
        <p:nvSpPr>
          <p:cNvPr id="16" name="Shape 9"/>
          <p:cNvSpPr/>
          <p:nvPr>
            <p:custDataLst>
              <p:tags r:id="rId15"/>
            </p:custDataLst>
          </p:nvPr>
        </p:nvSpPr>
        <p:spPr>
          <a:xfrm>
            <a:off x="2804600" y="4003258"/>
            <a:ext cx="1103131" cy="0"/>
          </a:xfrm>
          <a:custGeom>
            <a:avLst/>
            <a:gdLst/>
            <a:ahLst/>
            <a:cxnLst/>
            <a:rect l="l" t="t" r="r" b="b"/>
            <a:pathLst>
              <a:path w="1103131">
                <a:moveTo>
                  <a:pt x="0" y="0"/>
                </a:moveTo>
                <a:lnTo>
                  <a:pt x="1103131" y="0"/>
                </a:lnTo>
              </a:path>
            </a:pathLst>
          </a:custGeom>
          <a:noFill/>
          <a:ln w="19050">
            <a:solidFill>
              <a:srgbClr val="0055FF"/>
            </a:solidFill>
            <a:prstDash val="solid"/>
            <a:headEnd type="none"/>
            <a:tailEnd type="arrow"/>
          </a:ln>
        </p:spPr>
      </p:sp>
      <p:sp>
        <p:nvSpPr>
          <p:cNvPr id="17" name="Text 10"/>
          <p:cNvSpPr/>
          <p:nvPr>
            <p:custDataLst>
              <p:tags r:id="rId16"/>
            </p:custDataLst>
          </p:nvPr>
        </p:nvSpPr>
        <p:spPr>
          <a:xfrm>
            <a:off x="1838595" y="1558724"/>
            <a:ext cx="794446"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2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8" name="Text 11"/>
          <p:cNvSpPr/>
          <p:nvPr>
            <p:custDataLst>
              <p:tags r:id="rId17"/>
            </p:custDataLst>
          </p:nvPr>
        </p:nvSpPr>
        <p:spPr>
          <a:xfrm>
            <a:off x="1605529" y="2616316"/>
            <a:ext cx="1312181"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2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9" name="Text 12"/>
          <p:cNvSpPr/>
          <p:nvPr>
            <p:custDataLst>
              <p:tags r:id="rId18"/>
            </p:custDataLst>
          </p:nvPr>
        </p:nvSpPr>
        <p:spPr>
          <a:xfrm>
            <a:off x="1426313" y="3754199"/>
            <a:ext cx="1670613" cy="59436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25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19"/>
            </p:custDataLst>
          </p:nvPr>
        </p:nvPicPr>
        <p:blipFill>
          <a:blip r:embed="rId20">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56310" y="1958975"/>
            <a:ext cx="1289685" cy="76327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案例</a:t>
            </a:r>
            <a:endPar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8940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04</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457835" y="1316355"/>
            <a:ext cx="4333875" cy="2946400"/>
          </a:xfrm>
          <a:prstGeom prst="rect">
            <a:avLst/>
          </a:prstGeom>
          <a:noFill/>
        </p:spPr>
        <p:txBody>
          <a:bodyPr wrap="square" lIns="95250" tIns="95250" rIns="95250" bIns="95250" rtlCol="0" anchor="t">
            <a:noAutofit/>
          </a:bodyPr>
          <a:p>
            <a:pPr indent="0" fontAlgn="auto">
              <a:lnSpc>
                <a:spcPts val="2300"/>
              </a:lnSpc>
              <a:spcBef>
                <a:spcPts val="300"/>
              </a:spcBef>
              <a:buNone/>
            </a:pP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刘某所购买商品房位于小区楼栋的一楼，楼栋外围有公共绿地，刘某用铁艺围栏将房屋外的一部分公共绿地进行了围合，该部分绿地变为只有刘某能使用，后小区其他业主对刘某的行为进行了举报，官渡区城管局接到举报后对该事项进行了检查，认为刘某的行为违反了相关法律法规的规定，责令刘某自行拆除围栏，但刘某未执行，最后官渡区城管局对围栏进行了强制拆除，刘某不服，遂提起行政复议。</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5" name="图片 14" descr="微信图片_20240617152249"/>
          <p:cNvPicPr>
            <a:picLocks noChangeAspect="1"/>
          </p:cNvPicPr>
          <p:nvPr/>
        </p:nvPicPr>
        <p:blipFill>
          <a:blip r:embed="rId5"/>
          <a:stretch>
            <a:fillRect/>
          </a:stretch>
        </p:blipFill>
        <p:spPr>
          <a:xfrm>
            <a:off x="5595620" y="2999105"/>
            <a:ext cx="2747645" cy="1757045"/>
          </a:xfrm>
          <a:prstGeom prst="rect">
            <a:avLst/>
          </a:prstGeom>
        </p:spPr>
      </p:pic>
      <p:pic>
        <p:nvPicPr>
          <p:cNvPr id="16" name="图片 15" descr="围栏"/>
          <p:cNvPicPr>
            <a:picLocks noChangeAspect="1"/>
          </p:cNvPicPr>
          <p:nvPr/>
        </p:nvPicPr>
        <p:blipFill>
          <a:blip r:embed="rId6"/>
          <a:stretch>
            <a:fillRect/>
          </a:stretch>
        </p:blipFill>
        <p:spPr>
          <a:xfrm>
            <a:off x="5595620" y="1116330"/>
            <a:ext cx="2747645" cy="1692910"/>
          </a:xfrm>
          <a:prstGeom prst="rect">
            <a:avLst/>
          </a:prstGeom>
        </p:spPr>
      </p:pic>
      <p:pic>
        <p:nvPicPr>
          <p:cNvPr id="17" name="图片 16"/>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053465" y="1210310"/>
            <a:ext cx="6374765" cy="2870835"/>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第一步：询问</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《询问通知书》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第二步：责令改正</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《责令改正通知书》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第三步：对处罚进行事先告知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《行政处罚事先告知书》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第四步：作出处罚决定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《行政处罚决定书》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第五步：催告履行处罚决定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《行政决定履行催告书》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第六步：强制执行</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例如《行政强制拆除决定书》（须公告）</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6" name="图片 5"/>
          <p:cNvPicPr>
            <a:picLocks noChangeAspect="1" noChangeArrowheads="1"/>
          </p:cNvPicPr>
          <p:nvPr>
            <p:custDataLst>
              <p:tags r:id="rId5"/>
            </p:custDataLst>
          </p:nvPr>
        </p:nvPicPr>
        <p:blipFill>
          <a:blip r:embed="rId6">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767965" y="791845"/>
            <a:ext cx="3279775" cy="633095"/>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第一步：询问</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《询问通知书》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询问通知书"/>
          <p:cNvPicPr>
            <a:picLocks noChangeAspect="1"/>
          </p:cNvPicPr>
          <p:nvPr/>
        </p:nvPicPr>
        <p:blipFill>
          <a:blip r:embed="rId5"/>
          <a:stretch>
            <a:fillRect/>
          </a:stretch>
        </p:blipFill>
        <p:spPr>
          <a:xfrm>
            <a:off x="1325245" y="1471930"/>
            <a:ext cx="2301875" cy="3262630"/>
          </a:xfrm>
          <a:prstGeom prst="rect">
            <a:avLst/>
          </a:prstGeom>
        </p:spPr>
      </p:pic>
      <p:pic>
        <p:nvPicPr>
          <p:cNvPr id="6" name="图片 5" descr="询问通知书送达回证"/>
          <p:cNvPicPr>
            <a:picLocks noChangeAspect="1"/>
          </p:cNvPicPr>
          <p:nvPr/>
        </p:nvPicPr>
        <p:blipFill>
          <a:blip r:embed="rId6"/>
          <a:stretch>
            <a:fillRect/>
          </a:stretch>
        </p:blipFill>
        <p:spPr>
          <a:xfrm>
            <a:off x="4602480" y="1477645"/>
            <a:ext cx="2282190" cy="3256915"/>
          </a:xfrm>
          <a:prstGeom prst="rect">
            <a:avLst/>
          </a:prstGeom>
        </p:spPr>
      </p:pic>
      <p:pic>
        <p:nvPicPr>
          <p:cNvPr id="7" name="图片 6"/>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8" name="圆角矩形 7"/>
          <p:cNvSpPr/>
          <p:nvPr/>
        </p:nvSpPr>
        <p:spPr>
          <a:xfrm>
            <a:off x="2533650" y="2076450"/>
            <a:ext cx="342900" cy="889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5514340" y="2355850"/>
            <a:ext cx="342900" cy="889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1576705" y="2292350"/>
            <a:ext cx="757555" cy="1397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5364480" y="2715895"/>
            <a:ext cx="1188720" cy="1397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907665" y="791845"/>
            <a:ext cx="3279775" cy="633095"/>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同步：询问</a:t>
            </a:r>
            <a:r>
              <a:rPr 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官渡区自然资源局</a:t>
            </a:r>
            <a:endParaRPr 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7" name="图片 6"/>
          <p:cNvPicPr>
            <a:picLocks noChangeAspect="1" noChangeArrowheads="1"/>
          </p:cNvPicPr>
          <p:nvPr>
            <p:custDataLst>
              <p:tags r:id="rId5"/>
            </p:custDataLst>
          </p:nvPr>
        </p:nvPicPr>
        <p:blipFill>
          <a:blip r:embed="rId6">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pic>
        <p:nvPicPr>
          <p:cNvPr id="8" name="图片 7" descr="工作函-自然资源局"/>
          <p:cNvPicPr>
            <a:picLocks noChangeAspect="1"/>
          </p:cNvPicPr>
          <p:nvPr/>
        </p:nvPicPr>
        <p:blipFill>
          <a:blip r:embed="rId7"/>
          <a:stretch>
            <a:fillRect/>
          </a:stretch>
        </p:blipFill>
        <p:spPr>
          <a:xfrm>
            <a:off x="1629410" y="1403985"/>
            <a:ext cx="2433955" cy="3456305"/>
          </a:xfrm>
          <a:prstGeom prst="rect">
            <a:avLst/>
          </a:prstGeom>
        </p:spPr>
      </p:pic>
      <p:pic>
        <p:nvPicPr>
          <p:cNvPr id="9" name="图片 8" descr="工作函回复"/>
          <p:cNvPicPr>
            <a:picLocks noChangeAspect="1"/>
          </p:cNvPicPr>
          <p:nvPr/>
        </p:nvPicPr>
        <p:blipFill>
          <a:blip r:embed="rId8"/>
          <a:stretch>
            <a:fillRect/>
          </a:stretch>
        </p:blipFill>
        <p:spPr>
          <a:xfrm>
            <a:off x="4643755" y="1408430"/>
            <a:ext cx="2518410" cy="34905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7" name="图片 6" descr="立案审批表1"/>
          <p:cNvPicPr>
            <a:picLocks noChangeAspect="1"/>
          </p:cNvPicPr>
          <p:nvPr/>
        </p:nvPicPr>
        <p:blipFill>
          <a:blip r:embed="rId4"/>
          <a:stretch>
            <a:fillRect/>
          </a:stretch>
        </p:blipFill>
        <p:spPr>
          <a:xfrm>
            <a:off x="1581150" y="1106805"/>
            <a:ext cx="2632075" cy="3733800"/>
          </a:xfrm>
          <a:prstGeom prst="rect">
            <a:avLst/>
          </a:prstGeom>
        </p:spPr>
      </p:pic>
      <p:pic>
        <p:nvPicPr>
          <p:cNvPr id="8" name="图片 7" descr="立案审批表2"/>
          <p:cNvPicPr>
            <a:picLocks noChangeAspect="1"/>
          </p:cNvPicPr>
          <p:nvPr/>
        </p:nvPicPr>
        <p:blipFill>
          <a:blip r:embed="rId5"/>
          <a:stretch>
            <a:fillRect/>
          </a:stretch>
        </p:blipFill>
        <p:spPr>
          <a:xfrm>
            <a:off x="5242560" y="1162050"/>
            <a:ext cx="2637790" cy="3653155"/>
          </a:xfrm>
          <a:prstGeom prst="rect">
            <a:avLst/>
          </a:prstGeom>
        </p:spPr>
      </p:pic>
      <p:pic>
        <p:nvPicPr>
          <p:cNvPr id="9" name="图片 8"/>
          <p:cNvPicPr>
            <a:picLocks noChangeAspect="1" noChangeArrowheads="1"/>
          </p:cNvPicPr>
          <p:nvPr>
            <p:custDataLst>
              <p:tags r:id="rId6"/>
            </p:custDataLst>
          </p:nvPr>
        </p:nvPicPr>
        <p:blipFill>
          <a:blip r:embed="rId7">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5" name="圆角矩形 4"/>
          <p:cNvSpPr/>
          <p:nvPr/>
        </p:nvSpPr>
        <p:spPr>
          <a:xfrm>
            <a:off x="3462020" y="2025650"/>
            <a:ext cx="498475" cy="20955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2963545" y="2593975"/>
            <a:ext cx="1002665" cy="1524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2719070" y="3345815"/>
            <a:ext cx="1247140" cy="12128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3363595" y="3228340"/>
            <a:ext cx="602615" cy="11747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2887980" y="3549015"/>
            <a:ext cx="481965" cy="11747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3528060" y="3827780"/>
            <a:ext cx="444500" cy="11747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3185795" y="2254250"/>
            <a:ext cx="533400" cy="1524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3592195" y="2424430"/>
            <a:ext cx="376555" cy="1524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305685" y="798195"/>
            <a:ext cx="4053205" cy="54229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第二步：责令改正</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《责令改正通知书》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责令整改通知书"/>
          <p:cNvPicPr>
            <a:picLocks noChangeAspect="1"/>
          </p:cNvPicPr>
          <p:nvPr/>
        </p:nvPicPr>
        <p:blipFill>
          <a:blip r:embed="rId5"/>
          <a:stretch>
            <a:fillRect/>
          </a:stretch>
        </p:blipFill>
        <p:spPr>
          <a:xfrm>
            <a:off x="1326515" y="1393825"/>
            <a:ext cx="2426335" cy="3553460"/>
          </a:xfrm>
          <a:prstGeom prst="rect">
            <a:avLst/>
          </a:prstGeom>
        </p:spPr>
      </p:pic>
      <p:pic>
        <p:nvPicPr>
          <p:cNvPr id="6" name="图片 5" descr="责令整改通知书送达回证"/>
          <p:cNvPicPr>
            <a:picLocks noChangeAspect="1"/>
          </p:cNvPicPr>
          <p:nvPr/>
        </p:nvPicPr>
        <p:blipFill>
          <a:blip r:embed="rId6"/>
          <a:stretch>
            <a:fillRect/>
          </a:stretch>
        </p:blipFill>
        <p:spPr>
          <a:xfrm>
            <a:off x="4465320" y="1393825"/>
            <a:ext cx="2541905" cy="3601720"/>
          </a:xfrm>
          <a:prstGeom prst="rect">
            <a:avLst/>
          </a:prstGeom>
        </p:spPr>
      </p:pic>
      <p:pic>
        <p:nvPicPr>
          <p:cNvPr id="8" name="图片 7"/>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7" name="圆角矩形 6"/>
          <p:cNvSpPr/>
          <p:nvPr/>
        </p:nvSpPr>
        <p:spPr>
          <a:xfrm>
            <a:off x="5370830" y="2423160"/>
            <a:ext cx="37020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5923280" y="2840355"/>
            <a:ext cx="81915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2516505" y="2077085"/>
            <a:ext cx="37020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2146300" y="2219960"/>
            <a:ext cx="145542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1482725" y="2332355"/>
            <a:ext cx="93472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2003425" y="3235960"/>
            <a:ext cx="113792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5553075" y="3686810"/>
            <a:ext cx="61785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303329" y="214334"/>
            <a:ext cx="8578704" cy="4659681"/>
          </a:xfrm>
          <a:prstGeom prst="rect">
            <a:avLst/>
          </a:prstGeom>
        </p:spPr>
      </p:pic>
      <p:sp>
        <p:nvSpPr>
          <p:cNvPr id="3" name="Text 0"/>
          <p:cNvSpPr/>
          <p:nvPr>
            <p:custDataLst>
              <p:tags r:id="rId3"/>
            </p:custDataLst>
          </p:nvPr>
        </p:nvSpPr>
        <p:spPr>
          <a:xfrm>
            <a:off x="1636376" y="1943254"/>
            <a:ext cx="3017520" cy="45720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行政复议概述</a:t>
            </a:r>
            <a:endParaRPr lang="en-US" sz="1500" dirty="0"/>
          </a:p>
        </p:txBody>
      </p:sp>
      <p:sp>
        <p:nvSpPr>
          <p:cNvPr id="4" name="Text 1"/>
          <p:cNvSpPr/>
          <p:nvPr>
            <p:custDataLst>
              <p:tags r:id="rId4"/>
            </p:custDataLst>
          </p:nvPr>
        </p:nvSpPr>
        <p:spPr>
          <a:xfrm>
            <a:off x="1021920"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5" name="Text 2"/>
          <p:cNvSpPr/>
          <p:nvPr>
            <p:custDataLst>
              <p:tags r:id="rId5"/>
            </p:custDataLst>
          </p:nvPr>
        </p:nvSpPr>
        <p:spPr>
          <a:xfrm>
            <a:off x="5268353" y="1943254"/>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行政复议</a:t>
            </a: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管辖</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 name="Text 3"/>
          <p:cNvSpPr/>
          <p:nvPr>
            <p:custDataLst>
              <p:tags r:id="rId6"/>
            </p:custDataLst>
          </p:nvPr>
        </p:nvSpPr>
        <p:spPr>
          <a:xfrm>
            <a:off x="4653896" y="1831195"/>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7" name="Text 4"/>
          <p:cNvSpPr/>
          <p:nvPr>
            <p:custDataLst>
              <p:tags r:id="rId7"/>
            </p:custDataLst>
          </p:nvPr>
        </p:nvSpPr>
        <p:spPr>
          <a:xfrm>
            <a:off x="1636376" y="2556167"/>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行政复议</a:t>
            </a: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流程</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5"/>
          <p:cNvSpPr/>
          <p:nvPr>
            <p:custDataLst>
              <p:tags r:id="rId8"/>
            </p:custDataLst>
          </p:nvPr>
        </p:nvSpPr>
        <p:spPr>
          <a:xfrm>
            <a:off x="1021920" y="2444108"/>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9" name="Text 6"/>
          <p:cNvSpPr/>
          <p:nvPr>
            <p:custDataLst>
              <p:tags r:id="rId9"/>
            </p:custDataLst>
          </p:nvPr>
        </p:nvSpPr>
        <p:spPr>
          <a:xfrm>
            <a:off x="5268353" y="2556452"/>
            <a:ext cx="3017520" cy="450215"/>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rPr>
              <a:t>案例</a:t>
            </a:r>
            <a:endParaRPr lang="zh-CN" altLang="en-US" sz="1500" dirty="0">
              <a:solidFill>
                <a:srgbClr val="00070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7"/>
          <p:cNvSpPr/>
          <p:nvPr>
            <p:custDataLst>
              <p:tags r:id="rId10"/>
            </p:custDataLst>
          </p:nvPr>
        </p:nvSpPr>
        <p:spPr>
          <a:xfrm>
            <a:off x="4653896" y="2444393"/>
            <a:ext cx="713232" cy="62179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2400" b="1" dirty="0">
                <a:solidFill>
                  <a:srgbClr val="002B7F"/>
                </a:solidFill>
                <a:latin typeface="微软雅黑" panose="020B0503020204020204" pitchFamily="34" charset="-122"/>
                <a:ea typeface="微软雅黑" panose="020B0503020204020204" pitchFamily="34" charset="-122"/>
                <a:cs typeface="微软雅黑" panose="020B0503020204020204" pitchFamily="34" charset="-120"/>
              </a:rPr>
              <a:t>04</a:t>
            </a:r>
            <a:endParaRPr lang="en-US" sz="1500" dirty="0"/>
          </a:p>
        </p:txBody>
      </p:sp>
      <p:sp>
        <p:nvSpPr>
          <p:cNvPr id="15" name="Text 12"/>
          <p:cNvSpPr/>
          <p:nvPr/>
        </p:nvSpPr>
        <p:spPr>
          <a:xfrm>
            <a:off x="303329" y="139079"/>
            <a:ext cx="4113526" cy="1170432"/>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5400" b="1" dirty="0">
                <a:solidFill>
                  <a:srgbClr val="5A85D9">
                    <a:alpha val="10000"/>
                  </a:srgbClr>
                </a:solidFill>
                <a:latin typeface="微软雅黑" panose="020B0503020204020204" pitchFamily="34" charset="-122"/>
                <a:ea typeface="微软雅黑" panose="020B0503020204020204" pitchFamily="34" charset="-122"/>
                <a:cs typeface="微软雅黑" panose="020B0503020204020204" pitchFamily="34" charset="-120"/>
              </a:rPr>
              <a:t>CONTENTS</a:t>
            </a:r>
            <a:endParaRPr lang="en-US" sz="1500" dirty="0"/>
          </a:p>
        </p:txBody>
      </p:sp>
      <p:sp>
        <p:nvSpPr>
          <p:cNvPr id="16" name="Text 13"/>
          <p:cNvSpPr/>
          <p:nvPr/>
        </p:nvSpPr>
        <p:spPr>
          <a:xfrm>
            <a:off x="528866" y="505095"/>
            <a:ext cx="1699339" cy="95097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42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1500" dirty="0"/>
          </a:p>
        </p:txBody>
      </p:sp>
      <p:pic>
        <p:nvPicPr>
          <p:cNvPr id="18" name="图片 17"/>
          <p:cNvPicPr>
            <a:picLocks noChangeAspect="1" noChangeArrowheads="1"/>
          </p:cNvPicPr>
          <p:nvPr>
            <p:custDataLst>
              <p:tags r:id="rId11"/>
            </p:custDataLst>
          </p:nvPr>
        </p:nvPicPr>
        <p:blipFill>
          <a:blip r:embed="rId1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824355" y="792480"/>
            <a:ext cx="5495290" cy="594995"/>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第三步：对处罚进行事先告知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《行政处罚事先告知书》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行政处罚事先告知书"/>
          <p:cNvPicPr>
            <a:picLocks noChangeAspect="1"/>
          </p:cNvPicPr>
          <p:nvPr/>
        </p:nvPicPr>
        <p:blipFill>
          <a:blip r:embed="rId5"/>
          <a:stretch>
            <a:fillRect/>
          </a:stretch>
        </p:blipFill>
        <p:spPr>
          <a:xfrm>
            <a:off x="1560195" y="1533525"/>
            <a:ext cx="2294255" cy="3305175"/>
          </a:xfrm>
          <a:prstGeom prst="rect">
            <a:avLst/>
          </a:prstGeom>
        </p:spPr>
      </p:pic>
      <p:pic>
        <p:nvPicPr>
          <p:cNvPr id="6" name="图片 5" descr="行政处罚事先告知书送达回证"/>
          <p:cNvPicPr>
            <a:picLocks noChangeAspect="1"/>
          </p:cNvPicPr>
          <p:nvPr/>
        </p:nvPicPr>
        <p:blipFill>
          <a:blip r:embed="rId6"/>
          <a:stretch>
            <a:fillRect/>
          </a:stretch>
        </p:blipFill>
        <p:spPr>
          <a:xfrm>
            <a:off x="4868545" y="1533525"/>
            <a:ext cx="2320925" cy="3251835"/>
          </a:xfrm>
          <a:prstGeom prst="rect">
            <a:avLst/>
          </a:prstGeom>
        </p:spPr>
      </p:pic>
      <p:pic>
        <p:nvPicPr>
          <p:cNvPr id="7" name="图片 6"/>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8" name="圆角矩形 7"/>
          <p:cNvSpPr/>
          <p:nvPr/>
        </p:nvSpPr>
        <p:spPr>
          <a:xfrm>
            <a:off x="5843905" y="2486660"/>
            <a:ext cx="37020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2668905" y="2143760"/>
            <a:ext cx="37020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6013450" y="2850515"/>
            <a:ext cx="82232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5797550" y="3616325"/>
            <a:ext cx="82232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2491105" y="2346325"/>
            <a:ext cx="123761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1708150" y="2458720"/>
            <a:ext cx="123761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259330" y="744855"/>
            <a:ext cx="4394835" cy="51181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第四步：作出处罚决定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《行政处罚决定书》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行政处罚决定审批表"/>
          <p:cNvPicPr>
            <a:picLocks noChangeAspect="1"/>
          </p:cNvPicPr>
          <p:nvPr/>
        </p:nvPicPr>
        <p:blipFill>
          <a:blip r:embed="rId5"/>
          <a:stretch>
            <a:fillRect/>
          </a:stretch>
        </p:blipFill>
        <p:spPr>
          <a:xfrm>
            <a:off x="1384300" y="1303655"/>
            <a:ext cx="2528570" cy="3613785"/>
          </a:xfrm>
          <a:prstGeom prst="rect">
            <a:avLst/>
          </a:prstGeom>
        </p:spPr>
      </p:pic>
      <p:pic>
        <p:nvPicPr>
          <p:cNvPr id="6" name="图片 5" descr="行政处罚决定审批表2"/>
          <p:cNvPicPr>
            <a:picLocks noChangeAspect="1"/>
          </p:cNvPicPr>
          <p:nvPr/>
        </p:nvPicPr>
        <p:blipFill>
          <a:blip r:embed="rId6"/>
          <a:stretch>
            <a:fillRect/>
          </a:stretch>
        </p:blipFill>
        <p:spPr>
          <a:xfrm>
            <a:off x="4542790" y="1303655"/>
            <a:ext cx="2556510" cy="3617595"/>
          </a:xfrm>
          <a:prstGeom prst="rect">
            <a:avLst/>
          </a:prstGeom>
        </p:spPr>
      </p:pic>
      <p:pic>
        <p:nvPicPr>
          <p:cNvPr id="7" name="图片 6"/>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12" name="圆角矩形 11"/>
          <p:cNvSpPr/>
          <p:nvPr/>
        </p:nvSpPr>
        <p:spPr>
          <a:xfrm>
            <a:off x="2795905" y="2208530"/>
            <a:ext cx="72009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2663825" y="2919730"/>
            <a:ext cx="96139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2750820" y="2389505"/>
            <a:ext cx="765175" cy="18161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2097405" y="3703955"/>
            <a:ext cx="1513840" cy="26035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3020695" y="3964305"/>
            <a:ext cx="534670"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3013710" y="4346575"/>
            <a:ext cx="41719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3365500" y="4234180"/>
            <a:ext cx="24574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2097405" y="4361180"/>
            <a:ext cx="23812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3280410" y="2703830"/>
            <a:ext cx="380365" cy="11239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259330" y="744855"/>
            <a:ext cx="4394835" cy="51181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第四步：作出处罚决定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《行政处罚决定书》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7" name="图片 6" descr="行政处罚决定书1"/>
          <p:cNvPicPr>
            <a:picLocks noChangeAspect="1"/>
          </p:cNvPicPr>
          <p:nvPr/>
        </p:nvPicPr>
        <p:blipFill>
          <a:blip r:embed="rId5"/>
          <a:stretch>
            <a:fillRect/>
          </a:stretch>
        </p:blipFill>
        <p:spPr>
          <a:xfrm>
            <a:off x="854075" y="1376045"/>
            <a:ext cx="2280285" cy="3251200"/>
          </a:xfrm>
          <a:prstGeom prst="rect">
            <a:avLst/>
          </a:prstGeom>
        </p:spPr>
      </p:pic>
      <p:pic>
        <p:nvPicPr>
          <p:cNvPr id="8" name="图片 7" descr="行政处罚决定书2"/>
          <p:cNvPicPr>
            <a:picLocks noChangeAspect="1"/>
          </p:cNvPicPr>
          <p:nvPr/>
        </p:nvPicPr>
        <p:blipFill>
          <a:blip r:embed="rId6"/>
          <a:stretch>
            <a:fillRect/>
          </a:stretch>
        </p:blipFill>
        <p:spPr>
          <a:xfrm>
            <a:off x="3453765" y="1411605"/>
            <a:ext cx="2237105" cy="3215640"/>
          </a:xfrm>
          <a:prstGeom prst="rect">
            <a:avLst/>
          </a:prstGeom>
        </p:spPr>
      </p:pic>
      <p:pic>
        <p:nvPicPr>
          <p:cNvPr id="9" name="图片 8" descr="行政处罚决定书送达回证"/>
          <p:cNvPicPr>
            <a:picLocks noChangeAspect="1"/>
          </p:cNvPicPr>
          <p:nvPr/>
        </p:nvPicPr>
        <p:blipFill>
          <a:blip r:embed="rId7"/>
          <a:stretch>
            <a:fillRect/>
          </a:stretch>
        </p:blipFill>
        <p:spPr>
          <a:xfrm>
            <a:off x="5944870" y="1482090"/>
            <a:ext cx="2218055" cy="3145155"/>
          </a:xfrm>
          <a:prstGeom prst="rect">
            <a:avLst/>
          </a:prstGeom>
        </p:spPr>
      </p:pic>
      <p:pic>
        <p:nvPicPr>
          <p:cNvPr id="10" name="图片 9"/>
          <p:cNvPicPr>
            <a:picLocks noChangeAspect="1" noChangeArrowheads="1"/>
          </p:cNvPicPr>
          <p:nvPr>
            <p:custDataLst>
              <p:tags r:id="rId8"/>
            </p:custDataLst>
          </p:nvPr>
        </p:nvPicPr>
        <p:blipFill>
          <a:blip r:embed="rId9">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5" name="圆角矩形 4"/>
          <p:cNvSpPr/>
          <p:nvPr/>
        </p:nvSpPr>
        <p:spPr>
          <a:xfrm>
            <a:off x="1277620" y="2044700"/>
            <a:ext cx="34353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2060575" y="2171700"/>
            <a:ext cx="83248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1404620" y="2281555"/>
            <a:ext cx="34353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1660525" y="2554605"/>
            <a:ext cx="1231900"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1084580" y="2670810"/>
            <a:ext cx="1205230"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4591685" y="1854200"/>
            <a:ext cx="83248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6691630" y="2355850"/>
            <a:ext cx="83248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6654165" y="2713355"/>
            <a:ext cx="946785"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972945" y="838200"/>
            <a:ext cx="5198745" cy="49657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第五步：催告履行处罚决定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《行政决定履行催告书》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行政决定履行催告书"/>
          <p:cNvPicPr>
            <a:picLocks noChangeAspect="1"/>
          </p:cNvPicPr>
          <p:nvPr/>
        </p:nvPicPr>
        <p:blipFill>
          <a:blip r:embed="rId5"/>
          <a:stretch>
            <a:fillRect/>
          </a:stretch>
        </p:blipFill>
        <p:spPr>
          <a:xfrm>
            <a:off x="1861820" y="1581150"/>
            <a:ext cx="2420620" cy="3467100"/>
          </a:xfrm>
          <a:prstGeom prst="rect">
            <a:avLst/>
          </a:prstGeom>
        </p:spPr>
      </p:pic>
      <p:pic>
        <p:nvPicPr>
          <p:cNvPr id="6" name="图片 5" descr="行政决定履行催告书送达回证"/>
          <p:cNvPicPr>
            <a:picLocks noChangeAspect="1"/>
          </p:cNvPicPr>
          <p:nvPr/>
        </p:nvPicPr>
        <p:blipFill>
          <a:blip r:embed="rId6"/>
          <a:stretch>
            <a:fillRect/>
          </a:stretch>
        </p:blipFill>
        <p:spPr>
          <a:xfrm>
            <a:off x="5023485" y="1581150"/>
            <a:ext cx="2468245" cy="3435985"/>
          </a:xfrm>
          <a:prstGeom prst="rect">
            <a:avLst/>
          </a:prstGeom>
        </p:spPr>
      </p:pic>
      <p:pic>
        <p:nvPicPr>
          <p:cNvPr id="7" name="图片 6"/>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16" name="圆角矩形 15"/>
          <p:cNvSpPr/>
          <p:nvPr/>
        </p:nvSpPr>
        <p:spPr>
          <a:xfrm>
            <a:off x="2313940" y="2256155"/>
            <a:ext cx="588010" cy="9715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2653665" y="2353310"/>
            <a:ext cx="1064260"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5984240" y="2508250"/>
            <a:ext cx="315595"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5984240" y="2635250"/>
            <a:ext cx="410210"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5771515" y="2917825"/>
            <a:ext cx="1219200"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6071870" y="3743325"/>
            <a:ext cx="609600"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743710" y="845820"/>
            <a:ext cx="5904230" cy="52705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第六步：强制执行</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例如《行政强制拆除决定书》（须公告）</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行政强制审批表1"/>
          <p:cNvPicPr>
            <a:picLocks noChangeAspect="1"/>
          </p:cNvPicPr>
          <p:nvPr/>
        </p:nvPicPr>
        <p:blipFill>
          <a:blip r:embed="rId5"/>
          <a:stretch>
            <a:fillRect/>
          </a:stretch>
        </p:blipFill>
        <p:spPr>
          <a:xfrm>
            <a:off x="1617980" y="1373505"/>
            <a:ext cx="2526665" cy="3564255"/>
          </a:xfrm>
          <a:prstGeom prst="rect">
            <a:avLst/>
          </a:prstGeom>
        </p:spPr>
      </p:pic>
      <p:pic>
        <p:nvPicPr>
          <p:cNvPr id="6" name="图片 5" descr="行政强制审批表2"/>
          <p:cNvPicPr>
            <a:picLocks noChangeAspect="1"/>
          </p:cNvPicPr>
          <p:nvPr/>
        </p:nvPicPr>
        <p:blipFill>
          <a:blip r:embed="rId6"/>
          <a:stretch>
            <a:fillRect/>
          </a:stretch>
        </p:blipFill>
        <p:spPr>
          <a:xfrm>
            <a:off x="4808855" y="1348105"/>
            <a:ext cx="2527300" cy="3589655"/>
          </a:xfrm>
          <a:prstGeom prst="rect">
            <a:avLst/>
          </a:prstGeom>
        </p:spPr>
      </p:pic>
      <p:sp>
        <p:nvSpPr>
          <p:cNvPr id="12" name="圆角矩形 11"/>
          <p:cNvSpPr/>
          <p:nvPr/>
        </p:nvSpPr>
        <p:spPr>
          <a:xfrm>
            <a:off x="3052445" y="2120900"/>
            <a:ext cx="609600" cy="1270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3052445" y="2270125"/>
            <a:ext cx="609600" cy="22225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3503295" y="2571750"/>
            <a:ext cx="342900" cy="22225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2852420" y="2794000"/>
            <a:ext cx="975360" cy="22225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2309495" y="3197225"/>
            <a:ext cx="457200"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2979420" y="3489325"/>
            <a:ext cx="457200"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743710" y="845820"/>
            <a:ext cx="5904230" cy="52705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第六步：强制执行</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例如《行政强制拆除决定书》（须公告）</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7" name="图片 6" descr="行政强制拆除决定书"/>
          <p:cNvPicPr>
            <a:picLocks noChangeAspect="1"/>
          </p:cNvPicPr>
          <p:nvPr/>
        </p:nvPicPr>
        <p:blipFill>
          <a:blip r:embed="rId5"/>
          <a:stretch>
            <a:fillRect/>
          </a:stretch>
        </p:blipFill>
        <p:spPr>
          <a:xfrm>
            <a:off x="1631950" y="1489075"/>
            <a:ext cx="2436495" cy="3474085"/>
          </a:xfrm>
          <a:prstGeom prst="rect">
            <a:avLst/>
          </a:prstGeom>
        </p:spPr>
      </p:pic>
      <p:pic>
        <p:nvPicPr>
          <p:cNvPr id="8" name="图片 7" descr="行政强制拆除决定书送达回证"/>
          <p:cNvPicPr>
            <a:picLocks noChangeAspect="1"/>
          </p:cNvPicPr>
          <p:nvPr/>
        </p:nvPicPr>
        <p:blipFill>
          <a:blip r:embed="rId6"/>
          <a:stretch>
            <a:fillRect/>
          </a:stretch>
        </p:blipFill>
        <p:spPr>
          <a:xfrm>
            <a:off x="4973320" y="1474470"/>
            <a:ext cx="2455545" cy="3488690"/>
          </a:xfrm>
          <a:prstGeom prst="rect">
            <a:avLst/>
          </a:prstGeom>
        </p:spPr>
      </p:pic>
      <p:pic>
        <p:nvPicPr>
          <p:cNvPr id="9" name="图片 8"/>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10" name="圆角矩形 9"/>
          <p:cNvSpPr/>
          <p:nvPr/>
        </p:nvSpPr>
        <p:spPr>
          <a:xfrm>
            <a:off x="2836545" y="2076450"/>
            <a:ext cx="6534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2982595" y="2178050"/>
            <a:ext cx="6534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2163445" y="2279650"/>
            <a:ext cx="12376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5738495" y="2451100"/>
            <a:ext cx="6534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5738495" y="2847975"/>
            <a:ext cx="891540"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5976620" y="3689350"/>
            <a:ext cx="6534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刘某复议官渡区城管局</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1743710" y="845820"/>
            <a:ext cx="5904230" cy="527050"/>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第六步：强制执行</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例如《行政强制拆除决定书》（须公告）</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图片 4" descr="强制拆除公告（纸质）"/>
          <p:cNvPicPr>
            <a:picLocks noChangeAspect="1"/>
          </p:cNvPicPr>
          <p:nvPr/>
        </p:nvPicPr>
        <p:blipFill>
          <a:blip r:embed="rId5"/>
          <a:stretch>
            <a:fillRect/>
          </a:stretch>
        </p:blipFill>
        <p:spPr>
          <a:xfrm>
            <a:off x="1545590" y="1374775"/>
            <a:ext cx="2517775" cy="3575685"/>
          </a:xfrm>
          <a:prstGeom prst="rect">
            <a:avLst/>
          </a:prstGeom>
        </p:spPr>
      </p:pic>
      <p:pic>
        <p:nvPicPr>
          <p:cNvPr id="6" name="图片 5" descr="强制拆除公告（网页截图）"/>
          <p:cNvPicPr>
            <a:picLocks noChangeAspect="1"/>
          </p:cNvPicPr>
          <p:nvPr/>
        </p:nvPicPr>
        <p:blipFill>
          <a:blip r:embed="rId6"/>
          <a:stretch>
            <a:fillRect/>
          </a:stretch>
        </p:blipFill>
        <p:spPr>
          <a:xfrm>
            <a:off x="4796155" y="1413510"/>
            <a:ext cx="2494915" cy="3536950"/>
          </a:xfrm>
          <a:prstGeom prst="rect">
            <a:avLst/>
          </a:prstGeom>
        </p:spPr>
      </p:pic>
      <p:pic>
        <p:nvPicPr>
          <p:cNvPr id="9" name="图片 8"/>
          <p:cNvPicPr>
            <a:picLocks noChangeAspect="1" noChangeArrowheads="1"/>
          </p:cNvPicPr>
          <p:nvPr>
            <p:custDataLst>
              <p:tags r:id="rId7"/>
            </p:custDataLst>
          </p:nvPr>
        </p:nvPicPr>
        <p:blipFill>
          <a:blip r:embed="rId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
        <p:nvSpPr>
          <p:cNvPr id="7" name="圆角矩形 6"/>
          <p:cNvSpPr/>
          <p:nvPr/>
        </p:nvSpPr>
        <p:spPr>
          <a:xfrm>
            <a:off x="1955800" y="1936750"/>
            <a:ext cx="123761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703705" y="1835150"/>
            <a:ext cx="497205" cy="10160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5702300" y="3111500"/>
            <a:ext cx="925830" cy="11684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5854700" y="2813050"/>
            <a:ext cx="777240" cy="116840"/>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5706110" y="3331845"/>
            <a:ext cx="925830" cy="85725"/>
          </a:xfrm>
          <a:prstGeom prst="roundRect">
            <a:avLst/>
          </a:prstGeom>
          <a:gradFill>
            <a:gsLst>
              <a:gs pos="50000">
                <a:schemeClr val="accent3"/>
              </a:gs>
              <a:gs pos="0">
                <a:schemeClr val="accent3">
                  <a:lumMod val="25000"/>
                  <a:lumOff val="75000"/>
                </a:schemeClr>
              </a:gs>
              <a:gs pos="100000">
                <a:schemeClr val="accent3">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总结</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2797810" y="813435"/>
            <a:ext cx="3437255" cy="662940"/>
          </a:xfrm>
          <a:prstGeom prst="rect">
            <a:avLst/>
          </a:prstGeom>
          <a:noFill/>
        </p:spPr>
        <p:txBody>
          <a:bodyPr wrap="square" lIns="95250" tIns="95250" rIns="95250" bIns="95250" rtlCol="0" anchor="t">
            <a:noAutofit/>
          </a:bodyPr>
          <a:p>
            <a:pPr indent="0" algn="ctr" fontAlgn="auto">
              <a:lnSpc>
                <a:spcPts val="2800"/>
              </a:lnSpc>
              <a:spcBef>
                <a:spcPts val="300"/>
              </a:spcBef>
              <a:buNone/>
            </a:pPr>
            <a:r>
              <a:rPr 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行政复议审查的内容</a:t>
            </a:r>
            <a:endParaRPr 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5" name="Image 2" descr="preencoded.png"/>
          <p:cNvPicPr>
            <a:picLocks noChangeAspect="1"/>
          </p:cNvPicPr>
          <p:nvPr>
            <p:custDataLst>
              <p:tags r:id="rId5"/>
            </p:custDataLst>
          </p:nvPr>
        </p:nvPicPr>
        <p:blipFill>
          <a:blip r:embed="rId6">
            <a:alphaModFix amt="10000"/>
          </a:blip>
          <a:stretch>
            <a:fillRect/>
          </a:stretch>
        </p:blipFill>
        <p:spPr>
          <a:xfrm>
            <a:off x="695325" y="1591945"/>
            <a:ext cx="2515870" cy="1043940"/>
          </a:xfrm>
          <a:prstGeom prst="rect">
            <a:avLst/>
          </a:prstGeom>
        </p:spPr>
      </p:pic>
      <p:pic>
        <p:nvPicPr>
          <p:cNvPr id="9" name="Image 3" descr="preencoded.png"/>
          <p:cNvPicPr>
            <a:picLocks noChangeAspect="1"/>
          </p:cNvPicPr>
          <p:nvPr>
            <p:custDataLst>
              <p:tags r:id="rId7"/>
            </p:custDataLst>
          </p:nvPr>
        </p:nvPicPr>
        <p:blipFill>
          <a:blip r:embed="rId8">
            <a:alphaModFix amt="10000"/>
          </a:blip>
          <a:stretch>
            <a:fillRect/>
          </a:stretch>
        </p:blipFill>
        <p:spPr>
          <a:xfrm>
            <a:off x="3314065" y="1568450"/>
            <a:ext cx="2515870" cy="1030605"/>
          </a:xfrm>
          <a:prstGeom prst="rect">
            <a:avLst/>
          </a:prstGeom>
        </p:spPr>
      </p:pic>
      <p:pic>
        <p:nvPicPr>
          <p:cNvPr id="13" name="Image 4" descr="preencoded.png"/>
          <p:cNvPicPr>
            <a:picLocks noChangeAspect="1"/>
          </p:cNvPicPr>
          <p:nvPr>
            <p:custDataLst>
              <p:tags r:id="rId9"/>
            </p:custDataLst>
          </p:nvPr>
        </p:nvPicPr>
        <p:blipFill>
          <a:blip r:embed="rId6">
            <a:alphaModFix amt="10000"/>
          </a:blip>
          <a:stretch>
            <a:fillRect/>
          </a:stretch>
        </p:blipFill>
        <p:spPr>
          <a:xfrm>
            <a:off x="5932170" y="1544955"/>
            <a:ext cx="2515870" cy="1071245"/>
          </a:xfrm>
          <a:prstGeom prst="rect">
            <a:avLst/>
          </a:prstGeom>
        </p:spPr>
      </p:pic>
      <p:sp>
        <p:nvSpPr>
          <p:cNvPr id="6" name="Text 10"/>
          <p:cNvSpPr/>
          <p:nvPr>
            <p:custDataLst>
              <p:tags r:id="rId10"/>
            </p:custDataLst>
          </p:nvPr>
        </p:nvSpPr>
        <p:spPr>
          <a:xfrm>
            <a:off x="635635" y="1798955"/>
            <a:ext cx="2597150" cy="662940"/>
          </a:xfrm>
          <a:prstGeom prst="rect">
            <a:avLst/>
          </a:prstGeom>
          <a:noFill/>
        </p:spPr>
        <p:txBody>
          <a:bodyPr wrap="square" lIns="95250" tIns="95250" rIns="95250" bIns="95250" rtlCol="0" anchor="t">
            <a:noAutofit/>
          </a:bodyPr>
          <a:p>
            <a:pPr indent="0" algn="ctr" fontAlgn="auto">
              <a:lnSpc>
                <a:spcPts val="2800"/>
              </a:lnSpc>
              <a:spcBef>
                <a:spcPts val="300"/>
              </a:spcBef>
              <a:buNone/>
            </a:pPr>
            <a:r>
              <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一、事实认定清不清楚</a:t>
            </a:r>
            <a:endPar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10"/>
          <p:cNvSpPr/>
          <p:nvPr>
            <p:custDataLst>
              <p:tags r:id="rId11"/>
            </p:custDataLst>
          </p:nvPr>
        </p:nvSpPr>
        <p:spPr>
          <a:xfrm>
            <a:off x="3284220" y="1798955"/>
            <a:ext cx="2597150" cy="662940"/>
          </a:xfrm>
          <a:prstGeom prst="rect">
            <a:avLst/>
          </a:prstGeom>
          <a:noFill/>
        </p:spPr>
        <p:txBody>
          <a:bodyPr wrap="square" lIns="95250" tIns="95250" rIns="95250" bIns="95250" rtlCol="0" anchor="t">
            <a:noAutofit/>
          </a:bodyPr>
          <a:p>
            <a:pPr indent="0" algn="ctr" fontAlgn="auto">
              <a:lnSpc>
                <a:spcPts val="2800"/>
              </a:lnSpc>
              <a:spcBef>
                <a:spcPts val="300"/>
              </a:spcBef>
              <a:buNone/>
            </a:pPr>
            <a:r>
              <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二、执法程序合不合法</a:t>
            </a:r>
            <a:endPar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 name="Text 10"/>
          <p:cNvSpPr/>
          <p:nvPr>
            <p:custDataLst>
              <p:tags r:id="rId12"/>
            </p:custDataLst>
          </p:nvPr>
        </p:nvSpPr>
        <p:spPr>
          <a:xfrm>
            <a:off x="5932805" y="1779905"/>
            <a:ext cx="2597150" cy="662940"/>
          </a:xfrm>
          <a:prstGeom prst="rect">
            <a:avLst/>
          </a:prstGeom>
          <a:noFill/>
        </p:spPr>
        <p:txBody>
          <a:bodyPr wrap="square" lIns="95250" tIns="95250" rIns="95250" bIns="95250" rtlCol="0" anchor="t">
            <a:noAutofit/>
          </a:bodyPr>
          <a:p>
            <a:pPr indent="0" algn="ctr" fontAlgn="auto">
              <a:lnSpc>
                <a:spcPts val="2800"/>
              </a:lnSpc>
              <a:spcBef>
                <a:spcPts val="300"/>
              </a:spcBef>
              <a:buNone/>
            </a:pPr>
            <a:r>
              <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三、法律适用正不正确</a:t>
            </a:r>
            <a:endPar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0" name="Image 2" descr="preencoded.png"/>
          <p:cNvPicPr>
            <a:picLocks noChangeAspect="1"/>
          </p:cNvPicPr>
          <p:nvPr>
            <p:custDataLst>
              <p:tags r:id="rId13"/>
            </p:custDataLst>
          </p:nvPr>
        </p:nvPicPr>
        <p:blipFill>
          <a:blip r:embed="rId6">
            <a:alphaModFix amt="10000"/>
          </a:blip>
          <a:stretch>
            <a:fillRect/>
          </a:stretch>
        </p:blipFill>
        <p:spPr>
          <a:xfrm>
            <a:off x="635635" y="2751455"/>
            <a:ext cx="7807325" cy="1866900"/>
          </a:xfrm>
          <a:prstGeom prst="rect">
            <a:avLst/>
          </a:prstGeom>
        </p:spPr>
      </p:pic>
      <p:sp>
        <p:nvSpPr>
          <p:cNvPr id="11" name="Text 10"/>
          <p:cNvSpPr/>
          <p:nvPr>
            <p:custDataLst>
              <p:tags r:id="rId14"/>
            </p:custDataLst>
          </p:nvPr>
        </p:nvSpPr>
        <p:spPr>
          <a:xfrm>
            <a:off x="1128395" y="3060065"/>
            <a:ext cx="6769735" cy="1702435"/>
          </a:xfrm>
          <a:prstGeom prst="rect">
            <a:avLst/>
          </a:prstGeom>
          <a:noFill/>
        </p:spPr>
        <p:txBody>
          <a:bodyPr wrap="square" lIns="95250" tIns="95250" rIns="95250" bIns="95250" rtlCol="0" anchor="t">
            <a:noAutofit/>
          </a:bodyPr>
          <a:p>
            <a:pPr indent="0" algn="l" fontAlgn="auto">
              <a:lnSpc>
                <a:spcPts val="2800"/>
              </a:lnSpc>
              <a:spcBef>
                <a:spcPts val="300"/>
              </a:spcBef>
              <a:buNone/>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作出的决定：（</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1</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变更行政行为；（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2</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）撤销或部分撤销，责令在一定期限内重新作出行政行为；（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）确认行政行为违法；（</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4</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）责令在一定期限内履行职责；（</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5</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）确认行政行为无效；（</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6</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）维持；（</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7</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）驳回复议请求；</a:t>
            </a:r>
            <a:r>
              <a:rPr lang="zh-CN" altLang="en-US" sz="14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2" name="图片 11"/>
          <p:cNvPicPr>
            <a:picLocks noChangeAspect="1" noChangeArrowheads="1"/>
          </p:cNvPicPr>
          <p:nvPr>
            <p:custDataLst>
              <p:tags r:id="rId15"/>
            </p:custDataLst>
          </p:nvPr>
        </p:nvPicPr>
        <p:blipFill>
          <a:blip r:embed="rId16">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总结</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20" name="Text 10"/>
          <p:cNvSpPr/>
          <p:nvPr>
            <p:custDataLst>
              <p:tags r:id="rId4"/>
            </p:custDataLst>
          </p:nvPr>
        </p:nvSpPr>
        <p:spPr>
          <a:xfrm>
            <a:off x="860425" y="1210310"/>
            <a:ext cx="7698740" cy="2870835"/>
          </a:xfrm>
          <a:prstGeom prst="rect">
            <a:avLst/>
          </a:prstGeom>
          <a:noFill/>
        </p:spPr>
        <p:txBody>
          <a:bodyPr wrap="square" lIns="95250" tIns="95250" rIns="95250" bIns="95250" rtlCol="0" anchor="t">
            <a:noAutofit/>
          </a:bodyPr>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第一步：询问</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《询问通知书》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第二步：责令改正</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《责令改正通知书》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第三步：对处罚进行事先告知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《行政处罚事先告知书》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第四步：作出处罚决定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《行政处罚决定书》（具体行政行为）</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第五步：催告履行处罚决定</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《行政决定履行催告书》</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fontAlgn="auto">
              <a:lnSpc>
                <a:spcPts val="2800"/>
              </a:lnSpc>
              <a:spcBef>
                <a:spcPts val="300"/>
              </a:spcBef>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第六步：强制执行</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例如《行政强制拆除决定书》（须公告）</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（具体行政行为）</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6" name="图片 5"/>
          <p:cNvPicPr>
            <a:picLocks noChangeAspect="1" noChangeArrowheads="1"/>
          </p:cNvPicPr>
          <p:nvPr>
            <p:custDataLst>
              <p:tags r:id="rId5"/>
            </p:custDataLst>
          </p:nvPr>
        </p:nvPicPr>
        <p:blipFill>
          <a:blip r:embed="rId6">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415396" y="1973275"/>
            <a:ext cx="4313208" cy="1207008"/>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5400" b="1" dirty="0">
                <a:solidFill>
                  <a:srgbClr val="002B7F"/>
                </a:solidFill>
                <a:latin typeface="Arial" panose="020B0604020202020204" pitchFamily="34" charset="0"/>
                <a:ea typeface="Arial" panose="020B0604020202020204" pitchFamily="34" charset="-122"/>
                <a:cs typeface="Arial" panose="020B0604020202020204" pitchFamily="34" charset="-120"/>
              </a:rPr>
              <a:t>谢谢观看</a:t>
            </a:r>
            <a:endParaRPr lang="en-US" sz="1500" dirty="0"/>
          </a:p>
        </p:txBody>
      </p:sp>
      <p:pic>
        <p:nvPicPr>
          <p:cNvPr id="6" name="图片 5"/>
          <p:cNvPicPr>
            <a:picLocks noChangeAspect="1" noChangeArrowheads="1"/>
          </p:cNvPicPr>
          <p:nvPr>
            <p:custDataLst>
              <p:tags r:id="rId2"/>
            </p:custDataLst>
          </p:nvPr>
        </p:nvPicPr>
        <p:blipFill>
          <a:blip r:embed="rId3">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行政复议概述</a:t>
            </a:r>
            <a:endParaRPr lang="en-US" sz="1500" dirty="0"/>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01</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定义与重要性</a:t>
            </a:r>
            <a:endParaRPr lang="en-US" sz="1500" dirty="0"/>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stretch>
            <a:fillRect/>
          </a:stretch>
        </p:blipFill>
        <p:spPr>
          <a:xfrm>
            <a:off x="801601" y="1138322"/>
            <a:ext cx="528891" cy="391522"/>
          </a:xfrm>
          <a:prstGeom prst="rect">
            <a:avLst/>
          </a:prstGeom>
        </p:spPr>
      </p:pic>
      <p:pic>
        <p:nvPicPr>
          <p:cNvPr id="6" name="Image 3" descr="preencoded.png"/>
          <p:cNvPicPr>
            <a:picLocks noChangeAspect="1"/>
          </p:cNvPicPr>
          <p:nvPr>
            <p:custDataLst>
              <p:tags r:id="rId6"/>
            </p:custDataLst>
          </p:nvPr>
        </p:nvPicPr>
        <p:blipFill>
          <a:blip r:embed="rId7">
            <a:alphaModFix amt="10000"/>
          </a:blip>
          <a:stretch>
            <a:fillRect/>
          </a:stretch>
        </p:blipFill>
        <p:spPr>
          <a:xfrm>
            <a:off x="1330124" y="1132915"/>
            <a:ext cx="2944368" cy="1645920"/>
          </a:xfrm>
          <a:prstGeom prst="rect">
            <a:avLst/>
          </a:prstGeom>
        </p:spPr>
      </p:pic>
      <p:pic>
        <p:nvPicPr>
          <p:cNvPr id="7" name="Image 4" descr="preencoded.png"/>
          <p:cNvPicPr>
            <a:picLocks noChangeAspect="1"/>
          </p:cNvPicPr>
          <p:nvPr>
            <p:custDataLst>
              <p:tags r:id="rId8"/>
            </p:custDataLst>
          </p:nvPr>
        </p:nvPicPr>
        <p:blipFill>
          <a:blip r:embed="rId7">
            <a:alphaModFix amt="10000"/>
          </a:blip>
          <a:stretch>
            <a:fillRect/>
          </a:stretch>
        </p:blipFill>
        <p:spPr>
          <a:xfrm>
            <a:off x="5495514" y="1529844"/>
            <a:ext cx="2944368" cy="1645920"/>
          </a:xfrm>
          <a:prstGeom prst="rect">
            <a:avLst/>
          </a:prstGeom>
        </p:spPr>
      </p:pic>
      <p:pic>
        <p:nvPicPr>
          <p:cNvPr id="8" name="Image 5" descr="preencoded.png"/>
          <p:cNvPicPr>
            <a:picLocks noChangeAspect="1"/>
          </p:cNvPicPr>
          <p:nvPr>
            <p:custDataLst>
              <p:tags r:id="rId9"/>
            </p:custDataLst>
          </p:nvPr>
        </p:nvPicPr>
        <p:blipFill>
          <a:blip r:embed="rId7">
            <a:alphaModFix amt="10000"/>
          </a:blip>
          <a:stretch>
            <a:fillRect/>
          </a:stretch>
        </p:blipFill>
        <p:spPr>
          <a:xfrm>
            <a:off x="2206032" y="3066458"/>
            <a:ext cx="2944368" cy="1645920"/>
          </a:xfrm>
          <a:prstGeom prst="rect">
            <a:avLst/>
          </a:prstGeom>
        </p:spPr>
      </p:pic>
      <p:sp>
        <p:nvSpPr>
          <p:cNvPr id="9" name="Text 1"/>
          <p:cNvSpPr/>
          <p:nvPr>
            <p:custDataLst>
              <p:tags r:id="rId10"/>
            </p:custDataLst>
          </p:nvPr>
        </p:nvSpPr>
        <p:spPr>
          <a:xfrm>
            <a:off x="703661" y="1129178"/>
            <a:ext cx="68819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0" name="Text 2"/>
          <p:cNvSpPr/>
          <p:nvPr>
            <p:custDataLst>
              <p:tags r:id="rId11"/>
            </p:custDataLst>
          </p:nvPr>
        </p:nvSpPr>
        <p:spPr>
          <a:xfrm>
            <a:off x="1330491" y="1187779"/>
            <a:ext cx="2944001"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行政复议的定义</a:t>
            </a:r>
            <a:endParaRPr lang="en-US" sz="1500" dirty="0"/>
          </a:p>
        </p:txBody>
      </p:sp>
      <p:sp>
        <p:nvSpPr>
          <p:cNvPr id="11" name="Text 3"/>
          <p:cNvSpPr/>
          <p:nvPr>
            <p:custDataLst>
              <p:tags r:id="rId12"/>
            </p:custDataLst>
          </p:nvPr>
        </p:nvSpPr>
        <p:spPr>
          <a:xfrm>
            <a:off x="1330491" y="1489531"/>
            <a:ext cx="2944368" cy="111379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行政复议是指公民、法人或其他组织认为行政机关的具体行政行为侵犯了其合法权益，向法定的复议机关申请重新审查的行为。这一过程旨在通过法律途径解决争议，保障当事人的合法权益不受侵害。</a:t>
            </a:r>
            <a:endParaRPr lang="en-US" sz="1500" dirty="0"/>
          </a:p>
        </p:txBody>
      </p:sp>
      <p:sp>
        <p:nvSpPr>
          <p:cNvPr id="12" name="Text 4"/>
          <p:cNvSpPr/>
          <p:nvPr>
            <p:custDataLst>
              <p:tags r:id="rId13"/>
            </p:custDataLst>
          </p:nvPr>
        </p:nvSpPr>
        <p:spPr>
          <a:xfrm>
            <a:off x="5495971" y="1584691"/>
            <a:ext cx="2944368"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行政复议的重要性</a:t>
            </a:r>
            <a:endParaRPr lang="en-US" sz="1500" dirty="0"/>
          </a:p>
        </p:txBody>
      </p:sp>
      <p:sp>
        <p:nvSpPr>
          <p:cNvPr id="13" name="Text 5"/>
          <p:cNvSpPr/>
          <p:nvPr>
            <p:custDataLst>
              <p:tags r:id="rId14"/>
            </p:custDataLst>
          </p:nvPr>
        </p:nvSpPr>
        <p:spPr>
          <a:xfrm>
            <a:off x="5495514" y="1886460"/>
            <a:ext cx="2944368" cy="10241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行政复议作为一种重要的法律救济手段，对于维护社会公平正义、促进法治政府建设具有重要意义。它能够有效纠正行政机关的错误决策，防止权力滥用，保护公民和社会组织的合法权益。</a:t>
            </a:r>
            <a:endParaRPr lang="en-US" sz="1500" dirty="0"/>
          </a:p>
        </p:txBody>
      </p:sp>
      <p:sp>
        <p:nvSpPr>
          <p:cNvPr id="14" name="Text 6"/>
          <p:cNvSpPr/>
          <p:nvPr>
            <p:custDataLst>
              <p:tags r:id="rId15"/>
            </p:custDataLst>
          </p:nvPr>
        </p:nvSpPr>
        <p:spPr>
          <a:xfrm>
            <a:off x="2206075" y="3120882"/>
            <a:ext cx="2944001" cy="402336"/>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行政复议的作用</a:t>
            </a:r>
            <a:endParaRPr lang="en-US" sz="1500" dirty="0"/>
          </a:p>
        </p:txBody>
      </p:sp>
      <p:sp>
        <p:nvSpPr>
          <p:cNvPr id="15" name="Text 7"/>
          <p:cNvSpPr/>
          <p:nvPr>
            <p:custDataLst>
              <p:tags r:id="rId16"/>
            </p:custDataLst>
          </p:nvPr>
        </p:nvSpPr>
        <p:spPr>
          <a:xfrm>
            <a:off x="2206075" y="3422634"/>
            <a:ext cx="2944368" cy="1024128"/>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行政复议不仅为当事人提供了一种便捷高效的维权途径，还促进了行政机关的自我监督和改进。通过复议程序，可以及时发现并纠正违法行为，提高行政效率和服务质量，增强公众对政府的信任和支持。</a:t>
            </a:r>
            <a:endParaRPr lang="en-US" sz="1500" dirty="0"/>
          </a:p>
        </p:txBody>
      </p:sp>
      <p:pic>
        <p:nvPicPr>
          <p:cNvPr id="16" name="Image 6" descr="preencoded.png"/>
          <p:cNvPicPr>
            <a:picLocks noChangeAspect="1"/>
          </p:cNvPicPr>
          <p:nvPr>
            <p:custDataLst>
              <p:tags r:id="rId17"/>
            </p:custDataLst>
          </p:nvPr>
        </p:nvPicPr>
        <p:blipFill>
          <a:blip r:embed="rId5"/>
          <a:stretch>
            <a:fillRect/>
          </a:stretch>
        </p:blipFill>
        <p:spPr>
          <a:xfrm>
            <a:off x="1677184" y="3071780"/>
            <a:ext cx="528891" cy="391522"/>
          </a:xfrm>
          <a:prstGeom prst="rect">
            <a:avLst/>
          </a:prstGeom>
        </p:spPr>
      </p:pic>
      <p:sp>
        <p:nvSpPr>
          <p:cNvPr id="17" name="Text 8"/>
          <p:cNvSpPr/>
          <p:nvPr>
            <p:custDataLst>
              <p:tags r:id="rId18"/>
            </p:custDataLst>
          </p:nvPr>
        </p:nvSpPr>
        <p:spPr>
          <a:xfrm>
            <a:off x="1604032" y="3066373"/>
            <a:ext cx="650309"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8" name="Image 7" descr="preencoded.png"/>
          <p:cNvPicPr>
            <a:picLocks noChangeAspect="1"/>
          </p:cNvPicPr>
          <p:nvPr>
            <p:custDataLst>
              <p:tags r:id="rId19"/>
            </p:custDataLst>
          </p:nvPr>
        </p:nvPicPr>
        <p:blipFill>
          <a:blip r:embed="rId5"/>
          <a:stretch>
            <a:fillRect/>
          </a:stretch>
        </p:blipFill>
        <p:spPr>
          <a:xfrm>
            <a:off x="4966302" y="1535251"/>
            <a:ext cx="528891" cy="391522"/>
          </a:xfrm>
          <a:prstGeom prst="rect">
            <a:avLst/>
          </a:prstGeom>
        </p:spPr>
      </p:pic>
      <p:sp>
        <p:nvSpPr>
          <p:cNvPr id="19" name="Text 9"/>
          <p:cNvSpPr/>
          <p:nvPr>
            <p:custDataLst>
              <p:tags r:id="rId20"/>
            </p:custDataLst>
          </p:nvPr>
        </p:nvSpPr>
        <p:spPr>
          <a:xfrm>
            <a:off x="4847430" y="1529844"/>
            <a:ext cx="73952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21"/>
            </p:custDataLst>
          </p:nvPr>
        </p:nvPicPr>
        <p:blipFill>
          <a:blip r:embed="rId2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适用范围</a:t>
            </a: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a:t>
            </a: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申请人</a:t>
            </a: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与时效</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alphaModFix amt="10000"/>
          </a:blip>
          <a:stretch>
            <a:fillRect/>
          </a:stretch>
        </p:blipFill>
        <p:spPr>
          <a:xfrm>
            <a:off x="695325" y="1030605"/>
            <a:ext cx="2515870" cy="3912870"/>
          </a:xfrm>
          <a:prstGeom prst="rect">
            <a:avLst/>
          </a:prstGeom>
        </p:spPr>
      </p:pic>
      <p:sp>
        <p:nvSpPr>
          <p:cNvPr id="6" name="Text 1"/>
          <p:cNvSpPr/>
          <p:nvPr>
            <p:custDataLst>
              <p:tags r:id="rId6"/>
            </p:custDataLst>
          </p:nvPr>
        </p:nvSpPr>
        <p:spPr>
          <a:xfrm>
            <a:off x="768630" y="1164778"/>
            <a:ext cx="1362233"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7" name="Text 2"/>
          <p:cNvSpPr/>
          <p:nvPr>
            <p:custDataLst>
              <p:tags r:id="rId7"/>
            </p:custDataLst>
          </p:nvPr>
        </p:nvSpPr>
        <p:spPr>
          <a:xfrm>
            <a:off x="695478"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行政复议的适用范围</a:t>
            </a:r>
            <a:endParaRPr lang="en-US" sz="1500" dirty="0"/>
          </a:p>
        </p:txBody>
      </p:sp>
      <p:sp>
        <p:nvSpPr>
          <p:cNvPr id="8" name="Text 3"/>
          <p:cNvSpPr/>
          <p:nvPr>
            <p:custDataLst>
              <p:tags r:id="rId8"/>
            </p:custDataLst>
          </p:nvPr>
        </p:nvSpPr>
        <p:spPr>
          <a:xfrm>
            <a:off x="695325" y="2185035"/>
            <a:ext cx="2515870" cy="1232535"/>
          </a:xfrm>
          <a:prstGeom prst="rect">
            <a:avLst/>
          </a:prstGeom>
          <a:noFill/>
        </p:spPr>
        <p:txBody>
          <a:bodyPr wrap="square" lIns="95250" tIns="95250" rIns="95250" bIns="95250" rtlCol="0" anchor="t">
            <a:no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行政复议主要适用于对行政机关的具体行政行为不服的情况，涵盖了</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行政处罚、行政强制措施以及行政许可等多个方面</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，为公民提供了法律救济的途径。</a:t>
            </a:r>
            <a:endParaRPr lang="en-US" sz="1500" dirty="0"/>
          </a:p>
        </p:txBody>
      </p:sp>
      <p:pic>
        <p:nvPicPr>
          <p:cNvPr id="9" name="Image 3" descr="preencoded.png"/>
          <p:cNvPicPr>
            <a:picLocks noChangeAspect="1"/>
          </p:cNvPicPr>
          <p:nvPr>
            <p:custDataLst>
              <p:tags r:id="rId9"/>
            </p:custDataLst>
          </p:nvPr>
        </p:nvPicPr>
        <p:blipFill>
          <a:blip r:embed="rId10">
            <a:alphaModFix amt="10000"/>
          </a:blip>
          <a:stretch>
            <a:fillRect/>
          </a:stretch>
        </p:blipFill>
        <p:spPr>
          <a:xfrm>
            <a:off x="3314065" y="1030605"/>
            <a:ext cx="2515870" cy="3912870"/>
          </a:xfrm>
          <a:prstGeom prst="rect">
            <a:avLst/>
          </a:prstGeom>
        </p:spPr>
      </p:pic>
      <p:sp>
        <p:nvSpPr>
          <p:cNvPr id="10" name="Text 4"/>
          <p:cNvSpPr/>
          <p:nvPr>
            <p:custDataLst>
              <p:tags r:id="rId11"/>
            </p:custDataLst>
          </p:nvPr>
        </p:nvSpPr>
        <p:spPr>
          <a:xfrm>
            <a:off x="3396245" y="1164778"/>
            <a:ext cx="1104990"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1" name="Text 5"/>
          <p:cNvSpPr/>
          <p:nvPr>
            <p:custDataLst>
              <p:tags r:id="rId12"/>
            </p:custDataLst>
          </p:nvPr>
        </p:nvSpPr>
        <p:spPr>
          <a:xfrm>
            <a:off x="3313949" y="1672786"/>
            <a:ext cx="2377440" cy="51206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申请人资格条件</a:t>
            </a:r>
            <a:endParaRPr lang="en-US" sz="1500" dirty="0"/>
          </a:p>
        </p:txBody>
      </p:sp>
      <p:sp>
        <p:nvSpPr>
          <p:cNvPr id="12" name="Text 6"/>
          <p:cNvSpPr/>
          <p:nvPr>
            <p:custDataLst>
              <p:tags r:id="rId13"/>
            </p:custDataLst>
          </p:nvPr>
        </p:nvSpPr>
        <p:spPr>
          <a:xfrm>
            <a:off x="3313949" y="2184850"/>
            <a:ext cx="2516103" cy="12319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申请人</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必须</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是受具体行政行为影响的利害关系人，包括自然人、法人或其他组织</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，只有当其合法权益受到侵害时，才有权提起行政复议，维护自身权益。</a:t>
            </a:r>
            <a:endParaRPr lang="en-US" sz="1500" dirty="0"/>
          </a:p>
        </p:txBody>
      </p:sp>
      <p:pic>
        <p:nvPicPr>
          <p:cNvPr id="13" name="Image 4" descr="preencoded.png"/>
          <p:cNvPicPr>
            <a:picLocks noChangeAspect="1"/>
          </p:cNvPicPr>
          <p:nvPr>
            <p:custDataLst>
              <p:tags r:id="rId14"/>
            </p:custDataLst>
          </p:nvPr>
        </p:nvPicPr>
        <p:blipFill>
          <a:blip r:embed="rId5">
            <a:alphaModFix amt="10000"/>
          </a:blip>
          <a:stretch>
            <a:fillRect/>
          </a:stretch>
        </p:blipFill>
        <p:spPr>
          <a:xfrm>
            <a:off x="5932170" y="1030605"/>
            <a:ext cx="2515870" cy="3906520"/>
          </a:xfrm>
          <a:prstGeom prst="rect">
            <a:avLst/>
          </a:prstGeom>
        </p:spPr>
      </p:pic>
      <p:sp>
        <p:nvSpPr>
          <p:cNvPr id="14" name="Text 7"/>
          <p:cNvSpPr/>
          <p:nvPr>
            <p:custDataLst>
              <p:tags r:id="rId15"/>
            </p:custDataLst>
          </p:nvPr>
        </p:nvSpPr>
        <p:spPr>
          <a:xfrm>
            <a:off x="6005572" y="1164778"/>
            <a:ext cx="1333989" cy="704088"/>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8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sp>
        <p:nvSpPr>
          <p:cNvPr id="15" name="Text 8"/>
          <p:cNvSpPr/>
          <p:nvPr>
            <p:custDataLst>
              <p:tags r:id="rId16"/>
            </p:custDataLst>
          </p:nvPr>
        </p:nvSpPr>
        <p:spPr>
          <a:xfrm>
            <a:off x="5932420" y="1672786"/>
            <a:ext cx="2377440" cy="50292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申请时效</a:t>
            </a:r>
            <a:endParaRPr lang="en-US" sz="1500" dirty="0"/>
          </a:p>
        </p:txBody>
      </p:sp>
      <p:sp>
        <p:nvSpPr>
          <p:cNvPr id="16" name="Text 9"/>
          <p:cNvSpPr/>
          <p:nvPr>
            <p:custDataLst>
              <p:tags r:id="rId17"/>
            </p:custDataLst>
          </p:nvPr>
        </p:nvSpPr>
        <p:spPr>
          <a:xfrm>
            <a:off x="5932420" y="2184850"/>
            <a:ext cx="2516103" cy="2787015"/>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1</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行政复议申请应在知道或应当知道具体行政行为之日起</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六十日</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内提出</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2</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）行政机关作出行政行为时，未告知权利、行政复议机关和申请期限的，</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在知道或应当知道</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权利</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之日</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计算，</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sym typeface="+mn-ea"/>
              </a:rPr>
              <a:t>最长不超过一年</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a:p>
            <a:pPr marL="0" indent="0" algn="just">
              <a:lnSpc>
                <a:spcPct val="113000"/>
              </a:lnSpc>
              <a:spcBef>
                <a:spcPts val="375"/>
              </a:spcBef>
              <a:buNone/>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3</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）因不动产提出的行政复议申请自行政行为作出之日起超过</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二十年</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，其他行政复议申请自行政行为作出之日起超过</a:t>
            </a:r>
            <a:r>
              <a:rPr lang="zh-CN" alt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五年</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的，行政复议机关不予受理</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7" name="图片 16"/>
          <p:cNvPicPr>
            <a:picLocks noChangeAspect="1" noChangeArrowheads="1"/>
          </p:cNvPicPr>
          <p:nvPr>
            <p:custDataLst>
              <p:tags r:id="rId18"/>
            </p:custDataLst>
          </p:nvPr>
        </p:nvPicPr>
        <p:blipFill>
          <a:blip r:embed="rId19">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85216"/>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2100" b="1" dirty="0">
                <a:solidFill>
                  <a:srgbClr val="002B7F"/>
                </a:solidFill>
                <a:latin typeface="Arial" panose="020B0604020202020204" pitchFamily="34" charset="0"/>
                <a:ea typeface="Arial" panose="020B0604020202020204" pitchFamily="34" charset="-122"/>
                <a:cs typeface="Arial" panose="020B0604020202020204" pitchFamily="34" charset="-120"/>
              </a:rPr>
              <a:t>被申请人与复议请求</a:t>
            </a:r>
            <a:endParaRPr lang="en-US" sz="1500" dirty="0"/>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sp>
        <p:nvSpPr>
          <p:cNvPr id="5" name="Text 1"/>
          <p:cNvSpPr/>
          <p:nvPr>
            <p:custDataLst>
              <p:tags r:id="rId4"/>
            </p:custDataLst>
          </p:nvPr>
        </p:nvSpPr>
        <p:spPr>
          <a:xfrm>
            <a:off x="886148" y="1536231"/>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被申请人身份确定</a:t>
            </a:r>
            <a:endParaRPr lang="en-US" sz="1500" dirty="0"/>
          </a:p>
        </p:txBody>
      </p:sp>
      <p:sp>
        <p:nvSpPr>
          <p:cNvPr id="6" name="Text 2"/>
          <p:cNvSpPr/>
          <p:nvPr>
            <p:custDataLst>
              <p:tags r:id="rId5"/>
            </p:custDataLst>
          </p:nvPr>
        </p:nvSpPr>
        <p:spPr>
          <a:xfrm>
            <a:off x="886148" y="1920279"/>
            <a:ext cx="2212848" cy="12319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被申请人是指对申请复议的具体行政行为负有责任的行政机关。明确被申请人的身份是确保复议程序正确进行的关键步骤。</a:t>
            </a:r>
            <a:endParaRPr lang="en-US" sz="1500" dirty="0"/>
          </a:p>
        </p:txBody>
      </p:sp>
      <p:pic>
        <p:nvPicPr>
          <p:cNvPr id="7" name="Image 2" descr="preencoded.png"/>
          <p:cNvPicPr>
            <a:picLocks noChangeAspect="1"/>
          </p:cNvPicPr>
          <p:nvPr>
            <p:custDataLst>
              <p:tags r:id="rId6"/>
            </p:custDataLst>
          </p:nvPr>
        </p:nvPicPr>
        <p:blipFill>
          <a:blip r:embed="rId7"/>
          <a:stretch>
            <a:fillRect/>
          </a:stretch>
        </p:blipFill>
        <p:spPr>
          <a:xfrm>
            <a:off x="886489" y="1045921"/>
            <a:ext cx="426013" cy="426013"/>
          </a:xfrm>
          <a:prstGeom prst="rect">
            <a:avLst/>
          </a:prstGeom>
        </p:spPr>
      </p:pic>
      <p:sp>
        <p:nvSpPr>
          <p:cNvPr id="8" name="Text 3"/>
          <p:cNvSpPr/>
          <p:nvPr>
            <p:custDataLst>
              <p:tags r:id="rId8"/>
            </p:custDataLst>
          </p:nvPr>
        </p:nvSpPr>
        <p:spPr>
          <a:xfrm>
            <a:off x="813116" y="1076047"/>
            <a:ext cx="554470"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9" name="Text 4"/>
          <p:cNvSpPr/>
          <p:nvPr>
            <p:custDataLst>
              <p:tags r:id="rId9"/>
            </p:custDataLst>
          </p:nvPr>
        </p:nvSpPr>
        <p:spPr>
          <a:xfrm>
            <a:off x="3502092"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复议请求内容概述</a:t>
            </a:r>
            <a:endParaRPr lang="en-US" sz="1500" dirty="0"/>
          </a:p>
        </p:txBody>
      </p:sp>
      <p:sp>
        <p:nvSpPr>
          <p:cNvPr id="10" name="Text 5"/>
          <p:cNvSpPr/>
          <p:nvPr>
            <p:custDataLst>
              <p:tags r:id="rId10"/>
            </p:custDataLst>
          </p:nvPr>
        </p:nvSpPr>
        <p:spPr>
          <a:xfrm>
            <a:off x="3502092" y="1920279"/>
            <a:ext cx="2212848" cy="18288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复议请求是申请人向行政复议机关提出的要求，包括撤销、变更原具体行政行为或确认其违法等。合理明确的复议请求有助于加快复议进程，提高解决效率。</a:t>
            </a:r>
            <a:endParaRPr lang="en-US" sz="1500" dirty="0"/>
          </a:p>
        </p:txBody>
      </p:sp>
      <p:pic>
        <p:nvPicPr>
          <p:cNvPr id="11" name="Image 3" descr="preencoded.png"/>
          <p:cNvPicPr>
            <a:picLocks noChangeAspect="1"/>
          </p:cNvPicPr>
          <p:nvPr>
            <p:custDataLst>
              <p:tags r:id="rId11"/>
            </p:custDataLst>
          </p:nvPr>
        </p:nvPicPr>
        <p:blipFill>
          <a:blip r:embed="rId7"/>
          <a:stretch>
            <a:fillRect/>
          </a:stretch>
        </p:blipFill>
        <p:spPr>
          <a:xfrm>
            <a:off x="3502092" y="1045921"/>
            <a:ext cx="426013" cy="426013"/>
          </a:xfrm>
          <a:prstGeom prst="rect">
            <a:avLst/>
          </a:prstGeom>
        </p:spPr>
      </p:pic>
      <p:sp>
        <p:nvSpPr>
          <p:cNvPr id="12" name="Text 6"/>
          <p:cNvSpPr/>
          <p:nvPr>
            <p:custDataLst>
              <p:tags r:id="rId12"/>
            </p:custDataLst>
          </p:nvPr>
        </p:nvSpPr>
        <p:spPr>
          <a:xfrm>
            <a:off x="3447228" y="1076047"/>
            <a:ext cx="517553"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sp>
        <p:nvSpPr>
          <p:cNvPr id="13" name="Text 7"/>
          <p:cNvSpPr/>
          <p:nvPr>
            <p:custDataLst>
              <p:tags r:id="rId13"/>
            </p:custDataLst>
          </p:nvPr>
        </p:nvSpPr>
        <p:spPr>
          <a:xfrm>
            <a:off x="6118036" y="1527087"/>
            <a:ext cx="2212848" cy="384048"/>
          </a:xfrm>
          <a:prstGeom prst="rect">
            <a:avLst/>
          </a:prstGeom>
          <a:noFill/>
        </p:spPr>
        <p:txBody>
          <a:bodyPr wrap="square" lIns="95250" tIns="95250" rIns="95250" bIns="95250" rtlCol="0" anchor="t">
            <a:spAutoFit/>
          </a:bodyPr>
          <a:lstStyle/>
          <a:p>
            <a:pPr marL="0" indent="0">
              <a:lnSpc>
                <a:spcPct val="100000"/>
              </a:lnSpc>
              <a:spcBef>
                <a:spcPts val="375"/>
              </a:spcBef>
              <a:buNone/>
            </a:pPr>
            <a:r>
              <a:rPr lang="en-US" sz="165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提交复议请求的条件</a:t>
            </a:r>
            <a:endParaRPr lang="en-US" sz="1500" dirty="0"/>
          </a:p>
        </p:txBody>
      </p:sp>
      <p:sp>
        <p:nvSpPr>
          <p:cNvPr id="14" name="Text 8"/>
          <p:cNvSpPr/>
          <p:nvPr>
            <p:custDataLst>
              <p:tags r:id="rId14"/>
            </p:custDataLst>
          </p:nvPr>
        </p:nvSpPr>
        <p:spPr>
          <a:xfrm>
            <a:off x="6118036" y="1920279"/>
            <a:ext cx="2212848" cy="1828800"/>
          </a:xfrm>
          <a:prstGeom prst="rect">
            <a:avLst/>
          </a:prstGeom>
          <a:noFill/>
        </p:spPr>
        <p:txBody>
          <a:bodyPr wrap="square" lIns="95250" tIns="95250" rIns="95250" bIns="95250" rtlCol="0" anchor="t">
            <a:spAutoFit/>
          </a:bodyPr>
          <a:lstStyle/>
          <a:p>
            <a:pPr marL="0" indent="0" algn="just">
              <a:lnSpc>
                <a:spcPct val="113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提交复议请求需满足一定条件，如在法定期限内提出、属于行政复议范围、具有明确的法律依据等。这些条件的设定旨在规范复议流程，保障双方合法权益。</a:t>
            </a:r>
            <a:endParaRPr lang="en-US" sz="1500" dirty="0"/>
          </a:p>
        </p:txBody>
      </p:sp>
      <p:pic>
        <p:nvPicPr>
          <p:cNvPr id="15" name="Image 4" descr="preencoded.png"/>
          <p:cNvPicPr>
            <a:picLocks noChangeAspect="1"/>
          </p:cNvPicPr>
          <p:nvPr>
            <p:custDataLst>
              <p:tags r:id="rId15"/>
            </p:custDataLst>
          </p:nvPr>
        </p:nvPicPr>
        <p:blipFill>
          <a:blip r:embed="rId7"/>
          <a:stretch>
            <a:fillRect/>
          </a:stretch>
        </p:blipFill>
        <p:spPr>
          <a:xfrm>
            <a:off x="6118036" y="1045921"/>
            <a:ext cx="426013" cy="426013"/>
          </a:xfrm>
          <a:prstGeom prst="rect">
            <a:avLst/>
          </a:prstGeom>
        </p:spPr>
      </p:pic>
      <p:sp>
        <p:nvSpPr>
          <p:cNvPr id="16" name="Text 9"/>
          <p:cNvSpPr/>
          <p:nvPr>
            <p:custDataLst>
              <p:tags r:id="rId16"/>
            </p:custDataLst>
          </p:nvPr>
        </p:nvSpPr>
        <p:spPr>
          <a:xfrm>
            <a:off x="6090604" y="1076047"/>
            <a:ext cx="479885" cy="365760"/>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17" name="图片 16"/>
          <p:cNvPicPr>
            <a:picLocks noChangeAspect="1" noChangeArrowheads="1"/>
          </p:cNvPicPr>
          <p:nvPr>
            <p:custDataLst>
              <p:tags r:id="rId17"/>
            </p:custDataLst>
          </p:nvPr>
        </p:nvPicPr>
        <p:blipFill>
          <a:blip r:embed="rId18">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76327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a:t>
            </a:r>
            <a:r>
              <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管辖</a:t>
            </a:r>
            <a:endParaRPr lang="zh-CN" alt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941832"/>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02</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28484" y="189853"/>
            <a:ext cx="7417158" cy="554990"/>
          </a:xfrm>
          <a:prstGeom prst="rect">
            <a:avLst/>
          </a:prstGeom>
          <a:noFill/>
        </p:spPr>
        <p:txBody>
          <a:bodyPr wrap="square" lIns="95250" tIns="95250" rIns="95250" bIns="95250" rtlCol="0" anchor="t">
            <a:spAutoFit/>
          </a:bodyPr>
          <a:lstStyle/>
          <a:p>
            <a:pPr marL="0" indent="0">
              <a:lnSpc>
                <a:spcPct val="113000"/>
              </a:lnSpc>
              <a:spcBef>
                <a:spcPts val="375"/>
              </a:spcBef>
              <a:buNone/>
            </a:pPr>
            <a:r>
              <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rPr>
              <a:t>管辖</a:t>
            </a:r>
            <a:endParaRPr lang="zh-CN" altLang="en-US" sz="2100" b="1" dirty="0">
              <a:solidFill>
                <a:srgbClr val="002B7F"/>
              </a:solidFill>
              <a:latin typeface="Arial" panose="020B0604020202020204" pitchFamily="34" charset="0"/>
              <a:ea typeface="宋体" panose="02010600030101010101" pitchFamily="2" charset="-122"/>
              <a:cs typeface="Arial" panose="020B0604020202020204" pitchFamily="34" charset="-120"/>
            </a:endParaRPr>
          </a:p>
        </p:txBody>
      </p:sp>
      <p:pic>
        <p:nvPicPr>
          <p:cNvPr id="3" name="Image 0" descr="preencoded.png"/>
          <p:cNvPicPr>
            <a:picLocks noChangeAspect="1"/>
          </p:cNvPicPr>
          <p:nvPr/>
        </p:nvPicPr>
        <p:blipFill>
          <a:blip r:embed="rId2"/>
          <a:stretch>
            <a:fillRect/>
          </a:stretch>
        </p:blipFill>
        <p:spPr>
          <a:xfrm>
            <a:off x="258199" y="281813"/>
            <a:ext cx="595863" cy="401295"/>
          </a:xfrm>
          <a:prstGeom prst="rect">
            <a:avLst/>
          </a:prstGeom>
        </p:spPr>
      </p:pic>
      <p:pic>
        <p:nvPicPr>
          <p:cNvPr id="4" name="Image 1" descr="preencoded.png"/>
          <p:cNvPicPr>
            <a:picLocks noChangeAspect="1"/>
          </p:cNvPicPr>
          <p:nvPr/>
        </p:nvPicPr>
        <p:blipFill>
          <a:blip r:embed="rId3"/>
          <a:stretch>
            <a:fillRect/>
          </a:stretch>
        </p:blipFill>
        <p:spPr>
          <a:xfrm>
            <a:off x="457640" y="313792"/>
            <a:ext cx="595863" cy="401295"/>
          </a:xfrm>
          <a:prstGeom prst="rect">
            <a:avLst/>
          </a:prstGeom>
        </p:spPr>
      </p:pic>
      <p:pic>
        <p:nvPicPr>
          <p:cNvPr id="5" name="Image 2" descr="preencoded.png"/>
          <p:cNvPicPr>
            <a:picLocks noChangeAspect="1"/>
          </p:cNvPicPr>
          <p:nvPr>
            <p:custDataLst>
              <p:tags r:id="rId4"/>
            </p:custDataLst>
          </p:nvPr>
        </p:nvPicPr>
        <p:blipFill>
          <a:blip r:embed="rId5"/>
          <a:stretch>
            <a:fillRect/>
          </a:stretch>
        </p:blipFill>
        <p:spPr>
          <a:xfrm>
            <a:off x="801601" y="1138322"/>
            <a:ext cx="528891" cy="391522"/>
          </a:xfrm>
          <a:prstGeom prst="rect">
            <a:avLst/>
          </a:prstGeom>
        </p:spPr>
      </p:pic>
      <p:pic>
        <p:nvPicPr>
          <p:cNvPr id="6" name="Image 3" descr="preencoded.png"/>
          <p:cNvPicPr>
            <a:picLocks noChangeAspect="1"/>
          </p:cNvPicPr>
          <p:nvPr>
            <p:custDataLst>
              <p:tags r:id="rId6"/>
            </p:custDataLst>
          </p:nvPr>
        </p:nvPicPr>
        <p:blipFill>
          <a:blip r:embed="rId7">
            <a:alphaModFix amt="10000"/>
          </a:blip>
          <a:stretch>
            <a:fillRect/>
          </a:stretch>
        </p:blipFill>
        <p:spPr>
          <a:xfrm>
            <a:off x="1330325" y="1132840"/>
            <a:ext cx="2944495" cy="3653155"/>
          </a:xfrm>
          <a:prstGeom prst="rect">
            <a:avLst/>
          </a:prstGeom>
        </p:spPr>
      </p:pic>
      <p:pic>
        <p:nvPicPr>
          <p:cNvPr id="7" name="Image 4" descr="preencoded.png"/>
          <p:cNvPicPr>
            <a:picLocks noChangeAspect="1"/>
          </p:cNvPicPr>
          <p:nvPr>
            <p:custDataLst>
              <p:tags r:id="rId8"/>
            </p:custDataLst>
          </p:nvPr>
        </p:nvPicPr>
        <p:blipFill>
          <a:blip r:embed="rId7">
            <a:alphaModFix amt="10000"/>
          </a:blip>
          <a:stretch>
            <a:fillRect/>
          </a:stretch>
        </p:blipFill>
        <p:spPr>
          <a:xfrm>
            <a:off x="5601559" y="3175764"/>
            <a:ext cx="2944368" cy="1645920"/>
          </a:xfrm>
          <a:prstGeom prst="rect">
            <a:avLst/>
          </a:prstGeom>
        </p:spPr>
      </p:pic>
      <p:pic>
        <p:nvPicPr>
          <p:cNvPr id="8" name="Image 5" descr="preencoded.png"/>
          <p:cNvPicPr>
            <a:picLocks noChangeAspect="1"/>
          </p:cNvPicPr>
          <p:nvPr>
            <p:custDataLst>
              <p:tags r:id="rId9"/>
            </p:custDataLst>
          </p:nvPr>
        </p:nvPicPr>
        <p:blipFill>
          <a:blip r:embed="rId7">
            <a:alphaModFix amt="10000"/>
          </a:blip>
          <a:stretch>
            <a:fillRect/>
          </a:stretch>
        </p:blipFill>
        <p:spPr>
          <a:xfrm>
            <a:off x="5601377" y="1129073"/>
            <a:ext cx="2944368" cy="1645920"/>
          </a:xfrm>
          <a:prstGeom prst="rect">
            <a:avLst/>
          </a:prstGeom>
        </p:spPr>
      </p:pic>
      <p:sp>
        <p:nvSpPr>
          <p:cNvPr id="9" name="Text 1"/>
          <p:cNvSpPr/>
          <p:nvPr>
            <p:custDataLst>
              <p:tags r:id="rId10"/>
            </p:custDataLst>
          </p:nvPr>
        </p:nvSpPr>
        <p:spPr>
          <a:xfrm>
            <a:off x="703661" y="1129178"/>
            <a:ext cx="68819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01</a:t>
            </a:r>
            <a:endParaRPr lang="en-US" sz="1500" dirty="0"/>
          </a:p>
        </p:txBody>
      </p:sp>
      <p:sp>
        <p:nvSpPr>
          <p:cNvPr id="10" name="Text 2"/>
          <p:cNvSpPr/>
          <p:nvPr>
            <p:custDataLst>
              <p:tags r:id="rId11"/>
            </p:custDataLst>
          </p:nvPr>
        </p:nvSpPr>
        <p:spPr>
          <a:xfrm>
            <a:off x="1330491" y="1138884"/>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一般管辖</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1" name="Text 3"/>
          <p:cNvSpPr/>
          <p:nvPr>
            <p:custDataLst>
              <p:tags r:id="rId12"/>
            </p:custDataLst>
          </p:nvPr>
        </p:nvSpPr>
        <p:spPr>
          <a:xfrm>
            <a:off x="1330491" y="1489531"/>
            <a:ext cx="2944368" cy="3016250"/>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县级以上地方各级人民政府管辖下列行政复议案件：</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（一）对本级人民政府工作部门作出的行政行为不服的；</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（二）对下一级人民政府作出的行政行为不服的；</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（三）对本级人民政府依法设立的派出机关作出的行政行为不服的；</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（四）对本级人民政府或者其工作部门管理的法律、法规、规章授权的组织作出的行政行为不服的。</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省、自治区、直辖市人民政府同时管辖对本机关作出的行政行为不服的行政复议案件。</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4"/>
          <p:cNvSpPr/>
          <p:nvPr>
            <p:custDataLst>
              <p:tags r:id="rId13"/>
            </p:custDataLst>
          </p:nvPr>
        </p:nvSpPr>
        <p:spPr>
          <a:xfrm>
            <a:off x="5602016" y="3181716"/>
            <a:ext cx="2944368"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特别情形</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3" name="Text 5"/>
          <p:cNvSpPr/>
          <p:nvPr>
            <p:custDataLst>
              <p:tags r:id="rId14"/>
            </p:custDataLst>
          </p:nvPr>
        </p:nvSpPr>
        <p:spPr>
          <a:xfrm>
            <a:off x="5601559" y="3532380"/>
            <a:ext cx="2944368" cy="92900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对履行行政复议机构职责的地方人民政府司法行政部门的行政行为不服的，可以向本级人民政府申请行政复议，也可以向上一级司法行政部门申请行政复议。</a:t>
            </a:r>
            <a:endParaRPr lang="zh-CN" altLang="en-US" sz="1500" dirty="0"/>
          </a:p>
        </p:txBody>
      </p:sp>
      <p:sp>
        <p:nvSpPr>
          <p:cNvPr id="14" name="Text 6"/>
          <p:cNvSpPr/>
          <p:nvPr>
            <p:custDataLst>
              <p:tags r:id="rId15"/>
            </p:custDataLst>
          </p:nvPr>
        </p:nvSpPr>
        <p:spPr>
          <a:xfrm>
            <a:off x="5602055" y="1086977"/>
            <a:ext cx="2944001" cy="467360"/>
          </a:xfrm>
          <a:prstGeom prst="rect">
            <a:avLst/>
          </a:prstGeom>
          <a:noFill/>
        </p:spPr>
        <p:txBody>
          <a:bodyPr wrap="square" lIns="95250" tIns="95250" rIns="95250" bIns="95250" rtlCol="0" anchor="t">
            <a:spAutoFit/>
          </a:bodyPr>
          <a:lstStyle/>
          <a:p>
            <a:pPr marL="0" indent="0">
              <a:lnSpc>
                <a:spcPct val="100000"/>
              </a:lnSpc>
              <a:spcBef>
                <a:spcPts val="375"/>
              </a:spcBef>
              <a:buNone/>
            </a:pPr>
            <a:r>
              <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垂直管辖</a:t>
            </a:r>
            <a:endParaRPr lang="zh-CN" altLang="en-US" sz="18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5" name="Text 7"/>
          <p:cNvSpPr/>
          <p:nvPr>
            <p:custDataLst>
              <p:tags r:id="rId16"/>
            </p:custDataLst>
          </p:nvPr>
        </p:nvSpPr>
        <p:spPr>
          <a:xfrm>
            <a:off x="5605230" y="1547479"/>
            <a:ext cx="2944368" cy="929005"/>
          </a:xfrm>
          <a:prstGeom prst="rect">
            <a:avLst/>
          </a:prstGeom>
          <a:noFill/>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对</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海关、金融、外汇管理</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等实行垂直领导的行政机关、</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税务</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和</a:t>
            </a:r>
            <a:r>
              <a:rPr lang="en-US"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国家安全机关</a:t>
            </a:r>
            <a:r>
              <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的行政行为不服的，向上一级主管部门申请行政复议。</a:t>
            </a:r>
            <a:endParaRPr 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pic>
        <p:nvPicPr>
          <p:cNvPr id="16" name="Image 6" descr="preencoded.png"/>
          <p:cNvPicPr>
            <a:picLocks noChangeAspect="1"/>
          </p:cNvPicPr>
          <p:nvPr>
            <p:custDataLst>
              <p:tags r:id="rId17"/>
            </p:custDataLst>
          </p:nvPr>
        </p:nvPicPr>
        <p:blipFill>
          <a:blip r:embed="rId5"/>
          <a:stretch>
            <a:fillRect/>
          </a:stretch>
        </p:blipFill>
        <p:spPr>
          <a:xfrm>
            <a:off x="5072529" y="1129315"/>
            <a:ext cx="528891" cy="391522"/>
          </a:xfrm>
          <a:prstGeom prst="rect">
            <a:avLst/>
          </a:prstGeom>
        </p:spPr>
      </p:pic>
      <p:sp>
        <p:nvSpPr>
          <p:cNvPr id="17" name="Text 8"/>
          <p:cNvSpPr/>
          <p:nvPr>
            <p:custDataLst>
              <p:tags r:id="rId18"/>
            </p:custDataLst>
          </p:nvPr>
        </p:nvSpPr>
        <p:spPr>
          <a:xfrm>
            <a:off x="5016522" y="1109938"/>
            <a:ext cx="650309"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02</a:t>
            </a:r>
            <a:endParaRPr lang="en-US" sz="1500" dirty="0"/>
          </a:p>
        </p:txBody>
      </p:sp>
      <p:pic>
        <p:nvPicPr>
          <p:cNvPr id="18" name="Image 7" descr="preencoded.png"/>
          <p:cNvPicPr>
            <a:picLocks noChangeAspect="1"/>
          </p:cNvPicPr>
          <p:nvPr>
            <p:custDataLst>
              <p:tags r:id="rId19"/>
            </p:custDataLst>
          </p:nvPr>
        </p:nvPicPr>
        <p:blipFill>
          <a:blip r:embed="rId5"/>
          <a:stretch>
            <a:fillRect/>
          </a:stretch>
        </p:blipFill>
        <p:spPr>
          <a:xfrm>
            <a:off x="5076157" y="3185616"/>
            <a:ext cx="528891" cy="391522"/>
          </a:xfrm>
          <a:prstGeom prst="rect">
            <a:avLst/>
          </a:prstGeom>
        </p:spPr>
      </p:pic>
      <p:sp>
        <p:nvSpPr>
          <p:cNvPr id="19" name="Text 9"/>
          <p:cNvSpPr/>
          <p:nvPr>
            <p:custDataLst>
              <p:tags r:id="rId20"/>
            </p:custDataLst>
          </p:nvPr>
        </p:nvSpPr>
        <p:spPr>
          <a:xfrm>
            <a:off x="4967445" y="3154809"/>
            <a:ext cx="739524" cy="402336"/>
          </a:xfrm>
          <a:prstGeom prst="rect">
            <a:avLst/>
          </a:prstGeom>
          <a:noFill/>
        </p:spPr>
        <p:txBody>
          <a:bodyPr wrap="square" lIns="95250" tIns="95250" rIns="95250" bIns="95250" rtlCol="0" anchor="t">
            <a:spAutoFit/>
          </a:bodyPr>
          <a:lstStyle/>
          <a:p>
            <a:pPr marL="0" indent="0" algn="ctr">
              <a:lnSpc>
                <a:spcPct val="100000"/>
              </a:lnSpc>
              <a:spcBef>
                <a:spcPts val="375"/>
              </a:spcBef>
              <a:buNone/>
            </a:pPr>
            <a:r>
              <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03</a:t>
            </a:r>
            <a:endParaRPr lang="en-US" sz="1500" dirty="0"/>
          </a:p>
        </p:txBody>
      </p:sp>
      <p:pic>
        <p:nvPicPr>
          <p:cNvPr id="20" name="图片 19"/>
          <p:cNvPicPr>
            <a:picLocks noChangeAspect="1" noChangeArrowheads="1"/>
          </p:cNvPicPr>
          <p:nvPr>
            <p:custDataLst>
              <p:tags r:id="rId21"/>
            </p:custDataLst>
          </p:nvPr>
        </p:nvPicPr>
        <p:blipFill>
          <a:blip r:embed="rId22">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3370" y="1959269"/>
            <a:ext cx="5221112" cy="786384"/>
          </a:xfrm>
          <a:prstGeom prst="rect">
            <a:avLst/>
          </a:prstGeom>
          <a:noFill/>
        </p:spPr>
        <p:txBody>
          <a:bodyPr wrap="square" lIns="95250" tIns="95250" rIns="95250" bIns="95250" rtlCol="0" anchor="t">
            <a:spAutoFit/>
          </a:bodyPr>
          <a:lstStyle/>
          <a:p>
            <a:pPr marL="0" indent="0">
              <a:lnSpc>
                <a:spcPct val="113000"/>
              </a:lnSpc>
              <a:spcBef>
                <a:spcPts val="375"/>
              </a:spcBef>
              <a:buNone/>
            </a:pPr>
            <a:r>
              <a:rPr lang="en-US" sz="3300" b="1" dirty="0">
                <a:solidFill>
                  <a:srgbClr val="0055FF"/>
                </a:solidFill>
                <a:latin typeface="微软雅黑" panose="020B0503020204020204" pitchFamily="34" charset="-122"/>
                <a:ea typeface="微软雅黑" panose="020B0503020204020204" pitchFamily="34" charset="-122"/>
                <a:cs typeface="微软雅黑" panose="020B0503020204020204" pitchFamily="34" charset="-120"/>
              </a:rPr>
              <a:t>行政复议流程</a:t>
            </a:r>
            <a:endParaRPr lang="en-US" sz="1500" dirty="0"/>
          </a:p>
        </p:txBody>
      </p:sp>
      <p:pic>
        <p:nvPicPr>
          <p:cNvPr id="3" name="Image 0" descr="preencoded.png"/>
          <p:cNvPicPr>
            <a:picLocks noChangeAspect="1"/>
          </p:cNvPicPr>
          <p:nvPr/>
        </p:nvPicPr>
        <p:blipFill>
          <a:blip r:embed="rId2"/>
          <a:stretch>
            <a:fillRect/>
          </a:stretch>
        </p:blipFill>
        <p:spPr>
          <a:xfrm>
            <a:off x="463370" y="438260"/>
            <a:ext cx="914028" cy="914028"/>
          </a:xfrm>
          <a:prstGeom prst="rect">
            <a:avLst/>
          </a:prstGeom>
        </p:spPr>
      </p:pic>
      <p:sp>
        <p:nvSpPr>
          <p:cNvPr id="4" name="Text 1"/>
          <p:cNvSpPr/>
          <p:nvPr/>
        </p:nvSpPr>
        <p:spPr>
          <a:xfrm>
            <a:off x="345154" y="742055"/>
            <a:ext cx="1356643" cy="894080"/>
          </a:xfrm>
          <a:prstGeom prst="rect">
            <a:avLst/>
          </a:prstGeom>
          <a:noFill/>
        </p:spPr>
        <p:txBody>
          <a:bodyPr wrap="square" lIns="95250" tIns="95250" rIns="95250" bIns="95250" rtlCol="0" anchor="t">
            <a:spAutoFit/>
          </a:bodyPr>
          <a:lstStyle/>
          <a:p>
            <a:pPr marL="0" indent="0" algn="ctr">
              <a:lnSpc>
                <a:spcPct val="113000"/>
              </a:lnSpc>
              <a:spcBef>
                <a:spcPts val="375"/>
              </a:spcBef>
              <a:buNone/>
            </a:pPr>
            <a:r>
              <a:rPr lang="en-US" sz="4050" b="1" dirty="0">
                <a:solidFill>
                  <a:srgbClr val="002B7F"/>
                </a:solidFill>
                <a:latin typeface="Arial" panose="020B0604020202020204" pitchFamily="34" charset="0"/>
                <a:ea typeface="Arial" panose="020B0604020202020204" pitchFamily="34" charset="-122"/>
                <a:cs typeface="Arial" panose="020B0604020202020204" pitchFamily="34" charset="-120"/>
              </a:rPr>
              <a:t>03</a:t>
            </a:r>
            <a:endParaRPr lang="en-US" sz="1500" dirty="0"/>
          </a:p>
        </p:txBody>
      </p:sp>
      <p:pic>
        <p:nvPicPr>
          <p:cNvPr id="6" name="图片 5"/>
          <p:cNvPicPr>
            <a:picLocks noChangeAspect="1" noChangeArrowheads="1"/>
          </p:cNvPicPr>
          <p:nvPr>
            <p:custDataLst>
              <p:tags r:id="rId3"/>
            </p:custDataLst>
          </p:nvPr>
        </p:nvPicPr>
        <p:blipFill>
          <a:blip r:embed="rId4">
            <a:clrChange>
              <a:clrFrom>
                <a:srgbClr val="FFFFFF">
                  <a:alpha val="100000"/>
                </a:srgbClr>
              </a:clrFrom>
              <a:clrTo>
                <a:srgbClr val="FFFFFF">
                  <a:alpha val="100000"/>
                  <a:alpha val="0"/>
                </a:srgbClr>
              </a:clrTo>
            </a:clrChange>
          </a:blip>
          <a:srcRect/>
          <a:stretch>
            <a:fillRect/>
          </a:stretch>
        </p:blipFill>
        <p:spPr bwMode="auto">
          <a:xfrm>
            <a:off x="6071870" y="0"/>
            <a:ext cx="3072130" cy="965200"/>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101.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4.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29.xml><?xml version="1.0" encoding="utf-8"?>
<p:tagLst xmlns:p="http://schemas.openxmlformats.org/presentationml/2006/main">
  <p:tag name="KSO_WM_DIAGRAM_VIRTUALLY_FRAME" val="{&quot;height&quot;:310.34606299212595,&quot;left&quot;:54.75,&quot;top&quot;:81.13937007874016,&quot;width&quot;:610.4880314960631}"/>
</p:tagLst>
</file>

<file path=ppt/tags/tag1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30.xml><?xml version="1.0" encoding="utf-8"?>
<p:tagLst xmlns:p="http://schemas.openxmlformats.org/presentationml/2006/main">
  <p:tag name="KSO_WM_DIAGRAM_VIRTUALLY_FRAME" val="{&quot;height&quot;:310.34606299212595,&quot;left&quot;:54.75,&quot;top&quot;:81.13937007874016,&quot;width&quot;:610.4880314960631}"/>
</p:tagLst>
</file>

<file path=ppt/tags/tag131.xml><?xml version="1.0" encoding="utf-8"?>
<p:tagLst xmlns:p="http://schemas.openxmlformats.org/presentationml/2006/main">
  <p:tag name="KSO_WM_DIAGRAM_VIRTUALLY_FRAME" val="{&quot;height&quot;:310.34606299212595,&quot;left&quot;:54.75,&quot;top&quot;:81.13937007874016,&quot;width&quot;:610.4880314960631}"/>
</p:tagLst>
</file>

<file path=ppt/tags/tag132.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33.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34.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35.xml><?xml version="1.0" encoding="utf-8"?>
<p:tagLst xmlns:p="http://schemas.openxmlformats.org/presentationml/2006/main">
  <p:tag name="KSO_WM_DIAGRAM_VIRTUALLY_FRAME" val="{&quot;height&quot;:310.34606299212595,&quot;left&quot;:54.75,&quot;top&quot;:81.13937007874016,&quot;width&quot;:610.4880314960631}"/>
</p:tagLst>
</file>

<file path=ppt/tags/tag136.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DIAGRAM_VIRTUALLY_FRAME" val="{&quot;height&quot;:234.72456692913383,&quot;left&quot;:42.30551181102362,&quot;top&quot;:76.09330708661417,&quot;width&quot;:635.388976377952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commondata" val="eyJoZGlkIjoiMjNiMjI5YThjYmZlYTk1ZTBjMTNlNTQwZDdmYzUwYzAifQ=="/>
</p:tagLst>
</file>

<file path=ppt/tags/tag15.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6.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7.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8.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19.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20.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1.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2.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3.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4.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5.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6.xml><?xml version="1.0" encoding="utf-8"?>
<p:tagLst xmlns:p="http://schemas.openxmlformats.org/presentationml/2006/main">
  <p:tag name="KSO_WM_DIAGRAM_VIRTUALLY_FRAME" val="{&quot;height&quot;:282.14173228346453,&quot;left&quot;:55.4063779527559,&quot;top&quot;:88.9116535433071,&quot;width&quot;:609.1872440944882}"/>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DIAGRAM_VIRTUALLY_FRAME" val="{&quot;height&quot;:310.34606299212595,&quot;left&quot;:54.75,&quot;top&quot;:81.13937007874016,&quot;width&quot;:610.4880314960631}"/>
</p:tagLst>
</file>

<file path=ppt/tags/tag29.xml><?xml version="1.0" encoding="utf-8"?>
<p:tagLst xmlns:p="http://schemas.openxmlformats.org/presentationml/2006/main">
  <p:tag name="KSO_WM_DIAGRAM_VIRTUALLY_FRAME" val="{&quot;height&quot;:310.34606299212595,&quot;left&quot;:54.75,&quot;top&quot;:81.13937007874016,&quot;width&quot;:610.4880314960631}"/>
</p:tagLst>
</file>

<file path=ppt/tags/tag3.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30.xml><?xml version="1.0" encoding="utf-8"?>
<p:tagLst xmlns:p="http://schemas.openxmlformats.org/presentationml/2006/main">
  <p:tag name="KSO_WM_DIAGRAM_VIRTUALLY_FRAME" val="{&quot;height&quot;:310.34606299212595,&quot;left&quot;:54.75,&quot;top&quot;:81.13937007874016,&quot;width&quot;:610.4880314960631}"/>
</p:tagLst>
</file>

<file path=ppt/tags/tag31.xml><?xml version="1.0" encoding="utf-8"?>
<p:tagLst xmlns:p="http://schemas.openxmlformats.org/presentationml/2006/main">
  <p:tag name="KSO_WM_DIAGRAM_VIRTUALLY_FRAME" val="{&quot;height&quot;:310.34606299212595,&quot;left&quot;:54.75,&quot;top&quot;:81.13937007874016,&quot;width&quot;:610.4880314960631}"/>
</p:tagLst>
</file>

<file path=ppt/tags/tag32.xml><?xml version="1.0" encoding="utf-8"?>
<p:tagLst xmlns:p="http://schemas.openxmlformats.org/presentationml/2006/main">
  <p:tag name="KSO_WM_DIAGRAM_VIRTUALLY_FRAME" val="{&quot;height&quot;:310.34606299212595,&quot;left&quot;:54.75,&quot;top&quot;:81.13937007874016,&quot;width&quot;:610.4880314960631}"/>
</p:tagLst>
</file>

<file path=ppt/tags/tag33.xml><?xml version="1.0" encoding="utf-8"?>
<p:tagLst xmlns:p="http://schemas.openxmlformats.org/presentationml/2006/main">
  <p:tag name="KSO_WM_DIAGRAM_VIRTUALLY_FRAME" val="{&quot;height&quot;:310.34606299212595,&quot;left&quot;:54.75,&quot;top&quot;:81.13937007874016,&quot;width&quot;:610.4880314960631}"/>
</p:tagLst>
</file>

<file path=ppt/tags/tag34.xml><?xml version="1.0" encoding="utf-8"?>
<p:tagLst xmlns:p="http://schemas.openxmlformats.org/presentationml/2006/main">
  <p:tag name="KSO_WM_DIAGRAM_VIRTUALLY_FRAME" val="{&quot;height&quot;:310.34606299212595,&quot;left&quot;:54.75,&quot;top&quot;:81.13937007874016,&quot;width&quot;:610.4880314960631}"/>
</p:tagLst>
</file>

<file path=ppt/tags/tag35.xml><?xml version="1.0" encoding="utf-8"?>
<p:tagLst xmlns:p="http://schemas.openxmlformats.org/presentationml/2006/main">
  <p:tag name="KSO_WM_DIAGRAM_VIRTUALLY_FRAME" val="{&quot;height&quot;:310.34606299212595,&quot;left&quot;:54.75,&quot;top&quot;:81.13937007874016,&quot;width&quot;:610.4880314960631}"/>
</p:tagLst>
</file>

<file path=ppt/tags/tag36.xml><?xml version="1.0" encoding="utf-8"?>
<p:tagLst xmlns:p="http://schemas.openxmlformats.org/presentationml/2006/main">
  <p:tag name="KSO_WM_DIAGRAM_VIRTUALLY_FRAME" val="{&quot;height&quot;:310.34606299212595,&quot;left&quot;:54.75,&quot;top&quot;:81.13937007874016,&quot;width&quot;:610.4880314960631}"/>
</p:tagLst>
</file>

<file path=ppt/tags/tag37.xml><?xml version="1.0" encoding="utf-8"?>
<p:tagLst xmlns:p="http://schemas.openxmlformats.org/presentationml/2006/main">
  <p:tag name="KSO_WM_DIAGRAM_VIRTUALLY_FRAME" val="{&quot;height&quot;:310.34606299212595,&quot;left&quot;:54.75,&quot;top&quot;:81.13937007874016,&quot;width&quot;:610.4880314960631}"/>
</p:tagLst>
</file>

<file path=ppt/tags/tag38.xml><?xml version="1.0" encoding="utf-8"?>
<p:tagLst xmlns:p="http://schemas.openxmlformats.org/presentationml/2006/main">
  <p:tag name="KSO_WM_DIAGRAM_VIRTUALLY_FRAME" val="{&quot;height&quot;:310.34606299212595,&quot;left&quot;:54.75,&quot;top&quot;:81.13937007874016,&quot;width&quot;:610.4880314960631}"/>
</p:tagLst>
</file>

<file path=ppt/tags/tag39.xml><?xml version="1.0" encoding="utf-8"?>
<p:tagLst xmlns:p="http://schemas.openxmlformats.org/presentationml/2006/main">
  <p:tag name="KSO_WM_DIAGRAM_VIRTUALLY_FRAME" val="{&quot;height&quot;:310.34606299212595,&quot;left&quot;:54.75,&quot;top&quot;:81.13937007874016,&quot;width&quot;:610.4880314960631}"/>
</p:tagLst>
</file>

<file path=ppt/tags/tag4.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2.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3.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4.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5.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6.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7.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8.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49.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50.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1.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2.xml><?xml version="1.0" encoding="utf-8"?>
<p:tagLst xmlns:p="http://schemas.openxmlformats.org/presentationml/2006/main">
  <p:tag name="KSO_WM_DIAGRAM_VIRTUALLY_FRAME" val="{&quot;height&quot;:212.84708661417326,&quot;left&quot;:64.02488188976378,&quot;top&quot;:82.35598425196851,&quot;width&quot;:591.9502362204723}"/>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6.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7.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8.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59.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60.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1.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2.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3.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4.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5.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6.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7.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8.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69.xml><?xml version="1.0" encoding="utf-8"?>
<p:tagLst xmlns:p="http://schemas.openxmlformats.org/presentationml/2006/main">
  <p:tag name="KSO_WM_DIAGRAM_VIRTUALLY_FRAME" val="{&quot;height&quot;:374.59716535433074,&quot;left&quot;:55.4063779527559,&quot;top&quot;:85.58874015748033,&quot;width&quot;:624.6872440944882}"/>
</p:tagLst>
</file>

<file path=ppt/tags/tag7.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DIAGRAM_VIRTUALLY_FRAME" val="{&quot;height&quot;:243.71055118110235,&quot;left&quot;:54.75,&quot;top&quot;:80.15,&quot;width&quot;:656.8696850393701}"/>
</p:tagLst>
</file>

<file path=ppt/tags/tag74.xml><?xml version="1.0" encoding="utf-8"?>
<p:tagLst xmlns:p="http://schemas.openxmlformats.org/presentationml/2006/main">
  <p:tag name="KSO_WM_DIAGRAM_VIRTUALLY_FRAME" val="{&quot;height&quot;:243.71055118110235,&quot;left&quot;:54.75,&quot;top&quot;:80.15,&quot;width&quot;:656.8696850393701}"/>
</p:tagLst>
</file>

<file path=ppt/tags/tag75.xml><?xml version="1.0" encoding="utf-8"?>
<p:tagLst xmlns:p="http://schemas.openxmlformats.org/presentationml/2006/main">
  <p:tag name="KSO_WM_DIAGRAM_VIRTUALLY_FRAME" val="{&quot;height&quot;:243.71055118110235,&quot;left&quot;:54.75,&quot;top&quot;:80.15,&quot;width&quot;:656.8696850393701}"/>
</p:tagLst>
</file>

<file path=ppt/tags/tag76.xml><?xml version="1.0" encoding="utf-8"?>
<p:tagLst xmlns:p="http://schemas.openxmlformats.org/presentationml/2006/main">
  <p:tag name="KSO_WM_DIAGRAM_VIRTUALLY_FRAME" val="{&quot;height&quot;:243.71055118110235,&quot;left&quot;:54.75,&quot;top&quot;:80.15,&quot;width&quot;:656.8696850393701}"/>
</p:tagLst>
</file>

<file path=ppt/tags/tag77.xml><?xml version="1.0" encoding="utf-8"?>
<p:tagLst xmlns:p="http://schemas.openxmlformats.org/presentationml/2006/main">
  <p:tag name="KSO_WM_DIAGRAM_VIRTUALLY_FRAME" val="{&quot;height&quot;:243.71055118110235,&quot;left&quot;:54.75,&quot;top&quot;:80.15,&quot;width&quot;:656.8696850393701}"/>
</p:tagLst>
</file>

<file path=ppt/tags/tag78.xml><?xml version="1.0" encoding="utf-8"?>
<p:tagLst xmlns:p="http://schemas.openxmlformats.org/presentationml/2006/main">
  <p:tag name="KSO_WM_DIAGRAM_VIRTUALLY_FRAME" val="{&quot;height&quot;:243.71055118110235,&quot;left&quot;:54.75,&quot;top&quot;:80.15,&quot;width&quot;:656.8696850393701}"/>
</p:tagLst>
</file>

<file path=ppt/tags/tag79.xml><?xml version="1.0" encoding="utf-8"?>
<p:tagLst xmlns:p="http://schemas.openxmlformats.org/presentationml/2006/main">
  <p:tag name="KSO_WM_DIAGRAM_VIRTUALLY_FRAME" val="{&quot;height&quot;:243.71055118110235,&quot;left&quot;:54.75,&quot;top&quot;:80.15,&quot;width&quot;:656.8696850393701}"/>
</p:tagLst>
</file>

<file path=ppt/tags/tag8.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80.xml><?xml version="1.0" encoding="utf-8"?>
<p:tagLst xmlns:p="http://schemas.openxmlformats.org/presentationml/2006/main">
  <p:tag name="KSO_WM_DIAGRAM_VIRTUALLY_FRAME" val="{&quot;height&quot;:243.71055118110235,&quot;left&quot;:54.75,&quot;top&quot;:80.15,&quot;width&quot;:656.8696850393701}"/>
</p:tagLst>
</file>

<file path=ppt/tags/tag81.xml><?xml version="1.0" encoding="utf-8"?>
<p:tagLst xmlns:p="http://schemas.openxmlformats.org/presentationml/2006/main">
  <p:tag name="KSO_WM_DIAGRAM_VIRTUALLY_FRAME" val="{&quot;height&quot;:243.71055118110235,&quot;left&quot;:54.75,&quot;top&quot;:80.15,&quot;width&quot;:656.8696850393701}"/>
</p:tagLst>
</file>

<file path=ppt/tags/tag82.xml><?xml version="1.0" encoding="utf-8"?>
<p:tagLst xmlns:p="http://schemas.openxmlformats.org/presentationml/2006/main">
  <p:tag name="KSO_WM_DIAGRAM_VIRTUALLY_FRAME" val="{&quot;height&quot;:243.71055118110235,&quot;left&quot;:54.75,&quot;top&quot;:80.15,&quot;width&quot;:656.8696850393701}"/>
</p:tagLst>
</file>

<file path=ppt/tags/tag83.xml><?xml version="1.0" encoding="utf-8"?>
<p:tagLst xmlns:p="http://schemas.openxmlformats.org/presentationml/2006/main">
  <p:tag name="KSO_WM_DIAGRAM_VIRTUALLY_FRAME" val="{&quot;height&quot;:243.71055118110235,&quot;left&quot;:54.75,&quot;top&quot;:80.15,&quot;width&quot;:656.8696850393701}"/>
</p:tagLst>
</file>

<file path=ppt/tags/tag84.xml><?xml version="1.0" encoding="utf-8"?>
<p:tagLst xmlns:p="http://schemas.openxmlformats.org/presentationml/2006/main">
  <p:tag name="KSO_WM_DIAGRAM_VIRTUALLY_FRAME" val="{&quot;height&quot;:243.71055118110235,&quot;left&quot;:54.75,&quot;top&quot;:80.15,&quot;width&quot;:656.8696850393701}"/>
</p:tagLst>
</file>

<file path=ppt/tags/tag85.xml><?xml version="1.0" encoding="utf-8"?>
<p:tagLst xmlns:p="http://schemas.openxmlformats.org/presentationml/2006/main">
  <p:tag name="KSO_WM_DIAGRAM_VIRTUALLY_FRAME" val="{&quot;height&quot;:243.71055118110235,&quot;left&quot;:54.75,&quot;top&quot;:80.15,&quot;width&quot;:656.8696850393701}"/>
</p:tagLst>
</file>

<file path=ppt/tags/tag86.xml><?xml version="1.0" encoding="utf-8"?>
<p:tagLst xmlns:p="http://schemas.openxmlformats.org/presentationml/2006/main">
  <p:tag name="KSO_WM_DIAGRAM_VIRTUALLY_FRAME" val="{&quot;height&quot;:243.71055118110235,&quot;left&quot;:54.75,&quot;top&quot;:80.15,&quot;width&quot;:656.8696850393701}"/>
</p:tagLst>
</file>

<file path=ppt/tags/tag87.xml><?xml version="1.0" encoding="utf-8"?>
<p:tagLst xmlns:p="http://schemas.openxmlformats.org/presentationml/2006/main">
  <p:tag name="KSO_WM_DIAGRAM_VIRTUALLY_FRAME" val="{&quot;height&quot;:243.71055118110235,&quot;left&quot;:54.75,&quot;top&quot;:80.15,&quot;width&quot;:656.8696850393701}"/>
</p:tagLst>
</file>

<file path=ppt/tags/tag88.xml><?xml version="1.0" encoding="utf-8"?>
<p:tagLst xmlns:p="http://schemas.openxmlformats.org/presentationml/2006/main">
  <p:tag name="KSO_WM_DIAGRAM_VIRTUALLY_FRAME" val="{&quot;height&quot;:243.71055118110235,&quot;left&quot;:54.75,&quot;top&quot;:80.15,&quot;width&quot;:656.8696850393701}"/>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145.48330708661416,&quot;left&quot;:80.46614173228346,&quot;top&quot;:144.18858267716536,&quot;width&quot;:571.9648031496063}"/>
</p:tagLst>
</file>

<file path=ppt/tags/tag90.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1.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2.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3.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4.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5.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6.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7.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8.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ags/tag99.xml><?xml version="1.0" encoding="utf-8"?>
<p:tagLst xmlns:p="http://schemas.openxmlformats.org/presentationml/2006/main">
  <p:tag name="KSO_WM_DIAGRAM_VIRTUALLY_FRAME" val="{&quot;height&quot;:288.1662204724409,&quot;left&quot;:112.30811023622047,&quot;top&quot;:86.14086614173229,&quot;width&quot;:564.77275590551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3185</Words>
  <Application>WPS 演示</Application>
  <PresentationFormat>On-screen Show (16:9)</PresentationFormat>
  <Paragraphs>271</Paragraphs>
  <Slides>29</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Arial</vt:lpstr>
      <vt:lpstr>Arial</vt:lpstr>
      <vt:lpstr>微软雅黑</vt:lpstr>
      <vt:lpstr>微软雅黑</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感悟</cp:lastModifiedBy>
  <cp:revision>12</cp:revision>
  <dcterms:created xsi:type="dcterms:W3CDTF">2024-11-12T05:51:00Z</dcterms:created>
  <dcterms:modified xsi:type="dcterms:W3CDTF">2024-12-13T07:39:02Z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A9B3A225FFC5416786BA32F44A2743DA_12</vt:lpwstr>
  </property>
  <property fmtid="{D5CDD505-2E9C-101B-9397-08002B2CF9AE}" pid="3" name="KSOProductBuildVer">
    <vt:lpwstr>2052-12.1.0.19302</vt:lpwstr>
  </property>
</Properties>
</file>