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12.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 id="2147483664" r:id="rId5"/>
  </p:sldMasterIdLst>
  <p:notesMasterIdLst>
    <p:notesMasterId r:id="rId20"/>
  </p:notesMasterIdLst>
  <p:sldIdLst>
    <p:sldId id="256" r:id="rId6"/>
    <p:sldId id="257" r:id="rId7"/>
    <p:sldId id="258" r:id="rId8"/>
    <p:sldId id="259" r:id="rId9"/>
    <p:sldId id="279" r:id="rId10"/>
    <p:sldId id="262" r:id="rId11"/>
    <p:sldId id="280" r:id="rId12"/>
    <p:sldId id="264" r:id="rId13"/>
    <p:sldId id="265" r:id="rId14"/>
    <p:sldId id="266" r:id="rId15"/>
    <p:sldId id="267" r:id="rId16"/>
    <p:sldId id="268" r:id="rId17"/>
    <p:sldId id="281" r:id="rId18"/>
    <p:sldId id="282" r:id="rId19"/>
    <p:sldId id="270" r:id="rId21"/>
    <p:sldId id="271" r:id="rId22"/>
    <p:sldId id="273" r:id="rId23"/>
    <p:sldId id="274" r:id="rId24"/>
    <p:sldId id="275"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23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custDataLst>
              <p:tags r:id="rId2"/>
            </p:custDataLst>
          </p:nvPr>
        </p:nvSpPr>
        <p:spPr>
          <a:xfrm>
            <a:off x="696000" y="394405"/>
            <a:ext cx="10800000" cy="792000"/>
          </a:xfrm>
        </p:spPr>
        <p:txBody>
          <a:bodyPr wrap="square">
            <a:normAutofit/>
          </a:bodyPr>
          <a:lstStyle>
            <a:lvl1pPr algn="ctr">
              <a:defRPr sz="3200">
                <a:solidFill>
                  <a:schemeClr val="tx1">
                    <a:lumMod val="85000"/>
                    <a:lumOff val="15000"/>
                  </a:schemeClr>
                </a:solidFill>
                <a:latin typeface="+mj-ea"/>
                <a:ea typeface="+mj-ea"/>
              </a:defRPr>
            </a:lvl1pPr>
          </a:lstStyle>
          <a:p>
            <a:r>
              <a:rPr lang="zh-CN" altLang="en-US"/>
              <a:t>单击此处编辑母版标题样式</a:t>
            </a:r>
            <a:endParaRPr lang="zh-CN" altLang="en-US"/>
          </a:p>
        </p:txBody>
      </p:sp>
      <p:sp>
        <p:nvSpPr>
          <p:cNvPr id="7" name="日期占位符 2"/>
          <p:cNvSpPr>
            <a:spLocks noGrp="1"/>
          </p:cNvSpPr>
          <p:nvPr>
            <p:ph type="dt" sz="half" idx="10"/>
            <p:custDataLst>
              <p:tags r:id="rId3"/>
            </p:custDataLst>
          </p:nvPr>
        </p:nvSpPr>
        <p:spPr>
          <a:xfrm>
            <a:off x="612000" y="6314400"/>
            <a:ext cx="2700000" cy="316800"/>
          </a:xfrm>
        </p:spPr>
        <p:txBody>
          <a:bodyPr wrap="square">
            <a:normAutofit/>
          </a:bodyPr>
          <a:lstStyle/>
          <a:p>
            <a:fld id="{760FBDFE-C587-4B4C-A407-44438C67B59E}" type="datetimeFigureOut">
              <a:rPr lang="zh-CN" altLang="en-US" smtClean="0"/>
            </a:fld>
            <a:endParaRPr lang="zh-CN" altLang="en-US"/>
          </a:p>
        </p:txBody>
      </p:sp>
      <p:sp>
        <p:nvSpPr>
          <p:cNvPr id="8"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9" name="灯片编号占位符 4"/>
          <p:cNvSpPr>
            <a:spLocks noGrp="1"/>
          </p:cNvSpPr>
          <p:nvPr>
            <p:ph type="sldNum" sz="quarter" idx="12"/>
            <p:custDataLst>
              <p:tags r:id="rId5"/>
            </p:custDataLst>
          </p:nvPr>
        </p:nvSpPr>
        <p:spPr>
          <a:xfrm>
            <a:off x="8877600" y="6314400"/>
            <a:ext cx="2700000" cy="316800"/>
          </a:xfrm>
        </p:spPr>
        <p:txBody>
          <a:bodyPr wrap="square">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png"/><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alphaModFix amt="50000"/>
          </a:blip>
          <a:srcRect/>
          <a:stretch>
            <a:fillRect t="-16319" b="-16319"/>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
            <a:alphaModFix amt="50000"/>
          </a:blip>
          <a:srcRect/>
          <a:stretch>
            <a:fillRect t="-16319" b="-16319"/>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
            <a:alphaModFix amt="50000"/>
          </a:blip>
          <a:srcRect/>
          <a:stretch>
            <a:fillRect t="-16319" b="-16319"/>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50000"/>
          </a:blip>
          <a:srcRect/>
          <a:stretch>
            <a:fillRect t="-16319" b="-16319"/>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17.jpeg"/><Relationship Id="rId3" Type="http://schemas.openxmlformats.org/officeDocument/2006/relationships/tags" Target="../tags/tag39.xml"/><Relationship Id="rId2" Type="http://schemas.openxmlformats.org/officeDocument/2006/relationships/tags" Target="../tags/tag38.xml"/><Relationship Id="rId16" Type="http://schemas.openxmlformats.org/officeDocument/2006/relationships/slideLayout" Target="../slideLayouts/slideLayout14.xml"/><Relationship Id="rId15" Type="http://schemas.openxmlformats.org/officeDocument/2006/relationships/tags" Target="../tags/tag49.xml"/><Relationship Id="rId14" Type="http://schemas.openxmlformats.org/officeDocument/2006/relationships/image" Target="../media/image2.png"/><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5" Type="http://schemas.openxmlformats.org/officeDocument/2006/relationships/notesSlide" Target="../notesSlides/notesSlide1.xml"/><Relationship Id="rId14" Type="http://schemas.openxmlformats.org/officeDocument/2006/relationships/slideLayout" Target="../slideLayouts/slideLayout15.xml"/><Relationship Id="rId13" Type="http://schemas.openxmlformats.org/officeDocument/2006/relationships/tags" Target="../tags/tag61.xml"/><Relationship Id="rId12" Type="http://schemas.openxmlformats.org/officeDocument/2006/relationships/image" Target="../media/image2.png"/><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2.png"/><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slideLayout" Target="../slideLayouts/slideLayout12.xml"/><Relationship Id="rId10" Type="http://schemas.openxmlformats.org/officeDocument/2006/relationships/tags" Target="../tags/tag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2.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0" Type="http://schemas.openxmlformats.org/officeDocument/2006/relationships/slideLayout" Target="../slideLayouts/slideLayout13.xml"/><Relationship Id="rId3" Type="http://schemas.openxmlformats.org/officeDocument/2006/relationships/tags" Target="../tags/tag17.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image" Target="../media/image2.png"/><Relationship Id="rId24" Type="http://schemas.openxmlformats.org/officeDocument/2006/relationships/tags" Target="../tags/tag32.xml"/><Relationship Id="rId23" Type="http://schemas.openxmlformats.org/officeDocument/2006/relationships/image" Target="../media/image12.svg"/><Relationship Id="rId22" Type="http://schemas.openxmlformats.org/officeDocument/2006/relationships/image" Target="../media/image11.png"/><Relationship Id="rId21" Type="http://schemas.openxmlformats.org/officeDocument/2006/relationships/tags" Target="../tags/tag31.xml"/><Relationship Id="rId20" Type="http://schemas.openxmlformats.org/officeDocument/2006/relationships/image" Target="../media/image10.svg"/><Relationship Id="rId2" Type="http://schemas.openxmlformats.org/officeDocument/2006/relationships/tags" Target="../tags/tag16.xml"/><Relationship Id="rId19" Type="http://schemas.openxmlformats.org/officeDocument/2006/relationships/image" Target="../media/image9.png"/><Relationship Id="rId18" Type="http://schemas.openxmlformats.org/officeDocument/2006/relationships/tags" Target="../tags/tag30.xml"/><Relationship Id="rId17" Type="http://schemas.openxmlformats.org/officeDocument/2006/relationships/image" Target="../media/image8.svg"/><Relationship Id="rId16" Type="http://schemas.openxmlformats.org/officeDocument/2006/relationships/image" Target="../media/image7.png"/><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3806" y="1066630"/>
            <a:ext cx="8696325" cy="2159635"/>
          </a:xfrm>
          <a:prstGeom prst="rect">
            <a:avLst/>
          </a:prstGeom>
        </p:spPr>
        <p:txBody>
          <a:bodyPr vert="horz" wrap="square" lIns="123825" tIns="123825" rIns="57150" bIns="123825" rtlCol="0" anchor="t" anchorCtr="0">
            <a:spAutoFit/>
            <a:scene3d>
              <a:camera prst="orthographicFront"/>
              <a:lightRig rig="threePt" dir="t"/>
            </a:scene3d>
          </a:bodyPr>
          <a:lstStyle/>
          <a:p>
            <a:pPr algn="ctr">
              <a:lnSpc>
                <a:spcPct val="120000"/>
              </a:lnSpc>
            </a:pPr>
            <a:r>
              <a:rPr lang="en-US" sz="5175" b="1">
                <a:ln/>
                <a:solidFill>
                  <a:schemeClr val="tx1"/>
                </a:solidFill>
                <a:effectLst>
                  <a:outerShdw blurRad="38100" dist="19050" dir="2700000" algn="tl" rotWithShape="0">
                    <a:schemeClr val="dk1">
                      <a:alpha val="40000"/>
                      <a:alpha val="40000"/>
                    </a:schemeClr>
                  </a:outerShdw>
                </a:effectLst>
                <a:latin typeface="Microsoft Yahei"/>
                <a:ea typeface="Microsoft Yahei"/>
                <a:cs typeface="Microsoft Yahei"/>
              </a:rPr>
              <a:t>医疗损害责任纠纷</a:t>
            </a:r>
            <a:r>
              <a:rPr lang="zh-CN" altLang="en-US" sz="5175" b="1">
                <a:ln/>
                <a:solidFill>
                  <a:schemeClr val="tx1"/>
                </a:solidFill>
                <a:effectLst>
                  <a:outerShdw blurRad="38100" dist="19050" dir="2700000" algn="tl" rotWithShape="0">
                    <a:schemeClr val="dk1">
                      <a:alpha val="40000"/>
                      <a:alpha val="40000"/>
                    </a:schemeClr>
                  </a:outerShdw>
                </a:effectLst>
                <a:latin typeface="Microsoft Yahei"/>
                <a:ea typeface="Microsoft Yahei"/>
                <a:cs typeface="Microsoft Yahei"/>
              </a:rPr>
              <a:t>案件</a:t>
            </a:r>
            <a:endParaRPr lang="zh-CN" altLang="en-US" sz="5175" b="1">
              <a:ln/>
              <a:solidFill>
                <a:schemeClr val="tx1"/>
              </a:solidFill>
              <a:effectLst>
                <a:outerShdw blurRad="38100" dist="19050" dir="2700000" algn="tl" rotWithShape="0">
                  <a:schemeClr val="dk1">
                    <a:alpha val="40000"/>
                    <a:alpha val="40000"/>
                  </a:schemeClr>
                </a:outerShdw>
              </a:effectLst>
              <a:latin typeface="Microsoft Yahei"/>
              <a:ea typeface="Microsoft Yahei"/>
              <a:cs typeface="Microsoft Yahei"/>
            </a:endParaRPr>
          </a:p>
          <a:p>
            <a:pPr algn="ctr">
              <a:lnSpc>
                <a:spcPct val="120000"/>
              </a:lnSpc>
            </a:pPr>
            <a:r>
              <a:rPr lang="en-US" sz="5175" b="1">
                <a:ln/>
                <a:solidFill>
                  <a:schemeClr val="tx1"/>
                </a:solidFill>
                <a:effectLst>
                  <a:outerShdw blurRad="38100" dist="19050" dir="2700000" algn="tl" rotWithShape="0">
                    <a:schemeClr val="dk1">
                      <a:alpha val="40000"/>
                      <a:alpha val="40000"/>
                    </a:schemeClr>
                  </a:outerShdw>
                </a:effectLst>
                <a:latin typeface="Microsoft Yahei"/>
                <a:ea typeface="Microsoft Yahei"/>
                <a:cs typeface="Microsoft Yahei"/>
              </a:rPr>
              <a:t>办案要件指南</a:t>
            </a:r>
            <a:endParaRPr lang="en-US" sz="5175" b="1">
              <a:ln/>
              <a:solidFill>
                <a:schemeClr val="tx1"/>
              </a:solidFill>
              <a:effectLst>
                <a:outerShdw blurRad="38100" dist="19050" dir="2700000" algn="tl" rotWithShape="0">
                  <a:schemeClr val="dk1">
                    <a:alpha val="40000"/>
                    <a:alpha val="40000"/>
                  </a:schemeClr>
                </a:outerShdw>
              </a:effectLst>
              <a:latin typeface="Microsoft Yahei"/>
              <a:ea typeface="Microsoft Yahei"/>
              <a:cs typeface="Microsoft Yahei"/>
            </a:endParaRPr>
          </a:p>
        </p:txBody>
      </p:sp>
      <p:pic>
        <p:nvPicPr>
          <p:cNvPr id="5" name="Picture 5"/>
          <p:cNvPicPr>
            <a:picLocks noChangeAspect="1"/>
          </p:cNvPicPr>
          <p:nvPr/>
        </p:nvPicPr>
        <p:blipFill>
          <a:blip r:embed="rId1"/>
          <a:srcRect/>
          <a:stretch>
            <a:fillRect/>
          </a:stretch>
        </p:blipFill>
        <p:spPr>
          <a:xfrm>
            <a:off x="9076690" y="152400"/>
            <a:ext cx="2918460" cy="923925"/>
          </a:xfrm>
          <a:prstGeom prst="rect">
            <a:avLst/>
          </a:prstGeom>
        </p:spPr>
      </p:pic>
      <p:sp>
        <p:nvSpPr>
          <p:cNvPr id="4102" name="Rectangle 5"/>
          <p:cNvSpPr>
            <a:spLocks noChangeArrowheads="1"/>
          </p:cNvSpPr>
          <p:nvPr/>
        </p:nvSpPr>
        <p:spPr bwMode="auto">
          <a:xfrm>
            <a:off x="2438083" y="3445510"/>
            <a:ext cx="5327650" cy="2430145"/>
          </a:xfrm>
          <a:prstGeom prst="rect">
            <a:avLst/>
          </a:prstGeom>
          <a:noFill/>
          <a:ln>
            <a:noFill/>
          </a:ln>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楷体" pitchFamily="49" charset="-122"/>
                <a:ea typeface="楷体" pitchFamily="49" charset="-122"/>
                <a:cs typeface="+mn-cs"/>
                <a:sym typeface="楷体" pitchFamily="49" charset="-122"/>
              </a:rPr>
              <a:t>     </a:t>
            </a:r>
            <a:endParaRPr kumimoji="0" lang="zh-CN" altLang="en-US" sz="3200" b="0" i="0" u="none" strike="noStrike" kern="1200" cap="none" spc="0" normalizeH="0" baseline="0" noProof="0" dirty="0">
              <a:ln>
                <a:noFill/>
              </a:ln>
              <a:solidFill>
                <a:srgbClr val="000000"/>
              </a:solidFill>
              <a:effectLst/>
              <a:uLnTx/>
              <a:uFillTx/>
              <a:latin typeface="楷体" pitchFamily="49" charset="-122"/>
              <a:ea typeface="楷体" pitchFamily="49" charset="-122"/>
              <a:cs typeface="+mn-cs"/>
              <a:sym typeface="楷体"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楷体" pitchFamily="49" charset="-122"/>
                <a:ea typeface="楷体" pitchFamily="49" charset="-122"/>
                <a:cs typeface="+mn-cs"/>
                <a:sym typeface="楷体" pitchFamily="49" charset="-122"/>
              </a:rPr>
              <a:t>              </a:t>
            </a:r>
            <a:r>
              <a:rPr kumimoji="0" lang="zh-CN" altLang="en-US" sz="3200" b="0" i="0" u="none" strike="noStrike" kern="1200" cap="none" spc="0" normalizeH="0" baseline="0" noProof="0" dirty="0">
                <a:ln>
                  <a:noFill/>
                </a:ln>
                <a:solidFill>
                  <a:srgbClr val="0070C0"/>
                </a:solidFill>
                <a:effectLst/>
                <a:uLnTx/>
                <a:uFillTx/>
                <a:latin typeface="楷体" pitchFamily="49" charset="-122"/>
                <a:ea typeface="楷体" pitchFamily="49" charset="-122"/>
                <a:cs typeface="+mn-cs"/>
                <a:sym typeface="楷体" pitchFamily="49" charset="-122"/>
              </a:rPr>
              <a:t> </a:t>
            </a:r>
            <a:r>
              <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主讲人： 赵西  律师</a:t>
            </a:r>
            <a:endPar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3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楷体" pitchFamily="49" charset="-122"/>
                <a:ea typeface="楷体" pitchFamily="49" charset="-122"/>
                <a:cs typeface="+mn-cs"/>
                <a:sym typeface="楷体" pitchFamily="49" charset="-122"/>
              </a:rPr>
              <a:t>                  </a:t>
            </a:r>
            <a:r>
              <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20</a:t>
            </a:r>
            <a:r>
              <a:rPr kumimoji="0" lang="en-US" altLang="zh-CN"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24</a:t>
            </a:r>
            <a:r>
              <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年</a:t>
            </a:r>
            <a:r>
              <a:rPr kumimoji="0" lang="en-US" altLang="zh-CN"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12</a:t>
            </a:r>
            <a:r>
              <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月</a:t>
            </a:r>
            <a:r>
              <a:rPr kumimoji="0" lang="en-US" altLang="zh-CN"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20</a:t>
            </a:r>
            <a:r>
              <a:rPr kumimoji="0" lang="zh-CN" altLang="en-US" sz="24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黑体" pitchFamily="49" charset="-122"/>
                <a:ea typeface="黑体" pitchFamily="49" charset="-122"/>
                <a:cs typeface="+mn-cs"/>
                <a:sym typeface="楷体" pitchFamily="49" charset="-122"/>
              </a:rPr>
              <a:t>日</a:t>
            </a:r>
            <a:br>
              <a:rPr kumimoji="0" lang="zh-CN" altLang="en-US" sz="3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楷体" pitchFamily="49" charset="-122"/>
                <a:ea typeface="楷体" pitchFamily="49" charset="-122"/>
                <a:cs typeface="+mn-cs"/>
                <a:sym typeface="楷体" pitchFamily="49" charset="-122"/>
              </a:rPr>
            </a:br>
            <a:r>
              <a:rPr kumimoji="0" lang="zh-CN" altLang="en-US" sz="3200" b="0" i="0" u="none" strike="noStrike" kern="1200" cap="none" spc="0" normalizeH="0" baseline="0" noProof="0" dirty="0">
                <a:ln>
                  <a:noFill/>
                </a:ln>
                <a:solidFill>
                  <a:srgbClr val="000000"/>
                </a:solidFill>
                <a:effectLst/>
                <a:uLnTx/>
                <a:uFillTx/>
                <a:latin typeface="楷体" pitchFamily="49" charset="-122"/>
                <a:ea typeface="楷体" pitchFamily="49" charset="-122"/>
                <a:cs typeface="+mn-cs"/>
                <a:sym typeface="楷体" pitchFamily="49" charset="-122"/>
              </a:rPr>
              <a:t>     </a:t>
            </a:r>
            <a:r>
              <a:rPr kumimoji="0" lang="zh-CN" altLang="en-US" sz="2800" b="0" i="0" u="none" strike="noStrike" kern="1200" cap="none" spc="0" normalizeH="0" baseline="0" noProof="0" dirty="0">
                <a:ln>
                  <a:noFill/>
                </a:ln>
                <a:solidFill>
                  <a:srgbClr val="000000"/>
                </a:solidFill>
                <a:effectLst/>
                <a:uLnTx/>
                <a:uFillTx/>
                <a:latin typeface="楷体" pitchFamily="49" charset="-122"/>
                <a:ea typeface="楷体" pitchFamily="49" charset="-122"/>
                <a:cs typeface="+mn-cs"/>
                <a:sym typeface="楷体" pitchFamily="49" charset="-122"/>
              </a:rPr>
              <a:t>    </a:t>
            </a:r>
            <a:endParaRPr kumimoji="0" lang="zh-CN" altLang="en-US" sz="1800" b="0" i="0" u="none" strike="noStrike" kern="1200" cap="none" spc="0" normalizeH="0" baseline="0" noProof="0" dirty="0">
              <a:ln>
                <a:noFill/>
              </a:ln>
              <a:solidFill>
                <a:srgbClr val="000000"/>
              </a:solidFill>
              <a:effectLst/>
              <a:uLnTx/>
              <a:uFillTx/>
              <a:latin typeface="Arial" panose="020B0604020202090204" pitchFamily="34" charset="0"/>
              <a:ea typeface="华文细黑" pitchFamily="2" charset="-122"/>
              <a:cs typeface="+mn-cs"/>
              <a:sym typeface="Arial" panose="020B0604020202090204" pitchFamily="34" charset="0"/>
            </a:endParaRPr>
          </a:p>
        </p:txBody>
      </p:sp>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369" r="30369"/>
          <a:stretch>
            <a:fillRect/>
          </a:stretch>
        </p:blipFill>
        <p:spPr>
          <a:xfrm>
            <a:off x="875314" y="2169726"/>
            <a:ext cx="2050689" cy="3916435"/>
          </a:xfrm>
          <a:prstGeom prst="rect">
            <a:avLst/>
          </a:prstGeom>
        </p:spPr>
      </p:pic>
      <p:pic>
        <p:nvPicPr>
          <p:cNvPr id="3" name="Picture 3"/>
          <p:cNvPicPr>
            <a:picLocks noChangeAspect="1"/>
          </p:cNvPicPr>
          <p:nvPr/>
        </p:nvPicPr>
        <p:blipFill>
          <a:blip r:embed="rId2"/>
          <a:srcRect l="32550" r="32550"/>
          <a:stretch>
            <a:fillRect/>
          </a:stretch>
        </p:blipFill>
        <p:spPr>
          <a:xfrm>
            <a:off x="5430979" y="2169726"/>
            <a:ext cx="2050689" cy="3916435"/>
          </a:xfrm>
          <a:prstGeom prst="rect">
            <a:avLst/>
          </a:prstGeom>
        </p:spPr>
      </p:pic>
      <p:pic>
        <p:nvPicPr>
          <p:cNvPr id="4" name="Picture 4"/>
          <p:cNvPicPr>
            <a:picLocks noChangeAspect="1"/>
          </p:cNvPicPr>
          <p:nvPr/>
        </p:nvPicPr>
        <p:blipFill>
          <a:blip r:embed="rId3"/>
          <a:srcRect l="32561" r="32561"/>
          <a:stretch>
            <a:fillRect/>
          </a:stretch>
        </p:blipFill>
        <p:spPr>
          <a:xfrm>
            <a:off x="3153146" y="1697364"/>
            <a:ext cx="2050689" cy="3916435"/>
          </a:xfrm>
          <a:prstGeom prst="rect">
            <a:avLst/>
          </a:prstGeom>
        </p:spPr>
      </p:pic>
      <p:sp>
        <p:nvSpPr>
          <p:cNvPr id="5" name="AutoShape 5"/>
          <p:cNvSpPr/>
          <p:nvPr/>
        </p:nvSpPr>
        <p:spPr>
          <a:xfrm>
            <a:off x="7708900" y="1905000"/>
            <a:ext cx="4401820" cy="1465580"/>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Microsoft Yahei"/>
                <a:ea typeface="Microsoft Yahei"/>
                <a:cs typeface="Microsoft Yahei"/>
              </a:rPr>
              <a:t>    医疗行为与其他侵权行为共同参与导致损害时，若先处理其他侵权纠纷，再处理医疗损害责任纠纷，可能出现责任程度之和超过100%的情况。</a:t>
            </a:r>
            <a:endParaRPr lang="en-US" sz="1100"/>
          </a:p>
        </p:txBody>
      </p:sp>
      <p:sp>
        <p:nvSpPr>
          <p:cNvPr id="6" name="AutoShape 6"/>
          <p:cNvSpPr/>
          <p:nvPr/>
        </p:nvSpPr>
        <p:spPr>
          <a:xfrm>
            <a:off x="7925023" y="1295195"/>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Microsoft Yahei"/>
                <a:ea typeface="Microsoft Yahei"/>
                <a:cs typeface="Microsoft Yahei"/>
              </a:rPr>
              <a:t>医疗与侵权共同责任</a:t>
            </a:r>
            <a:endParaRPr lang="en-US" sz="1100"/>
          </a:p>
        </p:txBody>
      </p:sp>
      <p:sp>
        <p:nvSpPr>
          <p:cNvPr id="7" name="AutoShape 7"/>
          <p:cNvSpPr/>
          <p:nvPr/>
        </p:nvSpPr>
        <p:spPr>
          <a:xfrm>
            <a:off x="7708900" y="4038600"/>
            <a:ext cx="4416425" cy="145224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Microsoft Yahei"/>
                <a:ea typeface="Microsoft Yahei"/>
                <a:cs typeface="Microsoft Yahei"/>
              </a:rPr>
              <a:t>   </a:t>
            </a:r>
            <a:r>
              <a:rPr lang="en-US" sz="1500">
                <a:solidFill>
                  <a:schemeClr val="bg1">
                    <a:alpha val="100000"/>
                  </a:schemeClr>
                </a:solidFill>
                <a:highlight>
                  <a:srgbClr val="000000"/>
                </a:highlight>
                <a:latin typeface="Microsoft Yahei"/>
                <a:ea typeface="Microsoft Yahei"/>
                <a:cs typeface="Microsoft Yahei"/>
              </a:rPr>
              <a:t>倾向于采用先审理医疗损害责任纠纷、再处理其他侵权案件的审理模式，以避免责任认定不清或重复获赔；在审判过程中，应询问当事人其他侵权纠纷的处理情况。</a:t>
            </a:r>
            <a:endParaRPr lang="en-US" sz="1500">
              <a:solidFill>
                <a:schemeClr val="bg1">
                  <a:alpha val="100000"/>
                </a:schemeClr>
              </a:solidFill>
              <a:highlight>
                <a:srgbClr val="000000"/>
              </a:highlight>
              <a:latin typeface="Microsoft Yahei"/>
              <a:ea typeface="Microsoft Yahei"/>
              <a:cs typeface="Microsoft Yahei"/>
            </a:endParaRPr>
          </a:p>
        </p:txBody>
      </p:sp>
      <p:sp>
        <p:nvSpPr>
          <p:cNvPr id="8" name="AutoShape 8"/>
          <p:cNvSpPr/>
          <p:nvPr/>
        </p:nvSpPr>
        <p:spPr>
          <a:xfrm>
            <a:off x="7848823" y="3352625"/>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Microsoft Yahei"/>
                <a:ea typeface="Microsoft Yahei"/>
                <a:cs typeface="Microsoft Yahei"/>
              </a:rPr>
              <a:t>审理模式的选择</a:t>
            </a:r>
            <a:endParaRPr lang="en-US" sz="1100"/>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Microsoft Yahei"/>
                <a:ea typeface="Microsoft Yahei"/>
                <a:cs typeface="Microsoft Yahei"/>
              </a:rPr>
              <a:t>特殊情形的赔偿责任认定</a:t>
            </a:r>
            <a:endParaRPr lang="en-US" sz="3000" b="1">
              <a:solidFill>
                <a:schemeClr val="dk2">
                  <a:alpha val="100000"/>
                </a:schemeClr>
              </a:solidFill>
              <a:latin typeface="Microsoft Yahei"/>
              <a:ea typeface="Microsoft Yahei"/>
              <a:cs typeface="Microsoft Yahei"/>
            </a:endParaRPr>
          </a:p>
        </p:txBody>
      </p:sp>
      <p:pic>
        <p:nvPicPr>
          <p:cNvPr id="10" name="Picture 10"/>
          <p:cNvPicPr>
            <a:picLocks noChangeAspect="1"/>
          </p:cNvPicPr>
          <p:nvPr/>
        </p:nvPicPr>
        <p:blipFill>
          <a:blip r:embed="rId4"/>
          <a:srcRect/>
          <a:stretch>
            <a:fillRect/>
          </a:stretch>
        </p:blipFill>
        <p:spPr>
          <a:xfrm>
            <a:off x="10172700" y="304800"/>
            <a:ext cx="1714500" cy="542925"/>
          </a:xfrm>
          <a:prstGeom prst="rect">
            <a:avLst/>
          </a:prstGeom>
        </p:spPr>
      </p:pic>
      <p:sp>
        <p:nvSpPr>
          <p:cNvPr id="14342" name="Text Box 3"/>
          <p:cNvSpPr/>
          <p:nvPr/>
        </p:nvSpPr>
        <p:spPr>
          <a:xfrm>
            <a:off x="8512485"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11" name="Picture 5"/>
          <p:cNvPicPr>
            <a:picLocks noChangeAspect="1"/>
          </p:cNvPicPr>
          <p:nvPr/>
        </p:nvPicPr>
        <p:blipFill>
          <a:blip r:embed="rId4"/>
          <a:srcRect/>
          <a:stretch>
            <a:fillRect/>
          </a:stretch>
        </p:blipFill>
        <p:spPr>
          <a:xfrm>
            <a:off x="9076690" y="152400"/>
            <a:ext cx="2918460" cy="923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57596" y="2624328"/>
            <a:ext cx="8124825" cy="1078230"/>
          </a:xfrm>
          <a:prstGeom prst="rect">
            <a:avLst/>
          </a:prstGeom>
        </p:spPr>
        <p:txBody>
          <a:bodyPr vert="horz" wrap="square" lIns="123825" tIns="123825" rIns="57150" bIns="123825" rtlCol="0" anchor="t" anchorCtr="0">
            <a:spAutoFit/>
          </a:bodyPr>
          <a:lstStyle/>
          <a:p>
            <a:pPr>
              <a:lnSpc>
                <a:spcPct val="120000"/>
              </a:lnSpc>
            </a:pPr>
            <a:r>
              <a:rPr lang="en-US" sz="4500" b="1">
                <a:solidFill>
                  <a:schemeClr val="tx1">
                    <a:alpha val="100000"/>
                  </a:schemeClr>
                </a:solidFill>
                <a:latin typeface="Microsoft Yahei"/>
                <a:ea typeface="Microsoft Yahei"/>
                <a:cs typeface="Microsoft Yahei"/>
              </a:rPr>
              <a:t>医疗损害责任纠纷证据规则</a:t>
            </a:r>
            <a:endParaRPr lang="en-US" sz="4500" b="1">
              <a:solidFill>
                <a:schemeClr val="accent1">
                  <a:alpha val="100000"/>
                </a:schemeClr>
              </a:solidFill>
              <a:latin typeface="Microsoft Yahei"/>
              <a:ea typeface="Microsoft Yahei"/>
              <a:cs typeface="Microsoft Yahei"/>
            </a:endParaRPr>
          </a:p>
        </p:txBody>
      </p:sp>
      <p:sp>
        <p:nvSpPr>
          <p:cNvPr id="3" name="TextBox 3"/>
          <p:cNvSpPr txBox="1"/>
          <p:nvPr/>
        </p:nvSpPr>
        <p:spPr>
          <a:xfrm>
            <a:off x="1447591" y="1066670"/>
            <a:ext cx="8686800" cy="1704975"/>
          </a:xfrm>
          <a:prstGeom prst="rect">
            <a:avLst/>
          </a:prstGeom>
        </p:spPr>
        <p:txBody>
          <a:bodyPr vert="horz" wrap="square" lIns="123825" tIns="123825" rIns="57150" bIns="123825" rtlCol="0" anchor="t" anchorCtr="0">
            <a:spAutoFit/>
          </a:bodyPr>
          <a:lstStyle/>
          <a:p>
            <a:pPr>
              <a:lnSpc>
                <a:spcPct val="120000"/>
              </a:lnSpc>
            </a:pPr>
            <a:r>
              <a:rPr lang="en-US" sz="7650" b="1">
                <a:solidFill>
                  <a:schemeClr val="accent1">
                    <a:alpha val="100000"/>
                  </a:schemeClr>
                </a:solidFill>
                <a:latin typeface="Microsoft Yahei"/>
                <a:ea typeface="Microsoft Yahei"/>
                <a:cs typeface="Microsoft Yahei"/>
              </a:rPr>
              <a:t>02</a:t>
            </a:r>
            <a:endParaRPr lang="en-US" sz="7650" b="1">
              <a:solidFill>
                <a:schemeClr val="accent1">
                  <a:alpha val="100000"/>
                </a:schemeClr>
              </a:solidFill>
              <a:latin typeface="Microsoft Yahei"/>
              <a:ea typeface="Microsoft Yahei"/>
              <a:cs typeface="Microsoft Yahei"/>
            </a:endParaRPr>
          </a:p>
        </p:txBody>
      </p:sp>
      <p:pic>
        <p:nvPicPr>
          <p:cNvPr id="4" name="Picture 4"/>
          <p:cNvPicPr>
            <a:picLocks noChangeAspect="1"/>
          </p:cNvPicPr>
          <p:nvPr/>
        </p:nvPicPr>
        <p:blipFill>
          <a:blip r:embed="rId1"/>
          <a:srcRect/>
          <a:stretch>
            <a:fillRect/>
          </a:stretch>
        </p:blipFill>
        <p:spPr>
          <a:xfrm>
            <a:off x="10172700" y="304800"/>
            <a:ext cx="1714500" cy="542925"/>
          </a:xfrm>
          <a:prstGeom prst="rect">
            <a:avLst/>
          </a:prstGeom>
        </p:spPr>
      </p:pic>
      <p:pic>
        <p:nvPicPr>
          <p:cNvPr id="5"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Microsoft Yahei"/>
                <a:ea typeface="Microsoft Yahei"/>
                <a:cs typeface="Microsoft Yahei"/>
              </a:rPr>
              <a:t>医疗损害责任纠纷举证规则</a:t>
            </a:r>
            <a:endParaRPr lang="en-US" sz="3000" b="1">
              <a:solidFill>
                <a:schemeClr val="dk2">
                  <a:alpha val="100000"/>
                </a:schemeClr>
              </a:solidFill>
              <a:latin typeface="Microsoft Yahei"/>
              <a:ea typeface="Microsoft Yahei"/>
              <a:cs typeface="Microsoft Yahei"/>
            </a:endParaRPr>
          </a:p>
        </p:txBody>
      </p:sp>
      <p:sp>
        <p:nvSpPr>
          <p:cNvPr id="3" name="AutoShape 3"/>
          <p:cNvSpPr/>
          <p:nvPr/>
        </p:nvSpPr>
        <p:spPr>
          <a:xfrm>
            <a:off x="685708" y="1165495"/>
            <a:ext cx="1001602" cy="1001602"/>
          </a:xfrm>
          <a:prstGeom prst="roundRect">
            <a:avLst>
              <a:gd name="adj" fmla="val 16667"/>
            </a:avLst>
          </a:prstGeom>
          <a:solidFill>
            <a:schemeClr val="accent1">
              <a:alpha val="100000"/>
            </a:schemeClr>
          </a:solidFill>
        </p:spPr>
      </p:sp>
      <p:sp>
        <p:nvSpPr>
          <p:cNvPr id="4" name="AutoShape 4"/>
          <p:cNvSpPr/>
          <p:nvPr/>
        </p:nvSpPr>
        <p:spPr>
          <a:xfrm>
            <a:off x="1857984" y="118010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Microsoft Yahei"/>
                <a:ea typeface="Microsoft Yahei"/>
                <a:cs typeface="Microsoft Yahei"/>
              </a:rPr>
              <a:t>一般医疗损害举证规则</a:t>
            </a:r>
            <a:endParaRPr lang="en-US" sz="1100"/>
          </a:p>
        </p:txBody>
      </p:sp>
      <p:sp>
        <p:nvSpPr>
          <p:cNvPr id="5" name="TextBox 5"/>
          <p:cNvSpPr txBox="1"/>
          <p:nvPr/>
        </p:nvSpPr>
        <p:spPr>
          <a:xfrm>
            <a:off x="489633" y="132847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01</a:t>
            </a:r>
            <a:endParaRPr lang="en-US" sz="3600">
              <a:solidFill>
                <a:srgbClr val="FFFFFF">
                  <a:alpha val="100000"/>
                </a:srgbClr>
              </a:solidFill>
              <a:latin typeface="Microsoft Yahei"/>
              <a:ea typeface="Microsoft Yahei"/>
              <a:cs typeface="Microsoft Yahei"/>
            </a:endParaRPr>
          </a:p>
        </p:txBody>
      </p:sp>
      <p:sp>
        <p:nvSpPr>
          <p:cNvPr id="6" name="TextBox 6"/>
          <p:cNvSpPr txBox="1"/>
          <p:nvPr/>
        </p:nvSpPr>
        <p:spPr>
          <a:xfrm>
            <a:off x="702945" y="2211070"/>
            <a:ext cx="4857750" cy="1197610"/>
          </a:xfrm>
          <a:prstGeom prst="rect">
            <a:avLst/>
          </a:prstGeom>
        </p:spPr>
        <p:txBody>
          <a:bodyPr vert="horz" wrap="square" lIns="0" tIns="0" rIns="0" bIns="0" rtlCol="0" anchor="t" anchorCtr="0">
            <a:noAutofit/>
          </a:bodyPr>
          <a:lstStyle/>
          <a:p>
            <a:pPr algn="l">
              <a:lnSpc>
                <a:spcPct val="140000"/>
              </a:lnSpc>
              <a:spcBef>
                <a:spcPct val="0"/>
              </a:spcBef>
            </a:pPr>
            <a:r>
              <a:rPr lang="en-US">
                <a:solidFill>
                  <a:schemeClr val="bg1">
                    <a:alpha val="100000"/>
                  </a:schemeClr>
                </a:solidFill>
                <a:highlight>
                  <a:srgbClr val="000000"/>
                </a:highlight>
                <a:latin typeface="Microsoft Yahei"/>
                <a:ea typeface="Microsoft Yahei"/>
                <a:cs typeface="Microsoft Yahei"/>
              </a:rPr>
              <a:t>     原告需举证证明医疗机构实施了医疗行为、存在过错、损害后果及因果关系；被告在推定过错情形下，需对除过错外的其他要件事实举证。</a:t>
            </a:r>
            <a:endParaRPr lang="en-US">
              <a:solidFill>
                <a:schemeClr val="bg1">
                  <a:alpha val="100000"/>
                </a:schemeClr>
              </a:solidFill>
              <a:highlight>
                <a:srgbClr val="000000"/>
              </a:highlight>
              <a:latin typeface="Microsoft Yahei"/>
              <a:ea typeface="Microsoft Yahei"/>
              <a:cs typeface="Microsoft Yahei"/>
            </a:endParaRPr>
          </a:p>
        </p:txBody>
      </p:sp>
      <p:sp>
        <p:nvSpPr>
          <p:cNvPr id="7" name="AutoShape 7"/>
          <p:cNvSpPr/>
          <p:nvPr/>
        </p:nvSpPr>
        <p:spPr>
          <a:xfrm>
            <a:off x="6248119" y="1180100"/>
            <a:ext cx="1001602" cy="1001602"/>
          </a:xfrm>
          <a:prstGeom prst="roundRect">
            <a:avLst>
              <a:gd name="adj" fmla="val 16667"/>
            </a:avLst>
          </a:prstGeom>
          <a:solidFill>
            <a:schemeClr val="accent1">
              <a:alpha val="100000"/>
            </a:schemeClr>
          </a:solidFill>
        </p:spPr>
      </p:sp>
      <p:sp>
        <p:nvSpPr>
          <p:cNvPr id="8" name="AutoShape 8"/>
          <p:cNvSpPr/>
          <p:nvPr/>
        </p:nvSpPr>
        <p:spPr>
          <a:xfrm>
            <a:off x="7435000" y="117946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Microsoft Yahei"/>
                <a:ea typeface="Microsoft Yahei"/>
                <a:cs typeface="Microsoft Yahei"/>
              </a:rPr>
              <a:t>知情同意权纠纷举证规则</a:t>
            </a:r>
            <a:endParaRPr lang="en-US" sz="1100"/>
          </a:p>
        </p:txBody>
      </p:sp>
      <p:sp>
        <p:nvSpPr>
          <p:cNvPr id="9" name="TextBox 9"/>
          <p:cNvSpPr txBox="1"/>
          <p:nvPr/>
        </p:nvSpPr>
        <p:spPr>
          <a:xfrm>
            <a:off x="6062839" y="142436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02</a:t>
            </a:r>
            <a:endParaRPr lang="en-US" sz="3600">
              <a:solidFill>
                <a:srgbClr val="FFFFFF">
                  <a:alpha val="100000"/>
                </a:srgbClr>
              </a:solidFill>
              <a:latin typeface="Microsoft Yahei"/>
              <a:ea typeface="Microsoft Yahei"/>
              <a:cs typeface="Microsoft Yahei"/>
            </a:endParaRPr>
          </a:p>
        </p:txBody>
      </p:sp>
      <p:sp>
        <p:nvSpPr>
          <p:cNvPr id="10" name="TextBox 10"/>
          <p:cNvSpPr txBox="1"/>
          <p:nvPr/>
        </p:nvSpPr>
        <p:spPr>
          <a:xfrm>
            <a:off x="6248400" y="2183130"/>
            <a:ext cx="4857750" cy="1000125"/>
          </a:xfrm>
          <a:prstGeom prst="rect">
            <a:avLst/>
          </a:prstGeom>
        </p:spPr>
        <p:txBody>
          <a:bodyPr vert="horz" wrap="square" lIns="0" tIns="0" rIns="0" bIns="0" rtlCol="0" anchor="t" anchorCtr="0">
            <a:noAutofit/>
          </a:bodyPr>
          <a:lstStyle/>
          <a:p>
            <a:pPr algn="l">
              <a:lnSpc>
                <a:spcPct val="140000"/>
              </a:lnSpc>
              <a:buClrTx/>
              <a:buSzTx/>
              <a:buFontTx/>
            </a:pPr>
            <a:r>
              <a:rPr lang="en-US" sz="1800">
                <a:solidFill>
                  <a:schemeClr val="bg1">
                    <a:alpha val="100000"/>
                  </a:schemeClr>
                </a:solidFill>
                <a:highlight>
                  <a:srgbClr val="000000"/>
                </a:highlight>
                <a:latin typeface="Microsoft Yahei"/>
                <a:ea typeface="Microsoft Yahei"/>
                <a:cs typeface="Microsoft Yahei"/>
              </a:rPr>
              <a:t>     原告需证明医疗机构实施了医疗行为、存在损害后果，并证明医疗机构未告知应告知内容，与损害后果有因果关系；医疗机构需证明已履行告知义务。</a:t>
            </a:r>
            <a:endParaRPr lang="en-US" sz="1800">
              <a:solidFill>
                <a:schemeClr val="bg1">
                  <a:alpha val="100000"/>
                </a:schemeClr>
              </a:solidFill>
              <a:highlight>
                <a:srgbClr val="000000"/>
              </a:highlight>
              <a:latin typeface="Microsoft Yahei"/>
              <a:ea typeface="Microsoft Yahei"/>
              <a:cs typeface="Microsoft Yahei"/>
            </a:endParaRPr>
          </a:p>
        </p:txBody>
      </p:sp>
      <p:sp>
        <p:nvSpPr>
          <p:cNvPr id="11" name="AutoShape 11"/>
          <p:cNvSpPr/>
          <p:nvPr/>
        </p:nvSpPr>
        <p:spPr>
          <a:xfrm>
            <a:off x="761740" y="3694890"/>
            <a:ext cx="1001602" cy="1001602"/>
          </a:xfrm>
          <a:prstGeom prst="roundRect">
            <a:avLst>
              <a:gd name="adj" fmla="val 16667"/>
            </a:avLst>
          </a:prstGeom>
          <a:solidFill>
            <a:schemeClr val="accent1">
              <a:alpha val="100000"/>
            </a:schemeClr>
          </a:solidFill>
        </p:spPr>
      </p:sp>
      <p:sp>
        <p:nvSpPr>
          <p:cNvPr id="12" name="AutoShape 12"/>
          <p:cNvSpPr/>
          <p:nvPr/>
        </p:nvSpPr>
        <p:spPr>
          <a:xfrm>
            <a:off x="1858010" y="3553460"/>
            <a:ext cx="3903345" cy="1001395"/>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5"/>
                </a:solidFill>
                <a:latin typeface="Microsoft Yahei"/>
                <a:ea typeface="Microsoft Yahei"/>
                <a:cs typeface="Microsoft Yahei"/>
              </a:rPr>
              <a:t>医疗产品损害责任举证规则</a:t>
            </a:r>
            <a:endParaRPr lang="en-US" sz="2400" b="1">
              <a:solidFill>
                <a:schemeClr val="accent5"/>
              </a:solidFill>
              <a:latin typeface="Microsoft Yahei"/>
              <a:ea typeface="Microsoft Yahei"/>
              <a:cs typeface="Microsoft Yahei"/>
            </a:endParaRPr>
          </a:p>
        </p:txBody>
      </p:sp>
      <p:sp>
        <p:nvSpPr>
          <p:cNvPr id="13" name="TextBox 13"/>
          <p:cNvSpPr txBox="1"/>
          <p:nvPr/>
        </p:nvSpPr>
        <p:spPr>
          <a:xfrm>
            <a:off x="578365" y="38673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03</a:t>
            </a:r>
            <a:endParaRPr lang="en-US" sz="3600">
              <a:solidFill>
                <a:srgbClr val="FFFFFF">
                  <a:alpha val="100000"/>
                </a:srgbClr>
              </a:solidFill>
              <a:latin typeface="Microsoft Yahei"/>
              <a:ea typeface="Microsoft Yahei"/>
              <a:cs typeface="Microsoft Yahei"/>
            </a:endParaRPr>
          </a:p>
        </p:txBody>
      </p:sp>
      <p:sp>
        <p:nvSpPr>
          <p:cNvPr id="14" name="TextBox 14"/>
          <p:cNvSpPr txBox="1"/>
          <p:nvPr/>
        </p:nvSpPr>
        <p:spPr>
          <a:xfrm>
            <a:off x="702945" y="4876800"/>
            <a:ext cx="4857750" cy="1625600"/>
          </a:xfrm>
          <a:prstGeom prst="rect">
            <a:avLst/>
          </a:prstGeom>
        </p:spPr>
        <p:txBody>
          <a:bodyPr vert="horz" wrap="square" lIns="0" tIns="0" rIns="0" bIns="0" rtlCol="0" anchor="t" anchorCtr="0">
            <a:noAutofit/>
          </a:bodyPr>
          <a:lstStyle/>
          <a:p>
            <a:pPr algn="l">
              <a:lnSpc>
                <a:spcPct val="140000"/>
              </a:lnSpc>
              <a:spcBef>
                <a:spcPct val="0"/>
              </a:spcBef>
            </a:pPr>
            <a:r>
              <a:rPr lang="en-US" sz="1800">
                <a:solidFill>
                  <a:schemeClr val="bg1">
                    <a:alpha val="100000"/>
                  </a:schemeClr>
                </a:solidFill>
                <a:highlight>
                  <a:srgbClr val="000000"/>
                </a:highlight>
                <a:latin typeface="Microsoft Yahei"/>
                <a:ea typeface="Microsoft Yahei"/>
                <a:cs typeface="Microsoft Yahei"/>
              </a:rPr>
              <a:t>    原告需证明使用医疗产品或输血的事实、损害后果及因果关系，被告需证明免责情形；涉及惩罚性赔偿时，原告还需证明生产者、销售者明知产品缺陷</a:t>
            </a:r>
            <a:r>
              <a:rPr lang="zh-CN" altLang="en-US" sz="1800">
                <a:solidFill>
                  <a:schemeClr val="bg1">
                    <a:alpha val="100000"/>
                  </a:schemeClr>
                </a:solidFill>
                <a:highlight>
                  <a:srgbClr val="000000"/>
                </a:highlight>
                <a:latin typeface="Microsoft Yahei"/>
                <a:ea typeface="宋体" charset="0"/>
                <a:cs typeface="Microsoft Yahei"/>
              </a:rPr>
              <a:t>，或者没有采取有效补救措施，以及已经造成死亡、健康严重损害的后果。</a:t>
            </a:r>
            <a:endParaRPr lang="zh-CN" altLang="en-US" sz="1800">
              <a:solidFill>
                <a:schemeClr val="bg1">
                  <a:alpha val="100000"/>
                </a:schemeClr>
              </a:solidFill>
              <a:highlight>
                <a:srgbClr val="000000"/>
              </a:highlight>
              <a:latin typeface="Microsoft Yahei"/>
              <a:ea typeface="宋体" charset="0"/>
              <a:cs typeface="Microsoft Yahei"/>
            </a:endParaRPr>
          </a:p>
        </p:txBody>
      </p:sp>
      <p:sp>
        <p:nvSpPr>
          <p:cNvPr id="15" name="AutoShape 15"/>
          <p:cNvSpPr/>
          <p:nvPr/>
        </p:nvSpPr>
        <p:spPr>
          <a:xfrm>
            <a:off x="6250491" y="3733625"/>
            <a:ext cx="1001602" cy="1001602"/>
          </a:xfrm>
          <a:prstGeom prst="roundRect">
            <a:avLst>
              <a:gd name="adj" fmla="val 16667"/>
            </a:avLst>
          </a:prstGeom>
          <a:solidFill>
            <a:schemeClr val="accent1">
              <a:alpha val="100000"/>
            </a:schemeClr>
          </a:solidFill>
        </p:spPr>
      </p:sp>
      <p:sp>
        <p:nvSpPr>
          <p:cNvPr id="16" name="AutoShape 16"/>
          <p:cNvSpPr/>
          <p:nvPr/>
        </p:nvSpPr>
        <p:spPr>
          <a:xfrm>
            <a:off x="7435467" y="3708860"/>
            <a:ext cx="3543300" cy="1001602"/>
          </a:xfrm>
          <a:prstGeom prst="rect">
            <a:avLst/>
          </a:prstGeom>
          <a:noFill/>
        </p:spPr>
        <p:txBody>
          <a:bodyPr vert="horz" wrap="square" lIns="91440" tIns="45720" rIns="91440" bIns="45720" rtlCol="0" anchor="ctr" anchorCtr="0">
            <a:noAutofit/>
          </a:bodyPr>
          <a:lstStyle/>
          <a:p>
            <a:pPr algn="l">
              <a:lnSpc>
                <a:spcPct val="120000"/>
              </a:lnSpc>
              <a:buClrTx/>
              <a:buSzTx/>
              <a:buFontTx/>
              <a:defRPr/>
            </a:pPr>
            <a:r>
              <a:rPr lang="en-US" sz="2400" b="1">
                <a:solidFill>
                  <a:schemeClr val="accent5"/>
                </a:solidFill>
                <a:latin typeface="Microsoft Yahei"/>
                <a:ea typeface="Microsoft Yahei"/>
                <a:cs typeface="Microsoft Yahei"/>
              </a:rPr>
              <a:t>隐私信息侵权举证规则</a:t>
            </a:r>
            <a:endParaRPr lang="en-US" sz="2400" b="1">
              <a:solidFill>
                <a:schemeClr val="accent5"/>
              </a:solidFill>
              <a:latin typeface="Microsoft Yahei"/>
              <a:ea typeface="Microsoft Yahei"/>
              <a:cs typeface="Microsoft Yahei"/>
            </a:endParaRPr>
          </a:p>
        </p:txBody>
      </p:sp>
      <p:sp>
        <p:nvSpPr>
          <p:cNvPr id="17" name="TextBox 17"/>
          <p:cNvSpPr txBox="1"/>
          <p:nvPr/>
        </p:nvSpPr>
        <p:spPr>
          <a:xfrm>
            <a:off x="6062671" y="388644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Microsoft Yahei"/>
                <a:ea typeface="Microsoft Yahei"/>
                <a:cs typeface="Microsoft Yahei"/>
              </a:rPr>
              <a:t>04</a:t>
            </a:r>
            <a:endParaRPr lang="en-US" sz="3600">
              <a:solidFill>
                <a:srgbClr val="FFFFFF">
                  <a:alpha val="100000"/>
                </a:srgbClr>
              </a:solidFill>
              <a:latin typeface="Microsoft Yahei"/>
              <a:ea typeface="Microsoft Yahei"/>
              <a:cs typeface="Microsoft Yahei"/>
            </a:endParaRPr>
          </a:p>
        </p:txBody>
      </p:sp>
      <p:sp>
        <p:nvSpPr>
          <p:cNvPr id="18" name="TextBox 18"/>
          <p:cNvSpPr txBox="1"/>
          <p:nvPr/>
        </p:nvSpPr>
        <p:spPr>
          <a:xfrm>
            <a:off x="6276975" y="4876800"/>
            <a:ext cx="4857750" cy="1514475"/>
          </a:xfrm>
          <a:prstGeom prst="rect">
            <a:avLst/>
          </a:prstGeom>
        </p:spPr>
        <p:txBody>
          <a:bodyPr vert="horz" wrap="square" lIns="0" tIns="0" rIns="0" bIns="0" rtlCol="0" anchor="t" anchorCtr="0">
            <a:noAutofit/>
          </a:bodyPr>
          <a:lstStyle/>
          <a:p>
            <a:pPr algn="l">
              <a:lnSpc>
                <a:spcPct val="140000"/>
              </a:lnSpc>
              <a:spcBef>
                <a:spcPct val="0"/>
              </a:spcBef>
            </a:pPr>
            <a:r>
              <a:rPr lang="en-US" sz="1800">
                <a:solidFill>
                  <a:schemeClr val="bg1">
                    <a:alpha val="100000"/>
                  </a:schemeClr>
                </a:solidFill>
                <a:highlight>
                  <a:srgbClr val="000000"/>
                </a:highlight>
                <a:latin typeface="Microsoft Yahei"/>
                <a:ea typeface="Microsoft Yahei"/>
                <a:cs typeface="Microsoft Yahei"/>
              </a:rPr>
              <a:t>     原告需证明私密或一般个人信息被医疗机构掌握并公开/非法使用，被告则需证明在处理信息时无过错，以确立医疗机构是否需担责。</a:t>
            </a:r>
            <a:endParaRPr lang="en-US" sz="1800">
              <a:solidFill>
                <a:schemeClr val="bg1">
                  <a:alpha val="100000"/>
                </a:schemeClr>
              </a:solidFill>
              <a:highlight>
                <a:srgbClr val="000000"/>
              </a:highlight>
              <a:latin typeface="Microsoft Yahei"/>
              <a:ea typeface="Microsoft Yahei"/>
              <a:cs typeface="Microsoft Yahei"/>
            </a:endParaRPr>
          </a:p>
        </p:txBody>
      </p:sp>
      <p:pic>
        <p:nvPicPr>
          <p:cNvPr id="19" name="Picture 19"/>
          <p:cNvPicPr>
            <a:picLocks noChangeAspect="1"/>
          </p:cNvPicPr>
          <p:nvPr/>
        </p:nvPicPr>
        <p:blipFill>
          <a:blip r:embed="rId1"/>
          <a:srcRect/>
          <a:stretch>
            <a:fillRect/>
          </a:stretch>
        </p:blipFill>
        <p:spPr>
          <a:xfrm>
            <a:off x="10172700" y="304800"/>
            <a:ext cx="1714500" cy="542925"/>
          </a:xfrm>
          <a:prstGeom prst="rect">
            <a:avLst/>
          </a:prstGeom>
        </p:spPr>
      </p:pic>
      <p:sp>
        <p:nvSpPr>
          <p:cNvPr id="14342" name="Text Box 3"/>
          <p:cNvSpPr/>
          <p:nvPr/>
        </p:nvSpPr>
        <p:spPr>
          <a:xfrm>
            <a:off x="8534710" y="631539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0"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charset="-122"/>
              <a:ea typeface="微软雅黑" charset="-122"/>
              <a:sym typeface="+mn-ea"/>
            </a:endParaRPr>
          </a:p>
        </p:txBody>
      </p:sp>
      <p:sp>
        <p:nvSpPr>
          <p:cNvPr id="14" name="文本框 13"/>
          <p:cNvSpPr txBox="1"/>
          <p:nvPr>
            <p:custDataLst>
              <p:tags r:id="rId2"/>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sz="3400" b="1" spc="180">
                <a:solidFill>
                  <a:schemeClr val="lt1"/>
                </a:solidFill>
                <a:uFillTx/>
                <a:latin typeface="微软雅黑" charset="-122"/>
                <a:ea typeface="微软雅黑" charset="-122"/>
              </a:rPr>
              <a:t>关键证据的审查认证</a:t>
            </a:r>
            <a:endParaRPr lang="en-US" sz="3400" b="1" spc="180">
              <a:solidFill>
                <a:schemeClr val="lt1"/>
              </a:solidFill>
              <a:uFillTx/>
              <a:latin typeface="微软雅黑" charset="-122"/>
              <a:ea typeface="微软雅黑" charset="-122"/>
            </a:endParaRPr>
          </a:p>
        </p:txBody>
      </p:sp>
      <p:pic>
        <p:nvPicPr>
          <p:cNvPr id="15" name="图片 14"/>
          <p:cNvPicPr>
            <a:picLocks noChangeAspect="1"/>
          </p:cNvPicPr>
          <p:nvPr>
            <p:custDataLst>
              <p:tags r:id="rId3"/>
            </p:custDataLst>
          </p:nvPr>
        </p:nvPicPr>
        <p:blipFill rotWithShape="1">
          <a:blip r:embed="rId4"/>
          <a:srcRect t="9160" r="38957" b="8397"/>
          <a:stretch>
            <a:fillRect/>
          </a:stretch>
        </p:blipFill>
        <p:spPr>
          <a:xfrm>
            <a:off x="10210800" y="4332605"/>
            <a:ext cx="1988820" cy="2525395"/>
          </a:xfrm>
          <a:custGeom>
            <a:avLst/>
            <a:gdLst/>
            <a:ahLst/>
            <a:cxnLst>
              <a:cxn ang="3">
                <a:pos x="hc" y="t"/>
              </a:cxn>
              <a:cxn ang="cd2">
                <a:pos x="l" y="vc"/>
              </a:cxn>
              <a:cxn ang="cd4">
                <a:pos x="hc" y="b"/>
              </a:cxn>
              <a:cxn ang="0">
                <a:pos x="r" y="vc"/>
              </a:cxn>
            </a:cxnLst>
            <a:rect l="l" t="t" r="r" b="b"/>
            <a:pathLst>
              <a:path w="6241" h="4561">
                <a:moveTo>
                  <a:pt x="0" y="0"/>
                </a:moveTo>
                <a:lnTo>
                  <a:pt x="6241" y="0"/>
                </a:lnTo>
                <a:lnTo>
                  <a:pt x="6241" y="4561"/>
                </a:lnTo>
                <a:lnTo>
                  <a:pt x="0" y="4561"/>
                </a:lnTo>
                <a:lnTo>
                  <a:pt x="0" y="0"/>
                </a:lnTo>
                <a:close/>
              </a:path>
            </a:pathLst>
          </a:custGeom>
        </p:spPr>
      </p:pic>
      <p:sp>
        <p:nvSpPr>
          <p:cNvPr id="17" name="圆角矩形 14"/>
          <p:cNvSpPr/>
          <p:nvPr>
            <p:custDataLst>
              <p:tags r:id="rId5"/>
            </p:custDataLst>
          </p:nvPr>
        </p:nvSpPr>
        <p:spPr>
          <a:xfrm>
            <a:off x="633730" y="1524000"/>
            <a:ext cx="3141980" cy="1968500"/>
          </a:xfrm>
          <a:prstGeom prst="roundRect">
            <a:avLst>
              <a:gd name="adj" fmla="val 5447"/>
            </a:avLst>
          </a:prstGeom>
          <a:solidFill>
            <a:schemeClr val="lt1"/>
          </a:solidFill>
          <a:ln>
            <a:noFill/>
          </a:ln>
          <a:effectLst>
            <a:outerShdw blurRad="304800" dist="76200" dir="2700000" algn="l"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18" name="文本框 17"/>
          <p:cNvSpPr txBox="1"/>
          <p:nvPr>
            <p:custDataLst>
              <p:tags r:id="rId6"/>
            </p:custDataLst>
          </p:nvPr>
        </p:nvSpPr>
        <p:spPr>
          <a:xfrm>
            <a:off x="762000" y="2171700"/>
            <a:ext cx="3013710" cy="1270000"/>
          </a:xfrm>
          <a:prstGeom prst="rect">
            <a:avLst/>
          </a:prstGeom>
          <a:noFill/>
        </p:spPr>
        <p:txBody>
          <a:bodyPr wrap="square" rtlCol="0" anchor="t" anchorCtr="0">
            <a:normAutofit lnSpcReduction="10000"/>
          </a:bodyPr>
          <a:p>
            <a:pPr marL="342900" lvl="0" indent="-342900" algn="l" fontAlgn="ctr">
              <a:lnSpc>
                <a:spcPct val="120000"/>
              </a:lnSpc>
              <a:spcBef>
                <a:spcPts val="0"/>
              </a:spcBef>
              <a:spcAft>
                <a:spcPts val="800"/>
              </a:spcAft>
              <a:buSzPct val="100000"/>
              <a:buFont typeface="Wingdings" panose="05000000000000000000" charset="0"/>
              <a:buChar char="l"/>
            </a:pPr>
            <a:r>
              <a:rPr lang="en-US" sz="1700" spc="90">
                <a:solidFill>
                  <a:schemeClr val="dk1"/>
                </a:solidFill>
                <a:uFillTx/>
                <a:latin typeface="Arial" panose="020B0604020202090204" pitchFamily="34" charset="0"/>
                <a:ea typeface="微软雅黑" charset="-122"/>
              </a:rPr>
              <a:t>一般包括门急诊就医记录册、门急诊检验报告、门急诊医学影像检查资料等</a:t>
            </a:r>
            <a:endParaRPr lang="en-US" sz="1700" spc="90">
              <a:solidFill>
                <a:schemeClr val="dk1"/>
              </a:solidFill>
              <a:uFillTx/>
              <a:latin typeface="Arial" panose="020B0604020202090204" pitchFamily="34" charset="0"/>
              <a:ea typeface="微软雅黑" charset="-122"/>
            </a:endParaRPr>
          </a:p>
        </p:txBody>
      </p:sp>
      <p:sp>
        <p:nvSpPr>
          <p:cNvPr id="19" name="圆角矩形 28"/>
          <p:cNvSpPr/>
          <p:nvPr>
            <p:custDataLst>
              <p:tags r:id="rId7"/>
            </p:custDataLst>
          </p:nvPr>
        </p:nvSpPr>
        <p:spPr>
          <a:xfrm>
            <a:off x="634016" y="916394"/>
            <a:ext cx="3141828" cy="548260"/>
          </a:xfrm>
          <a:prstGeom prst="roundRect">
            <a:avLst>
              <a:gd name="adj" fmla="val 544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1" name="圆角矩形 12"/>
          <p:cNvSpPr/>
          <p:nvPr>
            <p:custDataLst>
              <p:tags r:id="rId8"/>
            </p:custDataLst>
          </p:nvPr>
        </p:nvSpPr>
        <p:spPr>
          <a:xfrm>
            <a:off x="837897" y="1619304"/>
            <a:ext cx="665354" cy="535129"/>
          </a:xfrm>
          <a:prstGeom prst="roundRect">
            <a:avLst/>
          </a:prstGeom>
          <a:solidFill>
            <a:schemeClr val="accent1"/>
          </a:solidFill>
          <a:ln>
            <a:noFill/>
          </a:ln>
          <a:effectLst>
            <a:outerShdw blurRad="114300" dist="25400" dir="2700000" sx="94000" sy="94000" algn="ctr" rotWithShape="0">
              <a:schemeClr val="accent1">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1400" b="1">
                <a:solidFill>
                  <a:schemeClr val="lt1"/>
                </a:solidFill>
              </a:rPr>
              <a:t>01</a:t>
            </a:r>
            <a:endParaRPr lang="en-US" altLang="zh-CN" sz="1400" b="1">
              <a:solidFill>
                <a:schemeClr val="lt1"/>
              </a:solidFill>
            </a:endParaRPr>
          </a:p>
        </p:txBody>
      </p:sp>
      <p:sp>
        <p:nvSpPr>
          <p:cNvPr id="22" name="圆角矩形 32"/>
          <p:cNvSpPr/>
          <p:nvPr>
            <p:custDataLst>
              <p:tags r:id="rId9"/>
            </p:custDataLst>
          </p:nvPr>
        </p:nvSpPr>
        <p:spPr>
          <a:xfrm>
            <a:off x="5791200" y="1173480"/>
            <a:ext cx="6024245" cy="2328545"/>
          </a:xfrm>
          <a:prstGeom prst="roundRect">
            <a:avLst>
              <a:gd name="adj" fmla="val 5447"/>
            </a:avLst>
          </a:prstGeom>
          <a:solidFill>
            <a:schemeClr val="lt1"/>
          </a:solidFill>
          <a:ln>
            <a:noFill/>
          </a:ln>
          <a:effectLst>
            <a:outerShdw blurRad="304800" dist="76200" dir="2700000" algn="l" rotWithShape="0">
              <a:schemeClr val="accent2">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3" name="文本框 22"/>
          <p:cNvSpPr txBox="1"/>
          <p:nvPr>
            <p:custDataLst>
              <p:tags r:id="rId10"/>
            </p:custDataLst>
          </p:nvPr>
        </p:nvSpPr>
        <p:spPr>
          <a:xfrm>
            <a:off x="5791200" y="2133600"/>
            <a:ext cx="6052185" cy="1746885"/>
          </a:xfrm>
          <a:prstGeom prst="rect">
            <a:avLst/>
          </a:prstGeom>
          <a:noFill/>
        </p:spPr>
        <p:txBody>
          <a:bodyPr wrap="square" rtlCol="0" anchor="t" anchorCtr="0">
            <a:normAutofit lnSpcReduction="20000"/>
          </a:bodyPr>
          <a:p>
            <a:pPr marL="342900" lvl="0" indent="-342900" algn="l" fontAlgn="ctr">
              <a:lnSpc>
                <a:spcPct val="120000"/>
              </a:lnSpc>
              <a:spcBef>
                <a:spcPts val="0"/>
              </a:spcBef>
              <a:spcAft>
                <a:spcPts val="800"/>
              </a:spcAft>
              <a:buSzPct val="100000"/>
              <a:buFont typeface="Wingdings" panose="05000000000000000000" charset="0"/>
              <a:buChar char="l"/>
            </a:pPr>
            <a:r>
              <a:rPr lang="en-US" sz="1600" spc="110">
                <a:solidFill>
                  <a:schemeClr val="dk1"/>
                </a:solidFill>
                <a:uFillTx/>
                <a:latin typeface="Arial" panose="020B0604020202090204" pitchFamily="34" charset="0"/>
                <a:ea typeface="微软雅黑" charset="-122"/>
              </a:rPr>
              <a:t>一般包括门诊病历、住院志、体温单、医嘱单、检验报告、医学影像检查资料、特殊检查（治疗）同意书、手术同意书、手术及麻醉记录、病理资料、护理记录、会诊记录、术前及术后讨论记录、医疗器械植入产品编码等信息、出院记录以及国务院卫生行政主管部门规定的其他病历资料</a:t>
            </a:r>
            <a:r>
              <a:rPr lang="zh-CN" altLang="en-US" sz="1600" spc="110">
                <a:solidFill>
                  <a:schemeClr val="dk1"/>
                </a:solidFill>
                <a:uFillTx/>
                <a:latin typeface="Arial" panose="020B0604020202090204" pitchFamily="34" charset="0"/>
                <a:ea typeface="微软雅黑" charset="-122"/>
              </a:rPr>
              <a:t>。</a:t>
            </a:r>
            <a:endParaRPr lang="zh-CN" altLang="en-US" sz="1600" spc="110">
              <a:solidFill>
                <a:schemeClr val="dk1"/>
              </a:solidFill>
              <a:uFillTx/>
              <a:latin typeface="Arial" panose="020B0604020202090204" pitchFamily="34" charset="0"/>
              <a:ea typeface="微软雅黑" charset="-122"/>
            </a:endParaRPr>
          </a:p>
        </p:txBody>
      </p:sp>
      <p:sp>
        <p:nvSpPr>
          <p:cNvPr id="24" name="圆角矩形 34"/>
          <p:cNvSpPr/>
          <p:nvPr>
            <p:custDataLst>
              <p:tags r:id="rId11"/>
            </p:custDataLst>
          </p:nvPr>
        </p:nvSpPr>
        <p:spPr>
          <a:xfrm>
            <a:off x="7238868" y="955764"/>
            <a:ext cx="3141828" cy="548260"/>
          </a:xfrm>
          <a:prstGeom prst="roundRect">
            <a:avLst>
              <a:gd name="adj" fmla="val 544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圆角矩形 36"/>
          <p:cNvSpPr/>
          <p:nvPr>
            <p:custDataLst>
              <p:tags r:id="rId12"/>
            </p:custDataLst>
          </p:nvPr>
        </p:nvSpPr>
        <p:spPr>
          <a:xfrm>
            <a:off x="5867314" y="1595174"/>
            <a:ext cx="663837" cy="533552"/>
          </a:xfrm>
          <a:prstGeom prst="roundRect">
            <a:avLst/>
          </a:prstGeom>
          <a:solidFill>
            <a:schemeClr val="accent2"/>
          </a:solidFill>
          <a:ln>
            <a:noFill/>
          </a:ln>
          <a:effectLst>
            <a:outerShdw blurRad="114300" dist="25400" dir="2700000" sx="94000" sy="94000" algn="ctr" rotWithShape="0">
              <a:schemeClr val="accent2">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p>
            <a:pPr algn="ctr"/>
            <a:r>
              <a:rPr lang="en-US" altLang="zh-CN" sz="1400" b="1">
                <a:solidFill>
                  <a:schemeClr val="lt1"/>
                </a:solidFill>
              </a:rPr>
              <a:t>02</a:t>
            </a:r>
            <a:endParaRPr lang="en-US" altLang="zh-CN" sz="1400" b="1">
              <a:solidFill>
                <a:schemeClr val="lt1"/>
              </a:solidFill>
            </a:endParaRPr>
          </a:p>
        </p:txBody>
      </p:sp>
      <p:pic>
        <p:nvPicPr>
          <p:cNvPr id="16" name="Picture 10"/>
          <p:cNvPicPr>
            <a:picLocks noChangeAspect="1"/>
          </p:cNvPicPr>
          <p:nvPr>
            <p:custDataLst>
              <p:tags r:id="rId13"/>
            </p:custDataLst>
          </p:nvPr>
        </p:nvPicPr>
        <p:blipFill>
          <a:blip r:embed="rId14"/>
          <a:srcRect/>
          <a:stretch>
            <a:fillRect/>
          </a:stretch>
        </p:blipFill>
        <p:spPr>
          <a:xfrm>
            <a:off x="10172700" y="304800"/>
            <a:ext cx="1714500" cy="542925"/>
          </a:xfrm>
          <a:prstGeom prst="rect">
            <a:avLst/>
          </a:prstGeom>
        </p:spPr>
      </p:pic>
      <p:sp>
        <p:nvSpPr>
          <p:cNvPr id="2" name="文本框 1"/>
          <p:cNvSpPr txBox="1"/>
          <p:nvPr/>
        </p:nvSpPr>
        <p:spPr>
          <a:xfrm>
            <a:off x="685800" y="990600"/>
            <a:ext cx="3003550" cy="398780"/>
          </a:xfrm>
          <a:prstGeom prst="rect">
            <a:avLst/>
          </a:prstGeom>
          <a:noFill/>
        </p:spPr>
        <p:txBody>
          <a:bodyPr wrap="square" rtlCol="0">
            <a:spAutoFit/>
          </a:bodyPr>
          <a:p>
            <a:pPr algn="ctr"/>
            <a:r>
              <a:rPr lang="zh-CN" altLang="en-US" sz="2000" b="1">
                <a:solidFill>
                  <a:schemeClr val="tx1"/>
                </a:solidFill>
              </a:rPr>
              <a:t>由患方保留的病例材料</a:t>
            </a:r>
            <a:endParaRPr lang="zh-CN" altLang="en-US" sz="2000" b="1">
              <a:solidFill>
                <a:schemeClr val="tx1"/>
              </a:solidFill>
            </a:endParaRPr>
          </a:p>
        </p:txBody>
      </p:sp>
      <p:sp>
        <p:nvSpPr>
          <p:cNvPr id="3" name="文本框 2"/>
          <p:cNvSpPr txBox="1"/>
          <p:nvPr/>
        </p:nvSpPr>
        <p:spPr>
          <a:xfrm>
            <a:off x="7315200" y="1049020"/>
            <a:ext cx="3003550" cy="398780"/>
          </a:xfrm>
          <a:prstGeom prst="rect">
            <a:avLst/>
          </a:prstGeom>
          <a:noFill/>
        </p:spPr>
        <p:txBody>
          <a:bodyPr wrap="square" rtlCol="0">
            <a:spAutoFit/>
          </a:bodyPr>
          <a:p>
            <a:pPr algn="ctr"/>
            <a:r>
              <a:rPr lang="zh-CN" altLang="en-US" sz="2000" b="1">
                <a:solidFill>
                  <a:schemeClr val="tx1"/>
                </a:solidFill>
              </a:rPr>
              <a:t>由</a:t>
            </a:r>
            <a:r>
              <a:rPr lang="zh-CN" altLang="en-US" sz="2000" b="1">
                <a:solidFill>
                  <a:schemeClr val="tx1"/>
                </a:solidFill>
              </a:rPr>
              <a:t>医方保留的病例材料</a:t>
            </a:r>
            <a:endParaRPr lang="zh-CN" altLang="en-US" sz="2000" b="1">
              <a:solidFill>
                <a:schemeClr val="tx1"/>
              </a:solidFill>
            </a:endParaRPr>
          </a:p>
        </p:txBody>
      </p:sp>
      <p:sp>
        <p:nvSpPr>
          <p:cNvPr id="7" name="AutoShape 4"/>
          <p:cNvSpPr/>
          <p:nvPr/>
        </p:nvSpPr>
        <p:spPr>
          <a:xfrm>
            <a:off x="304800" y="3788410"/>
            <a:ext cx="9772015" cy="2946400"/>
          </a:xfrm>
          <a:prstGeom prst="roundRect">
            <a:avLst>
              <a:gd name="adj" fmla="val 12162"/>
            </a:avLst>
          </a:prstGeom>
          <a:solidFill>
            <a:schemeClr val="lt2">
              <a:alpha val="80000"/>
            </a:schemeClr>
          </a:solidFill>
        </p:spPr>
      </p:sp>
      <p:sp>
        <p:nvSpPr>
          <p:cNvPr id="5" name="AutoShape 4"/>
          <p:cNvSpPr/>
          <p:nvPr/>
        </p:nvSpPr>
        <p:spPr>
          <a:xfrm>
            <a:off x="461010" y="3962400"/>
            <a:ext cx="1659255" cy="422910"/>
          </a:xfrm>
          <a:prstGeom prst="roundRect">
            <a:avLst>
              <a:gd name="adj" fmla="val 12162"/>
            </a:avLst>
          </a:prstGeom>
          <a:solidFill>
            <a:schemeClr val="lt2">
              <a:alpha val="80000"/>
            </a:schemeClr>
          </a:solidFill>
        </p:spPr>
        <p:txBody>
          <a:bodyPr/>
          <a:p>
            <a:pPr algn="ctr"/>
            <a:r>
              <a:rPr lang="zh-CN" altLang="en-US" sz="2400">
                <a:ln/>
                <a:gradFill>
                  <a:gsLst>
                    <a:gs pos="0">
                      <a:srgbClr val="14CD68"/>
                    </a:gs>
                    <a:gs pos="100000">
                      <a:srgbClr val="0B6E38"/>
                    </a:gs>
                  </a:gsLst>
                  <a:lin scaled="0"/>
                </a:gradFill>
                <a:effectLst>
                  <a:reflection blurRad="6350" stA="53000" endA="300" endPos="35500" dir="5400000" sy="-90000" algn="bl" rotWithShape="0"/>
                </a:effectLst>
              </a:rPr>
              <a:t>典型案例</a:t>
            </a:r>
            <a:endParaRPr lang="zh-CN" altLang="en-US" sz="2400">
              <a:ln/>
              <a:gradFill>
                <a:gsLst>
                  <a:gs pos="0">
                    <a:srgbClr val="14CD68"/>
                  </a:gs>
                  <a:gs pos="100000">
                    <a:srgbClr val="0B6E38"/>
                  </a:gs>
                </a:gsLst>
                <a:lin scaled="0"/>
              </a:gradFill>
              <a:effectLst>
                <a:reflection blurRad="6350" stA="53000" endA="300" endPos="35500" dir="5400000" sy="-90000" algn="bl" rotWithShape="0"/>
              </a:effectLst>
            </a:endParaRPr>
          </a:p>
        </p:txBody>
      </p:sp>
      <p:sp>
        <p:nvSpPr>
          <p:cNvPr id="8" name="文本框 7"/>
          <p:cNvSpPr txBox="1"/>
          <p:nvPr/>
        </p:nvSpPr>
        <p:spPr>
          <a:xfrm>
            <a:off x="2223770" y="3810000"/>
            <a:ext cx="7682230" cy="645160"/>
          </a:xfrm>
          <a:prstGeom prst="rect">
            <a:avLst/>
          </a:prstGeom>
          <a:noFill/>
        </p:spPr>
        <p:txBody>
          <a:bodyPr wrap="square" rtlCol="0">
            <a:spAutoFit/>
          </a:bodyPr>
          <a:p>
            <a:pPr algn="ctr"/>
            <a:r>
              <a:rPr lang="zh-CN" altLang="en-US"/>
              <a:t>于慧慧与上海交通大学医学院附属新华医院、鸡西市人民医院等</a:t>
            </a:r>
            <a:endParaRPr lang="zh-CN" altLang="en-US"/>
          </a:p>
          <a:p>
            <a:pPr algn="ctr"/>
            <a:r>
              <a:rPr lang="en-US" altLang="zh-CN"/>
              <a:t>                                      </a:t>
            </a:r>
            <a:r>
              <a:rPr lang="zh-CN" altLang="en-US"/>
              <a:t>医疗损害责任纠纷案</a:t>
            </a:r>
            <a:r>
              <a:rPr lang="en-US" altLang="zh-CN"/>
              <a:t>         </a:t>
            </a:r>
            <a:r>
              <a:rPr lang="zh-CN" altLang="en-US" sz="1400"/>
              <a:t>(2016)沪0114民初14038号]</a:t>
            </a:r>
            <a:endParaRPr lang="zh-CN" altLang="en-US" sz="1400"/>
          </a:p>
        </p:txBody>
      </p:sp>
      <p:sp>
        <p:nvSpPr>
          <p:cNvPr id="10" name="文本框 9"/>
          <p:cNvSpPr txBox="1"/>
          <p:nvPr/>
        </p:nvSpPr>
        <p:spPr>
          <a:xfrm>
            <a:off x="474345" y="4731385"/>
            <a:ext cx="9511665" cy="1938020"/>
          </a:xfrm>
          <a:prstGeom prst="rect">
            <a:avLst/>
          </a:prstGeom>
          <a:noFill/>
        </p:spPr>
        <p:txBody>
          <a:bodyPr wrap="square" rtlCol="0">
            <a:spAutoFit/>
          </a:bodyPr>
          <a:p>
            <a:r>
              <a:rPr lang="zh-CN" altLang="en-US" sz="2000">
                <a:solidFill>
                  <a:srgbClr val="00B0F0"/>
                </a:solidFill>
              </a:rPr>
              <a:t>裁判要旨</a:t>
            </a:r>
            <a:r>
              <a:rPr lang="zh-CN" altLang="en-US" sz="2000"/>
              <a:t>：</a:t>
            </a:r>
            <a:endParaRPr lang="zh-CN" altLang="en-US" sz="2000"/>
          </a:p>
          <a:p>
            <a:r>
              <a:rPr lang="en-US" altLang="zh-CN" sz="2000"/>
              <a:t>       </a:t>
            </a:r>
            <a:r>
              <a:rPr lang="zh-CN" altLang="en-US" sz="2000"/>
              <a:t>根据上海地区诊疗常规及实践，门急诊病史载于自管病历本后交由患者保管。故对于该部分事实，应由原告承担举证责任。现原告保有的相关医疗费票据、病历资料已丢失，又因其系化名就诊，致法院在认定原告在新华医院就医后，无法查实确切的诊疗细节并对新华医院是否存在过错进行进一步的判断，举证不利的法律后应由原告承担。</a:t>
            </a:r>
            <a:endParaRPr lang="zh-CN" altLang="en-US" sz="2000"/>
          </a:p>
        </p:txBody>
      </p:sp>
      <p:pic>
        <p:nvPicPr>
          <p:cNvPr id="11" name="Picture 5"/>
          <p:cNvPicPr>
            <a:picLocks noChangeAspect="1"/>
          </p:cNvPicPr>
          <p:nvPr/>
        </p:nvPicPr>
        <p:blipFill>
          <a:blip r:embed="rId14"/>
          <a:srcRect/>
          <a:stretch>
            <a:fillRect/>
          </a:stretch>
        </p:blipFill>
        <p:spPr>
          <a:xfrm>
            <a:off x="9220200" y="22860"/>
            <a:ext cx="2918460" cy="895350"/>
          </a:xfrm>
          <a:prstGeom prst="rect">
            <a:avLst/>
          </a:prstGeom>
        </p:spPr>
      </p:pic>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0" y="0"/>
            <a:ext cx="5563235" cy="791845"/>
          </a:xfrm>
        </p:spPr>
        <p:txBody>
          <a:bodyPr wrap="square" lIns="90000" tIns="46800" rIns="90000" bIns="0">
            <a:normAutofit/>
            <a:scene3d>
              <a:camera prst="orthographicFront"/>
              <a:lightRig rig="threePt" dir="t"/>
            </a:scene3d>
          </a:bodyPr>
          <a:lstStyle/>
          <a:p>
            <a:r>
              <a:rPr lang="zh-CN" altLang="en-US" b="1" dirty="0">
                <a:ln w="15875"/>
                <a:gradFill>
                  <a:gsLst>
                    <a:gs pos="0">
                      <a:schemeClr val="accent1">
                        <a:hueMod val="80000"/>
                      </a:schemeClr>
                    </a:gs>
                    <a:gs pos="100000">
                      <a:schemeClr val="accent1">
                        <a:alpha val="100000"/>
                        <a:alpha val="100000"/>
                      </a:schemeClr>
                    </a:gs>
                  </a:gsLst>
                  <a:lin ang="2700000" scaled="0"/>
                </a:gradFill>
                <a:effectLst/>
              </a:rPr>
              <a:t>瑕疵病历的司法认证规则</a:t>
            </a:r>
            <a:endParaRPr lang="zh-CN" altLang="en-US" b="1" dirty="0">
              <a:ln w="15875"/>
              <a:gradFill>
                <a:gsLst>
                  <a:gs pos="0">
                    <a:schemeClr val="accent1">
                      <a:hueMod val="80000"/>
                    </a:schemeClr>
                  </a:gs>
                  <a:gs pos="100000">
                    <a:schemeClr val="accent1">
                      <a:alpha val="100000"/>
                      <a:alpha val="100000"/>
                    </a:schemeClr>
                  </a:gs>
                </a:gsLst>
                <a:lin ang="2700000" scaled="0"/>
              </a:gradFill>
              <a:effectLst/>
            </a:endParaRPr>
          </a:p>
        </p:txBody>
      </p:sp>
      <p:sp>
        <p:nvSpPr>
          <p:cNvPr id="5" name="矩形 4"/>
          <p:cNvSpPr/>
          <p:nvPr>
            <p:custDataLst>
              <p:tags r:id="rId2"/>
            </p:custDataLst>
          </p:nvPr>
        </p:nvSpPr>
        <p:spPr>
          <a:xfrm>
            <a:off x="8915257" y="2819404"/>
            <a:ext cx="2069937" cy="2738169"/>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dirty="0">
                <a:solidFill>
                  <a:srgbClr val="FFFFFF"/>
                </a:solidFill>
                <a:latin typeface="+mn-ea"/>
                <a:cs typeface="+mn-ea"/>
              </a:rPr>
              <a:t>单击此处添加文本具体内容，简明扼要地阐述您的观点。根据需要可酌情增减文字，以便观者准确地理解您传达的思想。单击此处添加文本具体内容，简明阐述您的观点。根据需要可增减文字。</a:t>
            </a:r>
            <a:endParaRPr lang="zh-CN" altLang="en-US" sz="1400" dirty="0">
              <a:solidFill>
                <a:srgbClr val="FFFFFF"/>
              </a:solidFill>
              <a:latin typeface="+mn-ea"/>
              <a:cs typeface="+mn-ea"/>
            </a:endParaRPr>
          </a:p>
          <a:p>
            <a:pPr algn="ctr">
              <a:lnSpc>
                <a:spcPct val="150000"/>
              </a:lnSpc>
              <a:spcBef>
                <a:spcPct val="0"/>
              </a:spcBef>
              <a:spcAft>
                <a:spcPct val="0"/>
              </a:spcAft>
            </a:pPr>
            <a:endParaRPr lang="zh-CN" altLang="en-US" sz="1400" dirty="0">
              <a:solidFill>
                <a:srgbClr val="FFFFFF"/>
              </a:solidFill>
              <a:latin typeface="+mn-ea"/>
              <a:cs typeface="+mn-ea"/>
            </a:endParaRPr>
          </a:p>
        </p:txBody>
      </p:sp>
      <p:sp>
        <p:nvSpPr>
          <p:cNvPr id="7" name="矩形 6"/>
          <p:cNvSpPr/>
          <p:nvPr>
            <p:custDataLst>
              <p:tags r:id="rId3"/>
            </p:custDataLst>
          </p:nvPr>
        </p:nvSpPr>
        <p:spPr>
          <a:xfrm>
            <a:off x="8915258" y="1752502"/>
            <a:ext cx="2069936" cy="981746"/>
          </a:xfrm>
          <a:prstGeom prst="rect">
            <a:avLst/>
          </a:prstGeom>
          <a:noFill/>
        </p:spPr>
        <p:txBody>
          <a:bodyPr wrap="square" lIns="90000" tIns="46800" rIns="90000" bIns="0" rtlCol="0" anchor="ctr">
            <a:noAutofit/>
          </a:bodyPr>
          <a:lstStyle/>
          <a:p>
            <a:pPr algn="ctr">
              <a:spcBef>
                <a:spcPct val="0"/>
              </a:spcBef>
              <a:spcAft>
                <a:spcPct val="0"/>
              </a:spcAft>
            </a:pPr>
            <a:r>
              <a:rPr lang="zh-CN" altLang="en-US" sz="2200" b="1" dirty="0">
                <a:solidFill>
                  <a:srgbClr val="FFFFFF"/>
                </a:solidFill>
                <a:latin typeface="+mn-ea"/>
                <a:cs typeface="+mn-ea"/>
              </a:rPr>
              <a:t>点击此处添加标题</a:t>
            </a:r>
            <a:endParaRPr lang="zh-CN" altLang="en-US" sz="2200" b="1" dirty="0">
              <a:solidFill>
                <a:srgbClr val="FFFFFF"/>
              </a:solidFill>
              <a:latin typeface="+mn-ea"/>
              <a:cs typeface="+mn-ea"/>
            </a:endParaRPr>
          </a:p>
        </p:txBody>
      </p:sp>
      <p:sp>
        <p:nvSpPr>
          <p:cNvPr id="18" name="圆角矩形 1"/>
          <p:cNvSpPr/>
          <p:nvPr>
            <p:custDataLst>
              <p:tags r:id="rId4"/>
            </p:custDataLst>
          </p:nvPr>
        </p:nvSpPr>
        <p:spPr>
          <a:xfrm>
            <a:off x="131445" y="873125"/>
            <a:ext cx="5388610" cy="5948680"/>
          </a:xfrm>
          <a:prstGeom prst="roundRect">
            <a:avLst>
              <a:gd name="adj" fmla="val 50000"/>
            </a:avLst>
          </a:prstGeom>
          <a:solidFill>
            <a:schemeClr val="accent1">
              <a:lumMod val="20000"/>
              <a:lumOff val="8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a:off x="822325" y="1524000"/>
            <a:ext cx="3778250" cy="791845"/>
          </a:xfrm>
          <a:prstGeom prst="rect">
            <a:avLst/>
          </a:prstGeom>
          <a:noFill/>
        </p:spPr>
        <p:txBody>
          <a:bodyPr wrap="square" lIns="0" tIns="0" rIns="0" bIns="0" rtlCol="0" anchor="t" anchorCtr="0">
            <a:noAutofit/>
          </a:bodyPr>
          <a:lstStyle/>
          <a:p>
            <a:pPr algn="l">
              <a:lnSpc>
                <a:spcPct val="150000"/>
              </a:lnSpc>
              <a:spcBef>
                <a:spcPct val="0"/>
              </a:spcBef>
              <a:spcAft>
                <a:spcPct val="0"/>
              </a:spcAft>
            </a:pPr>
            <a:r>
              <a:rPr lang="en-US" altLang="zh-CN" sz="1400" dirty="0">
                <a:solidFill>
                  <a:schemeClr val="dk1">
                    <a:lumMod val="85000"/>
                    <a:lumOff val="15000"/>
                  </a:schemeClr>
                </a:solidFill>
                <a:latin typeface="+mn-ea"/>
                <a:cs typeface="+mn-ea"/>
              </a:rPr>
              <a:t>       </a:t>
            </a:r>
            <a:r>
              <a:rPr lang="zh-CN" altLang="en-US" sz="1600" dirty="0">
                <a:solidFill>
                  <a:srgbClr val="0070C0"/>
                </a:solidFill>
                <a:latin typeface="+mn-ea"/>
                <a:cs typeface="+mn-ea"/>
              </a:rPr>
              <a:t>病历中病案号、姓名、身份证号记录错误，病历书写（涂改）不规范等</a:t>
            </a:r>
            <a:r>
              <a:rPr lang="zh-CN" altLang="en-US" sz="1400" dirty="0">
                <a:solidFill>
                  <a:schemeClr val="dk1">
                    <a:lumMod val="85000"/>
                    <a:lumOff val="15000"/>
                  </a:schemeClr>
                </a:solidFill>
                <a:latin typeface="+mn-ea"/>
                <a:cs typeface="+mn-ea"/>
              </a:rPr>
              <a:t>。</a:t>
            </a:r>
            <a:endParaRPr lang="zh-CN" altLang="en-US" sz="1400" dirty="0">
              <a:solidFill>
                <a:schemeClr val="dk1">
                  <a:lumMod val="85000"/>
                  <a:lumOff val="15000"/>
                </a:schemeClr>
              </a:solidFill>
              <a:latin typeface="+mn-ea"/>
              <a:cs typeface="+mn-ea"/>
            </a:endParaRPr>
          </a:p>
        </p:txBody>
      </p:sp>
      <p:sp>
        <p:nvSpPr>
          <p:cNvPr id="9" name="矩形 8"/>
          <p:cNvSpPr/>
          <p:nvPr>
            <p:custDataLst>
              <p:tags r:id="rId6"/>
            </p:custDataLst>
          </p:nvPr>
        </p:nvSpPr>
        <p:spPr>
          <a:xfrm>
            <a:off x="1676610" y="791747"/>
            <a:ext cx="2069936" cy="981746"/>
          </a:xfrm>
          <a:prstGeom prst="rect">
            <a:avLst/>
          </a:prstGeom>
          <a:noFill/>
        </p:spPr>
        <p:txBody>
          <a:bodyPr wrap="square" lIns="90000" tIns="46800" rIns="90000" bIns="0" rtlCol="0" anchor="ctr">
            <a:noAutofit/>
          </a:bodyPr>
          <a:lstStyle/>
          <a:p>
            <a:pPr algn="ctr">
              <a:spcBef>
                <a:spcPct val="0"/>
              </a:spcBef>
              <a:spcAft>
                <a:spcPct val="0"/>
              </a:spcAft>
            </a:pPr>
            <a:r>
              <a:rPr lang="zh-CN" altLang="en-US" sz="2200" b="1">
                <a:solidFill>
                  <a:schemeClr val="accent1"/>
                </a:solidFill>
                <a:latin typeface="+mn-ea"/>
                <a:cs typeface="+mn-ea"/>
              </a:rPr>
              <a:t>形式瑕疵</a:t>
            </a:r>
            <a:endParaRPr lang="zh-CN" altLang="en-US" sz="2200" b="1">
              <a:solidFill>
                <a:schemeClr val="accent1"/>
              </a:solidFill>
              <a:latin typeface="+mn-ea"/>
              <a:cs typeface="+mn-ea"/>
            </a:endParaRPr>
          </a:p>
        </p:txBody>
      </p:sp>
      <p:sp>
        <p:nvSpPr>
          <p:cNvPr id="6" name="矩形 5"/>
          <p:cNvSpPr/>
          <p:nvPr>
            <p:custDataLst>
              <p:tags r:id="rId7"/>
            </p:custDataLst>
          </p:nvPr>
        </p:nvSpPr>
        <p:spPr>
          <a:xfrm>
            <a:off x="822325" y="2286000"/>
            <a:ext cx="4280535" cy="3365500"/>
          </a:xfrm>
          <a:prstGeom prst="rect">
            <a:avLst/>
          </a:prstGeom>
          <a:noFill/>
        </p:spPr>
        <p:txBody>
          <a:bodyPr wrap="square" lIns="0" tIns="0" rIns="0" bIns="0" rtlCol="0" anchor="t" anchorCtr="0">
            <a:noAutofit/>
          </a:bodyPr>
          <a:p>
            <a:pPr algn="l">
              <a:lnSpc>
                <a:spcPct val="150000"/>
              </a:lnSpc>
              <a:spcBef>
                <a:spcPct val="0"/>
              </a:spcBef>
              <a:spcAft>
                <a:spcPct val="0"/>
              </a:spcAft>
            </a:pPr>
            <a:r>
              <a:rPr lang="en-US" altLang="zh-CN" b="1" dirty="0">
                <a:ln/>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rPr>
              <a:t>                      </a:t>
            </a:r>
            <a:r>
              <a:rPr lang="zh-CN" altLang="en-US" b="1" dirty="0">
                <a:ln/>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rPr>
              <a:t>认定规则</a:t>
            </a:r>
            <a:endParaRPr lang="zh-CN" altLang="en-US" b="1" dirty="0">
              <a:ln/>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endParaRPr>
          </a:p>
          <a:p>
            <a:pPr algn="l">
              <a:lnSpc>
                <a:spcPct val="150000"/>
              </a:lnSpc>
              <a:spcBef>
                <a:spcPct val="0"/>
              </a:spcBef>
              <a:spcAft>
                <a:spcPct val="0"/>
              </a:spcAft>
            </a:pPr>
            <a:r>
              <a:rPr lang="en-US" altLang="zh-CN" sz="1400" dirty="0">
                <a:solidFill>
                  <a:schemeClr val="dk1">
                    <a:lumMod val="85000"/>
                    <a:lumOff val="15000"/>
                  </a:schemeClr>
                </a:solidFill>
                <a:latin typeface="+mn-ea"/>
                <a:cs typeface="+mn-ea"/>
              </a:rPr>
              <a:t>      </a:t>
            </a:r>
            <a:r>
              <a:rPr lang="zh-CN" altLang="en-US" sz="1400" dirty="0">
                <a:solidFill>
                  <a:schemeClr val="dk1">
                    <a:lumMod val="85000"/>
                    <a:lumOff val="15000"/>
                  </a:schemeClr>
                </a:solidFill>
                <a:latin typeface="+mn-ea"/>
                <a:cs typeface="+mn-ea"/>
              </a:rPr>
              <a:t>针对病案号、姓名、身份证号记录错误，应根据病</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历资料中其他生理、病理特征是否与患者一致、病历</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资料中记载的医疗行为是否实际发生等情况综合判断。</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如通过病历资料其他内容能够将病历与患者对应的，</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则该类瑕疵属于形式瑕疵。</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en-US" altLang="zh-CN" sz="1400" dirty="0">
                <a:solidFill>
                  <a:schemeClr val="dk1">
                    <a:lumMod val="85000"/>
                    <a:lumOff val="15000"/>
                  </a:schemeClr>
                </a:solidFill>
                <a:latin typeface="+mn-ea"/>
                <a:cs typeface="+mn-ea"/>
              </a:rPr>
              <a:t>     </a:t>
            </a:r>
            <a:r>
              <a:rPr lang="zh-CN" altLang="en-US" sz="1400" dirty="0">
                <a:solidFill>
                  <a:schemeClr val="dk1">
                    <a:lumMod val="85000"/>
                    <a:lumOff val="15000"/>
                  </a:schemeClr>
                </a:solidFill>
                <a:latin typeface="+mn-ea"/>
                <a:cs typeface="+mn-ea"/>
              </a:rPr>
              <a:t>对于书写（涂改）不规范，如仅存在错别字，或者</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病历修改不符合《病历书写规范》第七条规定，但不</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存在病历资料明显矛盾，或者被告对于修改能够作出</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合理解释的，原则上，上述瑕疵不影响对病历资料真</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实性的认定，不将上述材料从送检材料中剔除。</a:t>
            </a:r>
            <a:endParaRPr lang="zh-CN" altLang="en-US" sz="1400" dirty="0">
              <a:solidFill>
                <a:schemeClr val="dk1">
                  <a:lumMod val="85000"/>
                  <a:lumOff val="15000"/>
                </a:schemeClr>
              </a:solidFill>
              <a:latin typeface="+mn-ea"/>
              <a:cs typeface="+mn-ea"/>
            </a:endParaRPr>
          </a:p>
        </p:txBody>
      </p:sp>
      <p:sp>
        <p:nvSpPr>
          <p:cNvPr id="10" name="六角星 9"/>
          <p:cNvSpPr/>
          <p:nvPr/>
        </p:nvSpPr>
        <p:spPr>
          <a:xfrm>
            <a:off x="685800" y="2743200"/>
            <a:ext cx="297815" cy="247015"/>
          </a:xfrm>
          <a:prstGeom prst="star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六角星 11"/>
          <p:cNvSpPr/>
          <p:nvPr/>
        </p:nvSpPr>
        <p:spPr>
          <a:xfrm>
            <a:off x="685800" y="4343400"/>
            <a:ext cx="297815" cy="247015"/>
          </a:xfrm>
          <a:prstGeom prst="star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
          <p:cNvSpPr/>
          <p:nvPr>
            <p:custDataLst>
              <p:tags r:id="rId8"/>
            </p:custDataLst>
          </p:nvPr>
        </p:nvSpPr>
        <p:spPr>
          <a:xfrm>
            <a:off x="6449060" y="762000"/>
            <a:ext cx="5478780" cy="5948680"/>
          </a:xfrm>
          <a:prstGeom prst="roundRect">
            <a:avLst>
              <a:gd name="adj" fmla="val 50000"/>
            </a:avLst>
          </a:prstGeom>
        </p:spPr>
        <p:style>
          <a:lnRef idx="2">
            <a:schemeClr val="accent1"/>
          </a:lnRef>
          <a:fillRef idx="2">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custDataLst>
              <p:tags r:id="rId9"/>
            </p:custDataLst>
          </p:nvPr>
        </p:nvSpPr>
        <p:spPr>
          <a:xfrm>
            <a:off x="8153610" y="685702"/>
            <a:ext cx="2069936" cy="981746"/>
          </a:xfrm>
          <a:prstGeom prst="rect">
            <a:avLst/>
          </a:prstGeom>
          <a:noFill/>
        </p:spPr>
        <p:txBody>
          <a:bodyPr wrap="square" lIns="90000" tIns="46800" rIns="90000" bIns="0" rtlCol="0" anchor="ctr">
            <a:noAutofit/>
          </a:bodyPr>
          <a:p>
            <a:pPr algn="ctr">
              <a:spcBef>
                <a:spcPct val="0"/>
              </a:spcBef>
              <a:spcAft>
                <a:spcPct val="0"/>
              </a:spcAft>
            </a:pPr>
            <a:r>
              <a:rPr lang="zh-CN" altLang="en-US" sz="2200" b="1">
                <a:solidFill>
                  <a:schemeClr val="accent1"/>
                </a:solidFill>
                <a:latin typeface="+mn-ea"/>
                <a:cs typeface="+mn-ea"/>
              </a:rPr>
              <a:t>实质瑕疵</a:t>
            </a:r>
            <a:endParaRPr lang="zh-CN" altLang="en-US" sz="2200" b="1">
              <a:solidFill>
                <a:schemeClr val="accent1"/>
              </a:solidFill>
              <a:latin typeface="+mn-ea"/>
              <a:cs typeface="+mn-ea"/>
            </a:endParaRPr>
          </a:p>
        </p:txBody>
      </p:sp>
      <p:sp>
        <p:nvSpPr>
          <p:cNvPr id="15" name="矩形 14"/>
          <p:cNvSpPr/>
          <p:nvPr>
            <p:custDataLst>
              <p:tags r:id="rId10"/>
            </p:custDataLst>
          </p:nvPr>
        </p:nvSpPr>
        <p:spPr>
          <a:xfrm>
            <a:off x="6934200" y="1494155"/>
            <a:ext cx="4280535" cy="791845"/>
          </a:xfrm>
          <a:prstGeom prst="rect">
            <a:avLst/>
          </a:prstGeom>
          <a:noFill/>
        </p:spPr>
        <p:txBody>
          <a:bodyPr wrap="square" lIns="0" tIns="0" rIns="0" bIns="0" rtlCol="0" anchor="t" anchorCtr="0">
            <a:noAutofit/>
          </a:bodyPr>
          <a:p>
            <a:pPr algn="l">
              <a:lnSpc>
                <a:spcPct val="150000"/>
              </a:lnSpc>
              <a:spcBef>
                <a:spcPct val="0"/>
              </a:spcBef>
              <a:spcAft>
                <a:spcPct val="0"/>
              </a:spcAft>
            </a:pPr>
            <a:r>
              <a:rPr lang="en-US" altLang="zh-CN" sz="1400" dirty="0">
                <a:solidFill>
                  <a:schemeClr val="dk1">
                    <a:lumMod val="85000"/>
                    <a:lumOff val="15000"/>
                  </a:schemeClr>
                </a:solidFill>
                <a:latin typeface="+mn-ea"/>
                <a:cs typeface="+mn-ea"/>
              </a:rPr>
              <a:t>       </a:t>
            </a:r>
            <a:r>
              <a:rPr lang="zh-CN" altLang="en-US" sz="1600" dirty="0">
                <a:solidFill>
                  <a:srgbClr val="0070C0"/>
                </a:solidFill>
                <a:latin typeface="+mn-ea"/>
                <a:cs typeface="+mn-ea"/>
              </a:rPr>
              <a:t>以伪造、篡改、销毁或其他不当方式改变病历资料内容，或者病历内容存在明显矛盾或错误，且制作方不能作出合理的解释</a:t>
            </a:r>
            <a:endParaRPr lang="zh-CN" altLang="en-US" sz="1600" dirty="0">
              <a:solidFill>
                <a:srgbClr val="0070C0"/>
              </a:solidFill>
              <a:latin typeface="+mn-ea"/>
              <a:cs typeface="+mn-ea"/>
            </a:endParaRPr>
          </a:p>
        </p:txBody>
      </p:sp>
      <p:sp>
        <p:nvSpPr>
          <p:cNvPr id="16" name="矩形 15"/>
          <p:cNvSpPr/>
          <p:nvPr>
            <p:custDataLst>
              <p:tags r:id="rId11"/>
            </p:custDataLst>
          </p:nvPr>
        </p:nvSpPr>
        <p:spPr>
          <a:xfrm>
            <a:off x="7391400" y="2514600"/>
            <a:ext cx="4323715" cy="3365500"/>
          </a:xfrm>
          <a:prstGeom prst="rect">
            <a:avLst/>
          </a:prstGeom>
          <a:noFill/>
        </p:spPr>
        <p:txBody>
          <a:bodyPr wrap="square" lIns="0" tIns="0" rIns="0" bIns="0" rtlCol="0" anchor="t" anchorCtr="0">
            <a:noAutofit/>
          </a:bodyPr>
          <a:p>
            <a:pPr algn="l">
              <a:lnSpc>
                <a:spcPct val="150000"/>
              </a:lnSpc>
              <a:spcBef>
                <a:spcPct val="0"/>
              </a:spcBef>
              <a:spcAft>
                <a:spcPct val="0"/>
              </a:spcAft>
            </a:pPr>
            <a:r>
              <a:rPr lang="en-US" altLang="zh-CN" b="1" dirty="0">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rPr>
              <a:t>                     </a:t>
            </a:r>
            <a:r>
              <a:rPr lang="zh-CN" altLang="en-US" b="1" dirty="0">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rPr>
              <a:t>认定规则</a:t>
            </a:r>
            <a:endParaRPr lang="zh-CN" altLang="en-US" b="1" dirty="0">
              <a:solidFill>
                <a:schemeClr val="accent1"/>
              </a:solidFill>
              <a:effectLst>
                <a:outerShdw blurRad="38100" dist="25400" dir="5400000" algn="ctr" rotWithShape="0">
                  <a:srgbClr val="6E747A">
                    <a:alpha val="43000"/>
                    <a:alpha val="43000"/>
                  </a:srgbClr>
                </a:outerShdw>
              </a:effectLst>
              <a:latin typeface="Arial Bold" panose="020B0604020202090204" charset="0"/>
              <a:cs typeface="Arial Bold" panose="020B0604020202090204" charset="0"/>
            </a:endParaRPr>
          </a:p>
          <a:p>
            <a:pPr algn="l">
              <a:lnSpc>
                <a:spcPct val="150000"/>
              </a:lnSpc>
              <a:spcBef>
                <a:spcPct val="0"/>
              </a:spcBef>
              <a:spcAft>
                <a:spcPct val="0"/>
              </a:spcAft>
            </a:pPr>
            <a:r>
              <a:rPr lang="en-US" altLang="zh-CN" sz="1400" dirty="0">
                <a:solidFill>
                  <a:schemeClr val="dk1">
                    <a:lumMod val="85000"/>
                    <a:lumOff val="15000"/>
                  </a:schemeClr>
                </a:solidFill>
                <a:latin typeface="+mn-ea"/>
                <a:cs typeface="+mn-ea"/>
              </a:rPr>
              <a:t>      </a:t>
            </a:r>
            <a:r>
              <a:rPr lang="zh-CN" altLang="en-US" sz="1400" dirty="0">
                <a:solidFill>
                  <a:schemeClr val="dk1">
                    <a:lumMod val="85000"/>
                    <a:lumOff val="15000"/>
                  </a:schemeClr>
                </a:solidFill>
                <a:latin typeface="+mn-ea"/>
                <a:cs typeface="+mn-ea"/>
              </a:rPr>
              <a:t>如原告对病历资料提出的异议涉及专业事项，需</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要借助专业鉴定予以判断，如伪造签名、电子病历</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篡改，需要进行笔迹鉴定、电子病历鉴定等，法院</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可告知当事人先就异议问题进行相应的鉴定、评估</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或检测。</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 </a:t>
            </a:r>
            <a:r>
              <a:rPr lang="en-US" altLang="zh-CN" sz="1400" dirty="0">
                <a:solidFill>
                  <a:schemeClr val="dk1">
                    <a:lumMod val="85000"/>
                    <a:lumOff val="15000"/>
                  </a:schemeClr>
                </a:solidFill>
                <a:latin typeface="+mn-ea"/>
                <a:cs typeface="+mn-ea"/>
              </a:rPr>
              <a:t>     </a:t>
            </a:r>
            <a:r>
              <a:rPr lang="zh-CN" altLang="en-US" sz="1400" dirty="0">
                <a:solidFill>
                  <a:schemeClr val="dk1">
                    <a:lumMod val="85000"/>
                    <a:lumOff val="15000"/>
                  </a:schemeClr>
                </a:solidFill>
                <a:latin typeface="+mn-ea"/>
                <a:cs typeface="+mn-ea"/>
              </a:rPr>
              <a:t>原、被告提供同一病历资料，如原告在住院期间</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拍摄的病历资料与被告提交法院的病历资料，内容</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存在差异，原、被告对于两份病历真实性均无异议，</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但均坚持应以己方提供的病历资料作为鉴定检材，</a:t>
            </a:r>
            <a:endParaRPr lang="zh-CN" altLang="en-US" sz="1400" dirty="0">
              <a:solidFill>
                <a:schemeClr val="dk1">
                  <a:lumMod val="85000"/>
                  <a:lumOff val="15000"/>
                </a:schemeClr>
              </a:solidFill>
              <a:latin typeface="+mn-ea"/>
              <a:cs typeface="+mn-ea"/>
            </a:endParaRPr>
          </a:p>
          <a:p>
            <a:pPr algn="l">
              <a:lnSpc>
                <a:spcPct val="150000"/>
              </a:lnSpc>
              <a:spcBef>
                <a:spcPct val="0"/>
              </a:spcBef>
              <a:spcAft>
                <a:spcPct val="0"/>
              </a:spcAft>
            </a:pPr>
            <a:r>
              <a:rPr lang="zh-CN" altLang="en-US" sz="1400" dirty="0">
                <a:solidFill>
                  <a:schemeClr val="dk1">
                    <a:lumMod val="85000"/>
                    <a:lumOff val="15000"/>
                  </a:schemeClr>
                </a:solidFill>
                <a:latin typeface="+mn-ea"/>
                <a:cs typeface="+mn-ea"/>
              </a:rPr>
              <a:t>应当以原告提供的病历资料作为鉴定检材。</a:t>
            </a:r>
            <a:endParaRPr lang="zh-CN" altLang="en-US" sz="1400" dirty="0">
              <a:solidFill>
                <a:schemeClr val="dk1">
                  <a:lumMod val="85000"/>
                  <a:lumOff val="15000"/>
                </a:schemeClr>
              </a:solidFill>
              <a:latin typeface="+mn-ea"/>
              <a:cs typeface="+mn-ea"/>
            </a:endParaRPr>
          </a:p>
        </p:txBody>
      </p:sp>
      <p:sp>
        <p:nvSpPr>
          <p:cNvPr id="19" name="六角星 18"/>
          <p:cNvSpPr/>
          <p:nvPr/>
        </p:nvSpPr>
        <p:spPr>
          <a:xfrm>
            <a:off x="7239000" y="2990215"/>
            <a:ext cx="297815" cy="247015"/>
          </a:xfrm>
          <a:prstGeom prst="star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六角星 19"/>
          <p:cNvSpPr/>
          <p:nvPr/>
        </p:nvSpPr>
        <p:spPr>
          <a:xfrm>
            <a:off x="7315200" y="4590415"/>
            <a:ext cx="297815" cy="247015"/>
          </a:xfrm>
          <a:prstGeom prst="star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1" name="Picture 5"/>
          <p:cNvPicPr>
            <a:picLocks noChangeAspect="1"/>
          </p:cNvPicPr>
          <p:nvPr/>
        </p:nvPicPr>
        <p:blipFill>
          <a:blip r:embed="rId12"/>
          <a:srcRect/>
          <a:stretch>
            <a:fillRect/>
          </a:stretch>
        </p:blipFill>
        <p:spPr>
          <a:xfrm>
            <a:off x="9405620" y="8255"/>
            <a:ext cx="2741930" cy="765175"/>
          </a:xfrm>
          <a:prstGeom prst="rect">
            <a:avLst/>
          </a:prstGeom>
        </p:spPr>
      </p:pic>
    </p:spTree>
    <p:custDataLst>
      <p:tags r:id="rId1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33391" y="2666873"/>
            <a:ext cx="8124825" cy="1078230"/>
          </a:xfrm>
          <a:prstGeom prst="rect">
            <a:avLst/>
          </a:prstGeom>
        </p:spPr>
        <p:txBody>
          <a:bodyPr vert="horz" wrap="square" lIns="123825" tIns="123825" rIns="57150" bIns="123825" rtlCol="0" anchor="t" anchorCtr="0">
            <a:spAutoFit/>
          </a:bodyPr>
          <a:lstStyle/>
          <a:p>
            <a:pPr algn="ctr">
              <a:lnSpc>
                <a:spcPct val="120000"/>
              </a:lnSpc>
              <a:buClrTx/>
              <a:buSzTx/>
              <a:buNone/>
            </a:pPr>
            <a:r>
              <a:rPr lang="en-US" sz="4500" b="1">
                <a:solidFill>
                  <a:schemeClr val="tx1">
                    <a:alpha val="100000"/>
                  </a:schemeClr>
                </a:solidFill>
                <a:latin typeface="Microsoft Yahei"/>
                <a:ea typeface="Microsoft Yahei"/>
                <a:cs typeface="Microsoft Yahei"/>
              </a:rPr>
              <a:t>医疗损害责任赔偿范围</a:t>
            </a:r>
            <a:endParaRPr lang="en-US" sz="4500" b="1">
              <a:solidFill>
                <a:schemeClr val="tx1">
                  <a:alpha val="100000"/>
                </a:schemeClr>
              </a:solidFill>
              <a:latin typeface="Microsoft Yahei"/>
              <a:ea typeface="Microsoft Yahei"/>
              <a:cs typeface="Microsoft Yahei"/>
            </a:endParaRPr>
          </a:p>
        </p:txBody>
      </p:sp>
      <p:sp>
        <p:nvSpPr>
          <p:cNvPr id="3" name="TextBox 3"/>
          <p:cNvSpPr txBox="1"/>
          <p:nvPr/>
        </p:nvSpPr>
        <p:spPr>
          <a:xfrm>
            <a:off x="1295191" y="1142870"/>
            <a:ext cx="8686800" cy="1704975"/>
          </a:xfrm>
          <a:prstGeom prst="rect">
            <a:avLst/>
          </a:prstGeom>
        </p:spPr>
        <p:txBody>
          <a:bodyPr vert="horz" wrap="square" lIns="123825" tIns="123825" rIns="57150" bIns="123825" rtlCol="0" anchor="t" anchorCtr="0">
            <a:spAutoFit/>
          </a:bodyPr>
          <a:lstStyle/>
          <a:p>
            <a:pPr>
              <a:lnSpc>
                <a:spcPct val="120000"/>
              </a:lnSpc>
            </a:pPr>
            <a:r>
              <a:rPr lang="en-US" sz="7650" b="1">
                <a:solidFill>
                  <a:schemeClr val="accent1">
                    <a:alpha val="100000"/>
                  </a:schemeClr>
                </a:solidFill>
                <a:latin typeface="Microsoft Yahei"/>
                <a:ea typeface="Microsoft Yahei"/>
                <a:cs typeface="Microsoft Yahei"/>
              </a:rPr>
              <a:t>03</a:t>
            </a:r>
            <a:endParaRPr lang="en-US" sz="7650" b="1">
              <a:solidFill>
                <a:schemeClr val="accent1">
                  <a:alpha val="100000"/>
                </a:schemeClr>
              </a:solidFill>
              <a:latin typeface="Microsoft Yahei"/>
              <a:ea typeface="Microsoft Yahei"/>
              <a:cs typeface="Microsoft Yahei"/>
            </a:endParaRPr>
          </a:p>
        </p:txBody>
      </p:sp>
      <p:pic>
        <p:nvPicPr>
          <p:cNvPr id="4" name="Picture 4"/>
          <p:cNvPicPr>
            <a:picLocks noChangeAspect="1"/>
          </p:cNvPicPr>
          <p:nvPr/>
        </p:nvPicPr>
        <p:blipFill>
          <a:blip r:embed="rId1"/>
          <a:srcRect/>
          <a:stretch>
            <a:fillRect/>
          </a:stretch>
        </p:blipFill>
        <p:spPr>
          <a:xfrm>
            <a:off x="10172700" y="304800"/>
            <a:ext cx="1714500" cy="542925"/>
          </a:xfrm>
          <a:prstGeom prst="rect">
            <a:avLst/>
          </a:prstGeom>
        </p:spPr>
      </p:pic>
      <p:pic>
        <p:nvPicPr>
          <p:cNvPr id="5"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086" y="53316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医疗费</a:t>
            </a:r>
            <a:endParaRPr lang="en-US" sz="2400" b="1">
              <a:solidFill>
                <a:schemeClr val="accent1">
                  <a:alpha val="100000"/>
                </a:schemeClr>
              </a:solidFill>
              <a:latin typeface="Microsoft Yahei"/>
              <a:ea typeface="Microsoft Yahei"/>
              <a:cs typeface="Microsoft Yahei"/>
            </a:endParaRPr>
          </a:p>
        </p:txBody>
      </p:sp>
      <p:sp>
        <p:nvSpPr>
          <p:cNvPr id="3" name="TextBox 3"/>
          <p:cNvSpPr txBox="1"/>
          <p:nvPr/>
        </p:nvSpPr>
        <p:spPr>
          <a:xfrm>
            <a:off x="609600" y="1089025"/>
            <a:ext cx="11430000" cy="763905"/>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原告主张的医疗费应限于过错医疗行为对应的费用，以及治疗因过错医疗行为产生的损害而发生的费用；根据医疗机构出具的医疗费等收款凭证，结合病历和诊断证明等确定。</a:t>
            </a:r>
            <a:endParaRPr lang="en-US" sz="1500">
              <a:solidFill>
                <a:schemeClr val="dk1">
                  <a:alpha val="100000"/>
                </a:schemeClr>
              </a:solidFill>
              <a:latin typeface="Microsoft Yahei"/>
              <a:ea typeface="Microsoft Yahei"/>
              <a:cs typeface="Microsoft Yahei"/>
            </a:endParaRPr>
          </a:p>
        </p:txBody>
      </p:sp>
      <p:sp>
        <p:nvSpPr>
          <p:cNvPr id="4" name="TextBox 4"/>
          <p:cNvSpPr txBox="1"/>
          <p:nvPr/>
        </p:nvSpPr>
        <p:spPr>
          <a:xfrm>
            <a:off x="721360" y="-182245"/>
            <a:ext cx="338836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Microsoft Yahei"/>
                <a:ea typeface="Microsoft Yahei"/>
                <a:cs typeface="Microsoft Yahei"/>
              </a:rPr>
              <a:t>医疗损害</a:t>
            </a:r>
            <a:r>
              <a:rPr lang="en-US" sz="3000" b="1">
                <a:solidFill>
                  <a:schemeClr val="dk2">
                    <a:alpha val="100000"/>
                  </a:schemeClr>
                </a:solidFill>
                <a:latin typeface="Microsoft Yahei"/>
                <a:ea typeface="Microsoft Yahei"/>
                <a:cs typeface="Microsoft Yahei"/>
              </a:rPr>
              <a:t>赔偿</a:t>
            </a:r>
            <a:r>
              <a:rPr lang="zh-CN" altLang="en-US" sz="3000" b="1">
                <a:solidFill>
                  <a:schemeClr val="dk2">
                    <a:alpha val="100000"/>
                  </a:schemeClr>
                </a:solidFill>
                <a:latin typeface="Microsoft Yahei"/>
                <a:ea typeface="Microsoft Yahei"/>
                <a:cs typeface="Microsoft Yahei"/>
              </a:rPr>
              <a:t>项目</a:t>
            </a:r>
            <a:endParaRPr lang="zh-CN" altLang="en-US" sz="3000" b="1">
              <a:solidFill>
                <a:schemeClr val="dk2">
                  <a:alpha val="100000"/>
                </a:schemeClr>
              </a:solidFill>
              <a:latin typeface="Microsoft Yahei"/>
              <a:ea typeface="Microsoft Yahei"/>
              <a:cs typeface="Microsoft Yahei"/>
            </a:endParaRPr>
          </a:p>
        </p:txBody>
      </p:sp>
      <p:grpSp>
        <p:nvGrpSpPr>
          <p:cNvPr id="5" name="Group 5"/>
          <p:cNvGrpSpPr/>
          <p:nvPr/>
        </p:nvGrpSpPr>
        <p:grpSpPr>
          <a:xfrm rot="0">
            <a:off x="354728" y="68595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838176" y="160048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住院伙食补助费</a:t>
            </a:r>
            <a:endParaRPr lang="en-US" sz="2400" b="1">
              <a:solidFill>
                <a:schemeClr val="accent1">
                  <a:alpha val="100000"/>
                </a:schemeClr>
              </a:solidFill>
              <a:latin typeface="Microsoft Yahei"/>
              <a:ea typeface="Microsoft Yahei"/>
              <a:cs typeface="Microsoft Yahei"/>
            </a:endParaRPr>
          </a:p>
        </p:txBody>
      </p:sp>
      <p:sp>
        <p:nvSpPr>
          <p:cNvPr id="9" name="TextBox 9"/>
          <p:cNvSpPr txBox="1"/>
          <p:nvPr/>
        </p:nvSpPr>
        <p:spPr>
          <a:xfrm>
            <a:off x="627380" y="2209800"/>
            <a:ext cx="11458575" cy="763905"/>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住院伙食补助费是根据实际住院天数，</a:t>
            </a:r>
            <a:r>
              <a:rPr lang="zh-CN" altLang="en-US" sz="1500">
                <a:solidFill>
                  <a:schemeClr val="dk1">
                    <a:alpha val="100000"/>
                  </a:schemeClr>
                </a:solidFill>
                <a:latin typeface="Microsoft Yahei"/>
                <a:ea typeface="Microsoft Yahei"/>
                <a:cs typeface="Microsoft Yahei"/>
              </a:rPr>
              <a:t>一般按照人身损害</a:t>
            </a:r>
            <a:r>
              <a:rPr lang="en-US" sz="1500">
                <a:solidFill>
                  <a:schemeClr val="dk1">
                    <a:alpha val="100000"/>
                  </a:schemeClr>
                </a:solidFill>
                <a:latin typeface="Microsoft Yahei"/>
                <a:ea typeface="Microsoft Yahei"/>
                <a:cs typeface="Microsoft Yahei"/>
              </a:rPr>
              <a:t>。</a:t>
            </a:r>
            <a:endParaRPr lang="en-US" sz="1500">
              <a:solidFill>
                <a:schemeClr val="dk1">
                  <a:alpha val="100000"/>
                </a:schemeClr>
              </a:solidFill>
              <a:latin typeface="Microsoft Yahei"/>
              <a:ea typeface="Microsoft Yahei"/>
              <a:cs typeface="Microsoft Yahei"/>
            </a:endParaRPr>
          </a:p>
        </p:txBody>
      </p:sp>
      <p:grpSp>
        <p:nvGrpSpPr>
          <p:cNvPr id="10" name="Group 10"/>
          <p:cNvGrpSpPr/>
          <p:nvPr/>
        </p:nvGrpSpPr>
        <p:grpSpPr>
          <a:xfrm rot="0">
            <a:off x="354093" y="1752636"/>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838176" y="2689927"/>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营养费</a:t>
            </a:r>
            <a:endParaRPr lang="en-US" sz="2400" b="1">
              <a:solidFill>
                <a:schemeClr val="accent1">
                  <a:alpha val="100000"/>
                </a:schemeClr>
              </a:solidFill>
              <a:latin typeface="Microsoft Yahei"/>
              <a:ea typeface="Microsoft Yahei"/>
              <a:cs typeface="Microsoft Yahei"/>
            </a:endParaRPr>
          </a:p>
        </p:txBody>
      </p:sp>
      <p:sp>
        <p:nvSpPr>
          <p:cNvPr id="14" name="TextBox 14"/>
          <p:cNvSpPr txBox="1"/>
          <p:nvPr/>
        </p:nvSpPr>
        <p:spPr>
          <a:xfrm>
            <a:off x="563880" y="3322955"/>
            <a:ext cx="11364595" cy="470535"/>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营养期限可由当事人协商一致确定，无法协商一致时，法院或医疗机构可依据鉴定意见确定。</a:t>
            </a:r>
            <a:endParaRPr lang="en-US" sz="1500">
              <a:solidFill>
                <a:schemeClr val="dk1">
                  <a:alpha val="100000"/>
                </a:schemeClr>
              </a:solidFill>
              <a:latin typeface="Microsoft Yahei"/>
              <a:ea typeface="Microsoft Yahei"/>
              <a:cs typeface="Microsoft Yahei"/>
            </a:endParaRPr>
          </a:p>
        </p:txBody>
      </p:sp>
      <p:grpSp>
        <p:nvGrpSpPr>
          <p:cNvPr id="15" name="Group 15"/>
          <p:cNvGrpSpPr/>
          <p:nvPr/>
        </p:nvGrpSpPr>
        <p:grpSpPr>
          <a:xfrm rot="0">
            <a:off x="355363" y="4945833"/>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533367" y="838393"/>
            <a:ext cx="0" cy="533400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pic>
        <p:nvPicPr>
          <p:cNvPr id="19" name="Picture 19"/>
          <p:cNvPicPr>
            <a:picLocks noChangeAspect="1"/>
          </p:cNvPicPr>
          <p:nvPr/>
        </p:nvPicPr>
        <p:blipFill>
          <a:blip r:embed="rId1"/>
          <a:srcRect/>
          <a:stretch>
            <a:fillRect/>
          </a:stretch>
        </p:blipFill>
        <p:spPr>
          <a:xfrm>
            <a:off x="10172700" y="304800"/>
            <a:ext cx="1714500" cy="542925"/>
          </a:xfrm>
          <a:prstGeom prst="rect">
            <a:avLst/>
          </a:prstGeom>
        </p:spPr>
      </p:pic>
      <p:grpSp>
        <p:nvGrpSpPr>
          <p:cNvPr id="23" name="Group 15"/>
          <p:cNvGrpSpPr/>
          <p:nvPr/>
        </p:nvGrpSpPr>
        <p:grpSpPr>
          <a:xfrm rot="0">
            <a:off x="352823" y="3793308"/>
            <a:ext cx="353467" cy="353467"/>
            <a:chOff x="838598" y="5177608"/>
            <a:chExt cx="353467" cy="353467"/>
          </a:xfrm>
        </p:grpSpPr>
        <p:sp>
          <p:nvSpPr>
            <p:cNvPr id="24" name="AutoShape 16"/>
            <p:cNvSpPr/>
            <p:nvPr/>
          </p:nvSpPr>
          <p:spPr>
            <a:xfrm>
              <a:off x="920082" y="5259092"/>
              <a:ext cx="190500" cy="190500"/>
            </a:xfrm>
            <a:prstGeom prst="ellipse">
              <a:avLst/>
            </a:prstGeom>
            <a:solidFill>
              <a:schemeClr val="accent1">
                <a:alpha val="100000"/>
              </a:schemeClr>
            </a:solidFill>
          </p:spPr>
        </p:sp>
        <p:sp>
          <p:nvSpPr>
            <p:cNvPr id="25" name="AutoShape 17"/>
            <p:cNvSpPr/>
            <p:nvPr/>
          </p:nvSpPr>
          <p:spPr>
            <a:xfrm>
              <a:off x="838598" y="5177608"/>
              <a:ext cx="353467" cy="353467"/>
            </a:xfrm>
            <a:prstGeom prst="ellipse">
              <a:avLst/>
            </a:prstGeom>
            <a:solidFill>
              <a:schemeClr val="accent1">
                <a:alpha val="16000"/>
              </a:schemeClr>
            </a:solidFill>
          </p:spPr>
        </p:sp>
      </p:grpSp>
      <p:grpSp>
        <p:nvGrpSpPr>
          <p:cNvPr id="29" name="Group 15"/>
          <p:cNvGrpSpPr/>
          <p:nvPr/>
        </p:nvGrpSpPr>
        <p:grpSpPr>
          <a:xfrm rot="0">
            <a:off x="353458" y="2878908"/>
            <a:ext cx="353467" cy="353467"/>
            <a:chOff x="838598" y="5177608"/>
            <a:chExt cx="353467" cy="353467"/>
          </a:xfrm>
        </p:grpSpPr>
        <p:sp>
          <p:nvSpPr>
            <p:cNvPr id="30" name="AutoShape 16"/>
            <p:cNvSpPr/>
            <p:nvPr/>
          </p:nvSpPr>
          <p:spPr>
            <a:xfrm>
              <a:off x="920082" y="5259092"/>
              <a:ext cx="190500" cy="190500"/>
            </a:xfrm>
            <a:prstGeom prst="ellipse">
              <a:avLst/>
            </a:prstGeom>
            <a:solidFill>
              <a:schemeClr val="accent1">
                <a:alpha val="100000"/>
              </a:schemeClr>
            </a:solidFill>
          </p:spPr>
        </p:sp>
        <p:sp>
          <p:nvSpPr>
            <p:cNvPr id="31" name="AutoShape 17"/>
            <p:cNvSpPr/>
            <p:nvPr/>
          </p:nvSpPr>
          <p:spPr>
            <a:xfrm>
              <a:off x="838598" y="5177608"/>
              <a:ext cx="353467" cy="353467"/>
            </a:xfrm>
            <a:prstGeom prst="ellipse">
              <a:avLst/>
            </a:prstGeom>
            <a:solidFill>
              <a:schemeClr val="accent1">
                <a:alpha val="16000"/>
              </a:schemeClr>
            </a:solidFill>
          </p:spPr>
        </p:sp>
      </p:grpSp>
      <p:sp>
        <p:nvSpPr>
          <p:cNvPr id="32" name="TextBox 3"/>
          <p:cNvSpPr txBox="1"/>
          <p:nvPr/>
        </p:nvSpPr>
        <p:spPr>
          <a:xfrm>
            <a:off x="685626" y="3581583"/>
            <a:ext cx="2990850" cy="685800"/>
          </a:xfrm>
          <a:prstGeom prst="rect">
            <a:avLst/>
          </a:prstGeom>
        </p:spPr>
        <p:txBody>
          <a:bodyPr vert="horz" wrap="square" lIns="123825" tIns="123825" rIns="57150" bIns="123825" rtlCol="0" anchor="ctr" anchorCtr="0">
            <a:noAutofit/>
          </a:bodyPr>
          <a:p>
            <a:pPr algn="l">
              <a:lnSpc>
                <a:spcPct val="120000"/>
              </a:lnSpc>
            </a:pPr>
            <a:r>
              <a:rPr lang="en-US" sz="2400" b="1">
                <a:solidFill>
                  <a:schemeClr val="accent1">
                    <a:alpha val="100000"/>
                  </a:schemeClr>
                </a:solidFill>
                <a:latin typeface="Microsoft Yahei"/>
                <a:ea typeface="Microsoft Yahei"/>
                <a:cs typeface="Microsoft Yahei"/>
              </a:rPr>
              <a:t>护理费</a:t>
            </a:r>
            <a:endParaRPr lang="en-US" sz="2400" b="1">
              <a:solidFill>
                <a:schemeClr val="accent1">
                  <a:alpha val="100000"/>
                </a:schemeClr>
              </a:solidFill>
              <a:latin typeface="Microsoft Yahei"/>
              <a:ea typeface="Microsoft Yahei"/>
              <a:cs typeface="Microsoft Yahei"/>
            </a:endParaRPr>
          </a:p>
        </p:txBody>
      </p:sp>
      <p:sp>
        <p:nvSpPr>
          <p:cNvPr id="33" name="TextBox 14"/>
          <p:cNvSpPr txBox="1"/>
          <p:nvPr/>
        </p:nvSpPr>
        <p:spPr>
          <a:xfrm>
            <a:off x="533400" y="4157345"/>
            <a:ext cx="11552555" cy="470535"/>
          </a:xfrm>
          <a:prstGeom prst="rect">
            <a:avLst/>
          </a:prstGeom>
        </p:spPr>
        <p:txBody>
          <a:bodyPr vert="horz" wrap="square" lIns="0" tIns="0" rIns="0" bIns="0" rtlCol="0" anchor="t" anchorCtr="0">
            <a:noAutofit/>
          </a:bodyPr>
          <a:p>
            <a:pPr>
              <a:lnSpc>
                <a:spcPct val="140000"/>
              </a:lnSpc>
            </a:pPr>
            <a:r>
              <a:rPr lang="en-US" sz="1500">
                <a:solidFill>
                  <a:schemeClr val="dk1">
                    <a:alpha val="100000"/>
                  </a:schemeClr>
                </a:solidFill>
                <a:latin typeface="Microsoft Yahei"/>
                <a:ea typeface="Microsoft Yahei"/>
                <a:cs typeface="Microsoft Yahei"/>
              </a:rPr>
              <a:t>     期限可由当事人协商一致确定，无法协商一致时，法院或医疗机构可依据鉴定意见或医疗机构意见确定，最长不超过20年；标准则按照护理等级，参照当地护工市场薪酬计算。</a:t>
            </a:r>
            <a:endParaRPr lang="en-US" sz="1500">
              <a:solidFill>
                <a:schemeClr val="dk1">
                  <a:alpha val="100000"/>
                </a:schemeClr>
              </a:solidFill>
              <a:latin typeface="Microsoft Yahei"/>
              <a:ea typeface="Microsoft Yahei"/>
              <a:cs typeface="Microsoft Yahei"/>
            </a:endParaRPr>
          </a:p>
        </p:txBody>
      </p:sp>
      <p:grpSp>
        <p:nvGrpSpPr>
          <p:cNvPr id="34" name="Group 15"/>
          <p:cNvGrpSpPr/>
          <p:nvPr/>
        </p:nvGrpSpPr>
        <p:grpSpPr>
          <a:xfrm rot="0">
            <a:off x="331868" y="5963738"/>
            <a:ext cx="353467" cy="353467"/>
            <a:chOff x="838598" y="5177608"/>
            <a:chExt cx="353467" cy="353467"/>
          </a:xfrm>
        </p:grpSpPr>
        <p:sp>
          <p:nvSpPr>
            <p:cNvPr id="35" name="AutoShape 16"/>
            <p:cNvSpPr/>
            <p:nvPr/>
          </p:nvSpPr>
          <p:spPr>
            <a:xfrm>
              <a:off x="920082" y="5259092"/>
              <a:ext cx="190500" cy="190500"/>
            </a:xfrm>
            <a:prstGeom prst="ellipse">
              <a:avLst/>
            </a:prstGeom>
            <a:solidFill>
              <a:schemeClr val="accent1">
                <a:alpha val="100000"/>
              </a:schemeClr>
            </a:solidFill>
          </p:spPr>
        </p:sp>
        <p:sp>
          <p:nvSpPr>
            <p:cNvPr id="36" name="AutoShape 17"/>
            <p:cNvSpPr/>
            <p:nvPr/>
          </p:nvSpPr>
          <p:spPr>
            <a:xfrm>
              <a:off x="838598" y="5177608"/>
              <a:ext cx="353467" cy="353467"/>
            </a:xfrm>
            <a:prstGeom prst="ellipse">
              <a:avLst/>
            </a:prstGeom>
            <a:solidFill>
              <a:schemeClr val="accent1">
                <a:alpha val="16000"/>
              </a:schemeClr>
            </a:solidFill>
          </p:spPr>
        </p:sp>
      </p:grpSp>
      <p:sp>
        <p:nvSpPr>
          <p:cNvPr id="40" name="TextBox 5"/>
          <p:cNvSpPr txBox="1"/>
          <p:nvPr/>
        </p:nvSpPr>
        <p:spPr>
          <a:xfrm>
            <a:off x="706194" y="4724583"/>
            <a:ext cx="2990850" cy="685800"/>
          </a:xfrm>
          <a:prstGeom prst="rect">
            <a:avLst/>
          </a:prstGeom>
        </p:spPr>
        <p:txBody>
          <a:bodyPr vert="horz" wrap="square" lIns="123825" tIns="123825" rIns="57150" bIns="123825" rtlCol="0" anchor="ctr" anchorCtr="0">
            <a:noAutofit/>
          </a:bodyPr>
          <a:p>
            <a:pPr algn="l">
              <a:lnSpc>
                <a:spcPct val="120000"/>
              </a:lnSpc>
            </a:pPr>
            <a:r>
              <a:rPr lang="en-US" sz="2400" b="1">
                <a:solidFill>
                  <a:schemeClr val="accent1">
                    <a:alpha val="100000"/>
                  </a:schemeClr>
                </a:solidFill>
                <a:latin typeface="Microsoft Yahei"/>
                <a:ea typeface="Microsoft Yahei"/>
                <a:cs typeface="Microsoft Yahei"/>
              </a:rPr>
              <a:t>误工费</a:t>
            </a:r>
            <a:endParaRPr lang="en-US" sz="2400" b="1">
              <a:solidFill>
                <a:schemeClr val="accent1">
                  <a:alpha val="100000"/>
                </a:schemeClr>
              </a:solidFill>
              <a:latin typeface="Microsoft Yahei"/>
              <a:ea typeface="Microsoft Yahei"/>
              <a:cs typeface="Microsoft Yahei"/>
            </a:endParaRPr>
          </a:p>
        </p:txBody>
      </p:sp>
      <p:sp>
        <p:nvSpPr>
          <p:cNvPr id="42" name="TextBox 14"/>
          <p:cNvSpPr txBox="1"/>
          <p:nvPr/>
        </p:nvSpPr>
        <p:spPr>
          <a:xfrm>
            <a:off x="603885" y="5224780"/>
            <a:ext cx="11552555" cy="470535"/>
          </a:xfrm>
          <a:prstGeom prst="rect">
            <a:avLst/>
          </a:prstGeom>
        </p:spPr>
        <p:txBody>
          <a:bodyPr vert="horz" wrap="square" lIns="0" tIns="0" rIns="0" bIns="0" rtlCol="0" anchor="t" anchorCtr="0">
            <a:noAutofit/>
          </a:bodyPr>
          <a:p>
            <a:pPr>
              <a:lnSpc>
                <a:spcPct val="140000"/>
              </a:lnSpc>
            </a:pPr>
            <a:r>
              <a:rPr lang="en-US" sz="1500">
                <a:solidFill>
                  <a:schemeClr val="dk1">
                    <a:alpha val="100000"/>
                  </a:schemeClr>
                </a:solidFill>
                <a:latin typeface="Microsoft Yahei"/>
                <a:ea typeface="Microsoft Yahei"/>
                <a:cs typeface="Microsoft Yahei"/>
              </a:rPr>
              <a:t>    误工期即为休息期，期限可由当事人协商一致确定，如无法协商一致，由法院借助鉴定意见或医疗机构意见确定；误工费应为实际减少的收入。</a:t>
            </a:r>
            <a:endParaRPr lang="en-US" sz="1500">
              <a:solidFill>
                <a:schemeClr val="dk1">
                  <a:alpha val="100000"/>
                </a:schemeClr>
              </a:solidFill>
              <a:latin typeface="Microsoft Yahei"/>
              <a:ea typeface="Microsoft Yahei"/>
              <a:cs typeface="Microsoft Yahei"/>
            </a:endParaRPr>
          </a:p>
        </p:txBody>
      </p:sp>
      <p:sp>
        <p:nvSpPr>
          <p:cNvPr id="43" name="TextBox 7"/>
          <p:cNvSpPr txBox="1"/>
          <p:nvPr/>
        </p:nvSpPr>
        <p:spPr>
          <a:xfrm>
            <a:off x="708463" y="5715183"/>
            <a:ext cx="2990850" cy="685800"/>
          </a:xfrm>
          <a:prstGeom prst="rect">
            <a:avLst/>
          </a:prstGeom>
        </p:spPr>
        <p:txBody>
          <a:bodyPr vert="horz" wrap="square" lIns="123825" tIns="123825" rIns="57150" bIns="123825" rtlCol="0" anchor="ctr" anchorCtr="0">
            <a:noAutofit/>
          </a:bodyPr>
          <a:p>
            <a:pPr algn="l">
              <a:lnSpc>
                <a:spcPct val="120000"/>
              </a:lnSpc>
            </a:pPr>
            <a:r>
              <a:rPr lang="en-US" sz="2400" b="1">
                <a:solidFill>
                  <a:schemeClr val="accent1">
                    <a:alpha val="100000"/>
                  </a:schemeClr>
                </a:solidFill>
                <a:latin typeface="Microsoft Yahei"/>
                <a:ea typeface="Microsoft Yahei"/>
                <a:cs typeface="Microsoft Yahei"/>
              </a:rPr>
              <a:t>残疾赔偿金等</a:t>
            </a:r>
            <a:endParaRPr lang="en-US" sz="2400" b="1">
              <a:solidFill>
                <a:schemeClr val="accent1">
                  <a:alpha val="100000"/>
                </a:schemeClr>
              </a:solidFill>
              <a:latin typeface="Microsoft Yahei"/>
              <a:ea typeface="Microsoft Yahei"/>
              <a:cs typeface="Microsoft Yahei"/>
            </a:endParaRPr>
          </a:p>
        </p:txBody>
      </p:sp>
      <p:sp>
        <p:nvSpPr>
          <p:cNvPr id="44" name="TextBox 14"/>
          <p:cNvSpPr txBox="1"/>
          <p:nvPr/>
        </p:nvSpPr>
        <p:spPr>
          <a:xfrm>
            <a:off x="603885" y="6179820"/>
            <a:ext cx="11552555" cy="470535"/>
          </a:xfrm>
          <a:prstGeom prst="rect">
            <a:avLst/>
          </a:prstGeom>
        </p:spPr>
        <p:txBody>
          <a:bodyPr vert="horz" wrap="square" lIns="0" tIns="0" rIns="0" bIns="0" rtlCol="0" anchor="t" anchorCtr="0">
            <a:noAutofit/>
          </a:bodyPr>
          <a:p>
            <a:pPr>
              <a:lnSpc>
                <a:spcPct val="140000"/>
              </a:lnSpc>
            </a:pPr>
            <a:r>
              <a:rPr lang="en-US" sz="1500">
                <a:solidFill>
                  <a:schemeClr val="dk1">
                    <a:alpha val="100000"/>
                  </a:schemeClr>
                </a:solidFill>
                <a:latin typeface="Microsoft Yahei"/>
                <a:ea typeface="Microsoft Yahei"/>
                <a:cs typeface="Microsoft Yahei"/>
              </a:rPr>
              <a:t>    残疾赔偿金应审查患者年龄、残疾等级及人均可支配收入标准；死亡赔偿金应审查患者年龄及本市居民人均可支配收入标准；被扶养人生活费应审查扶养人是否丧失劳动能力。</a:t>
            </a:r>
            <a:endParaRPr lang="en-US" sz="1500">
              <a:solidFill>
                <a:schemeClr val="dk1">
                  <a:alpha val="100000"/>
                </a:schemeClr>
              </a:solidFill>
              <a:latin typeface="Microsoft Yahei"/>
              <a:ea typeface="Microsoft Yahei"/>
              <a:cs typeface="Microsoft Yahei"/>
            </a:endParaRPr>
          </a:p>
        </p:txBody>
      </p:sp>
      <p:sp>
        <p:nvSpPr>
          <p:cNvPr id="46" name="AutoShape 2"/>
          <p:cNvSpPr/>
          <p:nvPr/>
        </p:nvSpPr>
        <p:spPr>
          <a:xfrm>
            <a:off x="29210" y="13970"/>
            <a:ext cx="692150" cy="679450"/>
          </a:xfrm>
          <a:prstGeom prst="ellipse">
            <a:avLst/>
          </a:prstGeom>
          <a:noFill/>
          <a:ln w="19050">
            <a:solidFill>
              <a:schemeClr val="accent1">
                <a:alpha val="100000"/>
              </a:schemeClr>
            </a:solidFill>
            <a:prstDash val="solid"/>
          </a:ln>
        </p:spPr>
      </p:sp>
      <p:sp>
        <p:nvSpPr>
          <p:cNvPr id="47" name="Freeform 10"/>
          <p:cNvSpPr/>
          <p:nvPr/>
        </p:nvSpPr>
        <p:spPr>
          <a:xfrm>
            <a:off x="152494" y="76024"/>
            <a:ext cx="468095" cy="468095"/>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chemeClr val="accent1">
              <a:alpha val="100000"/>
            </a:schemeClr>
          </a:solidFill>
        </p:spPr>
      </p:sp>
      <p:pic>
        <p:nvPicPr>
          <p:cNvPr id="50"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69537" y="4648247"/>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其他合理费用</a:t>
            </a:r>
            <a:endParaRPr lang="en-US" sz="2400" b="1">
              <a:solidFill>
                <a:schemeClr val="accent1">
                  <a:alpha val="100000"/>
                </a:schemeClr>
              </a:solidFill>
              <a:latin typeface="Microsoft Yahei"/>
              <a:ea typeface="Microsoft Yahei"/>
              <a:cs typeface="Microsoft Yahei"/>
            </a:endParaRPr>
          </a:p>
        </p:txBody>
      </p:sp>
      <p:sp>
        <p:nvSpPr>
          <p:cNvPr id="4" name="TextBox 4"/>
          <p:cNvSpPr txBox="1"/>
          <p:nvPr/>
        </p:nvSpPr>
        <p:spPr>
          <a:xfrm>
            <a:off x="685800" y="5313045"/>
            <a:ext cx="10915015"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包括交通费、住宿费、住院用品费、鉴定费、律师代理费等，在医疗损害责任纠纷案件中，这些费用是合理的支出项目，可依照相关标准确定。</a:t>
            </a:r>
            <a:endParaRPr lang="en-US" sz="1500">
              <a:solidFill>
                <a:schemeClr val="dk1">
                  <a:alpha val="100000"/>
                </a:schemeClr>
              </a:solidFill>
              <a:latin typeface="Microsoft Yahei"/>
              <a:ea typeface="Microsoft Yahei"/>
              <a:cs typeface="Microsoft Yahei"/>
            </a:endParaRPr>
          </a:p>
        </p:txBody>
      </p:sp>
      <p:sp>
        <p:nvSpPr>
          <p:cNvPr id="6" name="TextBox 6"/>
          <p:cNvSpPr txBox="1"/>
          <p:nvPr/>
        </p:nvSpPr>
        <p:spPr>
          <a:xfrm>
            <a:off x="914622" y="170835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丧葬费</a:t>
            </a:r>
            <a:endParaRPr lang="en-US" sz="2400" b="1">
              <a:solidFill>
                <a:schemeClr val="accent1">
                  <a:alpha val="100000"/>
                </a:schemeClr>
              </a:solidFill>
              <a:latin typeface="Microsoft Yahei"/>
              <a:ea typeface="Microsoft Yahei"/>
              <a:cs typeface="Microsoft Yahei"/>
            </a:endParaRPr>
          </a:p>
        </p:txBody>
      </p:sp>
      <p:sp>
        <p:nvSpPr>
          <p:cNvPr id="7" name="TextBox 7"/>
          <p:cNvSpPr txBox="1"/>
          <p:nvPr/>
        </p:nvSpPr>
        <p:spPr>
          <a:xfrm>
            <a:off x="809625" y="2349500"/>
            <a:ext cx="1083056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丧葬费按照上一年度职工月平均工资，以六个月总额计算，这一标准确保了丧葬费与职工收入相协调，为家属提供了合理的经济支持。</a:t>
            </a:r>
            <a:endParaRPr lang="en-US" sz="1500">
              <a:solidFill>
                <a:schemeClr val="dk1">
                  <a:alpha val="100000"/>
                </a:schemeClr>
              </a:solidFill>
              <a:latin typeface="Microsoft Yahei"/>
              <a:ea typeface="Microsoft Yahei"/>
              <a:cs typeface="Microsoft Yahei"/>
            </a:endParaRPr>
          </a:p>
        </p:txBody>
      </p:sp>
      <p:sp>
        <p:nvSpPr>
          <p:cNvPr id="8" name="TextBox 8"/>
          <p:cNvSpPr txBox="1"/>
          <p:nvPr/>
        </p:nvSpPr>
        <p:spPr>
          <a:xfrm>
            <a:off x="869537" y="3200679"/>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残疾辅助器具费</a:t>
            </a:r>
            <a:endParaRPr lang="en-US" sz="2400" b="1">
              <a:solidFill>
                <a:schemeClr val="accent1">
                  <a:alpha val="100000"/>
                </a:schemeClr>
              </a:solidFill>
              <a:latin typeface="Microsoft Yahei"/>
              <a:ea typeface="Microsoft Yahei"/>
              <a:cs typeface="Microsoft Yahei"/>
            </a:endParaRPr>
          </a:p>
        </p:txBody>
      </p:sp>
      <p:sp>
        <p:nvSpPr>
          <p:cNvPr id="9" name="TextBox 9"/>
          <p:cNvSpPr txBox="1"/>
          <p:nvPr/>
        </p:nvSpPr>
        <p:spPr>
          <a:xfrm>
            <a:off x="730250" y="3952240"/>
            <a:ext cx="10909935"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一般按照经济适用型器具标准认定；对于起诉时已经安装或使用的器具超出普通标准，一般予以支持，但显著过高的予以调整。</a:t>
            </a:r>
            <a:endParaRPr lang="en-US" sz="1500">
              <a:solidFill>
                <a:schemeClr val="dk1">
                  <a:alpha val="100000"/>
                </a:schemeClr>
              </a:solidFill>
              <a:latin typeface="Microsoft Yahei"/>
              <a:ea typeface="Microsoft Yahei"/>
              <a:cs typeface="Microsoft Yahei"/>
            </a:endParaRPr>
          </a:p>
        </p:txBody>
      </p:sp>
      <p:pic>
        <p:nvPicPr>
          <p:cNvPr id="13" name="Picture 13"/>
          <p:cNvPicPr>
            <a:picLocks noChangeAspect="1"/>
          </p:cNvPicPr>
          <p:nvPr/>
        </p:nvPicPr>
        <p:blipFill>
          <a:blip r:embed="rId1"/>
          <a:srcRect/>
          <a:stretch>
            <a:fillRect/>
          </a:stretch>
        </p:blipFill>
        <p:spPr>
          <a:xfrm>
            <a:off x="10172700" y="304800"/>
            <a:ext cx="1714500" cy="542925"/>
          </a:xfrm>
          <a:prstGeom prst="rect">
            <a:avLst/>
          </a:prstGeom>
        </p:spPr>
      </p:pic>
      <p:sp>
        <p:nvSpPr>
          <p:cNvPr id="46" name="AutoShape 2"/>
          <p:cNvSpPr/>
          <p:nvPr/>
        </p:nvSpPr>
        <p:spPr>
          <a:xfrm>
            <a:off x="29210" y="13970"/>
            <a:ext cx="692150" cy="679450"/>
          </a:xfrm>
          <a:prstGeom prst="ellipse">
            <a:avLst/>
          </a:prstGeom>
          <a:noFill/>
          <a:ln w="19050">
            <a:solidFill>
              <a:schemeClr val="accent1">
                <a:alpha val="100000"/>
              </a:schemeClr>
            </a:solidFill>
            <a:prstDash val="solid"/>
          </a:ln>
        </p:spPr>
      </p:sp>
      <p:sp>
        <p:nvSpPr>
          <p:cNvPr id="47" name="Freeform 10"/>
          <p:cNvSpPr/>
          <p:nvPr/>
        </p:nvSpPr>
        <p:spPr>
          <a:xfrm>
            <a:off x="141699" y="76024"/>
            <a:ext cx="468095" cy="468095"/>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chemeClr val="accent1">
              <a:alpha val="100000"/>
            </a:schemeClr>
          </a:solidFill>
        </p:spPr>
      </p:sp>
      <p:sp>
        <p:nvSpPr>
          <p:cNvPr id="14" name="TextBox 4"/>
          <p:cNvSpPr txBox="1"/>
          <p:nvPr/>
        </p:nvSpPr>
        <p:spPr>
          <a:xfrm>
            <a:off x="721360" y="-182245"/>
            <a:ext cx="3388360" cy="914400"/>
          </a:xfrm>
          <a:prstGeom prst="rect">
            <a:avLst/>
          </a:prstGeom>
        </p:spPr>
        <p:txBody>
          <a:bodyPr vert="horz" wrap="square" lIns="123825" tIns="123825" rIns="57150" bIns="123825" rtlCol="0" anchor="ctr" anchorCtr="0">
            <a:noAutofit/>
          </a:bodyPr>
          <a:p>
            <a:pPr>
              <a:lnSpc>
                <a:spcPct val="140000"/>
              </a:lnSpc>
            </a:pPr>
            <a:r>
              <a:rPr lang="zh-CN" altLang="en-US" sz="3000" b="1">
                <a:solidFill>
                  <a:schemeClr val="dk2">
                    <a:alpha val="100000"/>
                  </a:schemeClr>
                </a:solidFill>
                <a:latin typeface="Microsoft Yahei"/>
                <a:ea typeface="Microsoft Yahei"/>
                <a:cs typeface="Microsoft Yahei"/>
              </a:rPr>
              <a:t>医疗损害</a:t>
            </a:r>
            <a:r>
              <a:rPr lang="en-US" sz="3000" b="1">
                <a:solidFill>
                  <a:schemeClr val="dk2">
                    <a:alpha val="100000"/>
                  </a:schemeClr>
                </a:solidFill>
                <a:latin typeface="Microsoft Yahei"/>
                <a:ea typeface="Microsoft Yahei"/>
                <a:cs typeface="Microsoft Yahei"/>
              </a:rPr>
              <a:t>赔偿</a:t>
            </a:r>
            <a:r>
              <a:rPr lang="zh-CN" altLang="en-US" sz="3000" b="1">
                <a:solidFill>
                  <a:schemeClr val="dk2">
                    <a:alpha val="100000"/>
                  </a:schemeClr>
                </a:solidFill>
                <a:latin typeface="Microsoft Yahei"/>
                <a:ea typeface="Microsoft Yahei"/>
                <a:cs typeface="Microsoft Yahei"/>
              </a:rPr>
              <a:t>项目</a:t>
            </a:r>
            <a:endParaRPr lang="zh-CN" altLang="en-US" sz="3000" b="1">
              <a:solidFill>
                <a:schemeClr val="dk2">
                  <a:alpha val="100000"/>
                </a:schemeClr>
              </a:solidFill>
              <a:latin typeface="Microsoft Yahei"/>
              <a:ea typeface="Microsoft Yahei"/>
              <a:cs typeface="Microsoft Yahei"/>
            </a:endParaRPr>
          </a:p>
        </p:txBody>
      </p:sp>
      <p:cxnSp>
        <p:nvCxnSpPr>
          <p:cNvPr id="18" name="Connector 18"/>
          <p:cNvCxnSpPr/>
          <p:nvPr/>
        </p:nvCxnSpPr>
        <p:spPr>
          <a:xfrm flipH="1">
            <a:off x="609567" y="2057593"/>
            <a:ext cx="8255" cy="2971800"/>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grpSp>
        <p:nvGrpSpPr>
          <p:cNvPr id="15" name="Group 10"/>
          <p:cNvGrpSpPr/>
          <p:nvPr/>
        </p:nvGrpSpPr>
        <p:grpSpPr>
          <a:xfrm rot="0">
            <a:off x="434738" y="1838361"/>
            <a:ext cx="353467" cy="353467"/>
            <a:chOff x="838598" y="3391571"/>
            <a:chExt cx="353467" cy="353467"/>
          </a:xfrm>
        </p:grpSpPr>
        <p:sp>
          <p:nvSpPr>
            <p:cNvPr id="16" name="AutoShape 11"/>
            <p:cNvSpPr/>
            <p:nvPr/>
          </p:nvSpPr>
          <p:spPr>
            <a:xfrm>
              <a:off x="920082" y="3473055"/>
              <a:ext cx="190500" cy="190500"/>
            </a:xfrm>
            <a:prstGeom prst="ellipse">
              <a:avLst/>
            </a:prstGeom>
            <a:solidFill>
              <a:schemeClr val="accent1">
                <a:alpha val="100000"/>
              </a:schemeClr>
            </a:solidFill>
          </p:spPr>
        </p:sp>
        <p:sp>
          <p:nvSpPr>
            <p:cNvPr id="17" name="AutoShape 12"/>
            <p:cNvSpPr/>
            <p:nvPr/>
          </p:nvSpPr>
          <p:spPr>
            <a:xfrm>
              <a:off x="838598" y="3391571"/>
              <a:ext cx="353467" cy="353467"/>
            </a:xfrm>
            <a:prstGeom prst="ellipse">
              <a:avLst/>
            </a:prstGeom>
            <a:solidFill>
              <a:schemeClr val="accent1">
                <a:alpha val="16000"/>
              </a:schemeClr>
            </a:solidFill>
          </p:spPr>
        </p:sp>
      </p:grpSp>
      <p:grpSp>
        <p:nvGrpSpPr>
          <p:cNvPr id="19" name="Group 10"/>
          <p:cNvGrpSpPr/>
          <p:nvPr/>
        </p:nvGrpSpPr>
        <p:grpSpPr>
          <a:xfrm rot="0">
            <a:off x="456328" y="3398556"/>
            <a:ext cx="353467" cy="353467"/>
            <a:chOff x="838598" y="3391571"/>
            <a:chExt cx="353467" cy="353467"/>
          </a:xfrm>
        </p:grpSpPr>
        <p:sp>
          <p:nvSpPr>
            <p:cNvPr id="20" name="AutoShape 11"/>
            <p:cNvSpPr/>
            <p:nvPr/>
          </p:nvSpPr>
          <p:spPr>
            <a:xfrm>
              <a:off x="920082" y="3473055"/>
              <a:ext cx="190500" cy="190500"/>
            </a:xfrm>
            <a:prstGeom prst="ellipse">
              <a:avLst/>
            </a:prstGeom>
            <a:solidFill>
              <a:schemeClr val="accent1">
                <a:alpha val="100000"/>
              </a:schemeClr>
            </a:solidFill>
          </p:spPr>
        </p:sp>
        <p:sp>
          <p:nvSpPr>
            <p:cNvPr id="21" name="AutoShape 12"/>
            <p:cNvSpPr/>
            <p:nvPr/>
          </p:nvSpPr>
          <p:spPr>
            <a:xfrm>
              <a:off x="838598" y="3391571"/>
              <a:ext cx="353467" cy="353467"/>
            </a:xfrm>
            <a:prstGeom prst="ellipse">
              <a:avLst/>
            </a:prstGeom>
            <a:solidFill>
              <a:schemeClr val="accent1">
                <a:alpha val="16000"/>
              </a:schemeClr>
            </a:solidFill>
          </p:spPr>
        </p:sp>
      </p:grpSp>
      <p:grpSp>
        <p:nvGrpSpPr>
          <p:cNvPr id="22" name="Group 10"/>
          <p:cNvGrpSpPr/>
          <p:nvPr/>
        </p:nvGrpSpPr>
        <p:grpSpPr>
          <a:xfrm rot="0">
            <a:off x="455693" y="4876836"/>
            <a:ext cx="353467" cy="353467"/>
            <a:chOff x="838598" y="3391571"/>
            <a:chExt cx="353467" cy="353467"/>
          </a:xfrm>
        </p:grpSpPr>
        <p:sp>
          <p:nvSpPr>
            <p:cNvPr id="23" name="AutoShape 11"/>
            <p:cNvSpPr/>
            <p:nvPr/>
          </p:nvSpPr>
          <p:spPr>
            <a:xfrm>
              <a:off x="920082" y="3473055"/>
              <a:ext cx="190500" cy="190500"/>
            </a:xfrm>
            <a:prstGeom prst="ellipse">
              <a:avLst/>
            </a:prstGeom>
            <a:solidFill>
              <a:schemeClr val="accent1">
                <a:alpha val="100000"/>
              </a:schemeClr>
            </a:solidFill>
          </p:spPr>
        </p:sp>
        <p:sp>
          <p:nvSpPr>
            <p:cNvPr id="24" name="AutoShape 12"/>
            <p:cNvSpPr/>
            <p:nvPr/>
          </p:nvSpPr>
          <p:spPr>
            <a:xfrm>
              <a:off x="838598" y="3391571"/>
              <a:ext cx="353467" cy="353467"/>
            </a:xfrm>
            <a:prstGeom prst="ellipse">
              <a:avLst/>
            </a:prstGeom>
            <a:solidFill>
              <a:schemeClr val="accent1">
                <a:alpha val="16000"/>
              </a:schemeClr>
            </a:solidFill>
          </p:spPr>
        </p:sp>
      </p:grpSp>
      <p:sp>
        <p:nvSpPr>
          <p:cNvPr id="14342" name="Text Box 3"/>
          <p:cNvSpPr/>
          <p:nvPr/>
        </p:nvSpPr>
        <p:spPr>
          <a:xfrm>
            <a:off x="8534710" y="6309678"/>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5"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24827" y="4277310"/>
            <a:ext cx="4416963" cy="2188763"/>
          </a:xfrm>
          <a:prstGeom prst="roundRect">
            <a:avLst>
              <a:gd name="adj" fmla="val 12162"/>
            </a:avLst>
          </a:prstGeom>
          <a:solidFill>
            <a:schemeClr val="lt2">
              <a:alpha val="80000"/>
            </a:schemeClr>
          </a:solidFill>
        </p:spPr>
      </p:sp>
      <p:sp>
        <p:nvSpPr>
          <p:cNvPr id="3" name="AutoShape 3"/>
          <p:cNvSpPr/>
          <p:nvPr/>
        </p:nvSpPr>
        <p:spPr>
          <a:xfrm>
            <a:off x="6477292" y="1906354"/>
            <a:ext cx="4416963" cy="2188763"/>
          </a:xfrm>
          <a:prstGeom prst="roundRect">
            <a:avLst>
              <a:gd name="adj" fmla="val 12162"/>
            </a:avLst>
          </a:prstGeom>
          <a:solidFill>
            <a:schemeClr val="lt2">
              <a:alpha val="80000"/>
            </a:schemeClr>
          </a:solidFill>
        </p:spPr>
      </p:sp>
      <p:sp>
        <p:nvSpPr>
          <p:cNvPr id="4" name="AutoShape 4"/>
          <p:cNvSpPr/>
          <p:nvPr/>
        </p:nvSpPr>
        <p:spPr>
          <a:xfrm>
            <a:off x="995527" y="3726646"/>
            <a:ext cx="4416963" cy="2188763"/>
          </a:xfrm>
          <a:prstGeom prst="roundRect">
            <a:avLst>
              <a:gd name="adj" fmla="val 12162"/>
            </a:avLst>
          </a:prstGeom>
          <a:solidFill>
            <a:schemeClr val="lt2">
              <a:alpha val="80000"/>
            </a:schemeClr>
          </a:solidFill>
        </p:spPr>
      </p:sp>
      <p:sp>
        <p:nvSpPr>
          <p:cNvPr id="5" name="AutoShape 5"/>
          <p:cNvSpPr/>
          <p:nvPr/>
        </p:nvSpPr>
        <p:spPr>
          <a:xfrm>
            <a:off x="446749" y="1278702"/>
            <a:ext cx="4416963" cy="2188763"/>
          </a:xfrm>
          <a:prstGeom prst="roundRect">
            <a:avLst>
              <a:gd name="adj" fmla="val 12162"/>
            </a:avLst>
          </a:prstGeom>
          <a:solidFill>
            <a:schemeClr val="lt2">
              <a:alpha val="80000"/>
            </a:schemeClr>
          </a:solidFill>
        </p:spPr>
      </p:sp>
      <p:sp>
        <p:nvSpPr>
          <p:cNvPr id="6" name="AutoShape 6"/>
          <p:cNvSpPr/>
          <p:nvPr/>
        </p:nvSpPr>
        <p:spPr>
          <a:xfrm>
            <a:off x="7892444" y="5057422"/>
            <a:ext cx="2108038" cy="1025922"/>
          </a:xfrm>
          <a:prstGeom prst="rect">
            <a:avLst/>
          </a:prstGeom>
          <a:noFill/>
        </p:spPr>
      </p:sp>
      <p:sp>
        <p:nvSpPr>
          <p:cNvPr id="7" name="AutoShape 7"/>
          <p:cNvSpPr/>
          <p:nvPr/>
        </p:nvSpPr>
        <p:spPr>
          <a:xfrm>
            <a:off x="1128765" y="4947084"/>
            <a:ext cx="3704287" cy="615553"/>
          </a:xfrm>
          <a:prstGeom prst="rect">
            <a:avLst/>
          </a:prstGeom>
          <a:noFill/>
        </p:spPr>
      </p:sp>
      <p:sp>
        <p:nvSpPr>
          <p:cNvPr id="8" name="TextBox 8"/>
          <p:cNvSpPr txBox="1"/>
          <p:nvPr/>
        </p:nvSpPr>
        <p:spPr>
          <a:xfrm>
            <a:off x="7320605" y="2091596"/>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Microsoft Yahei"/>
                <a:ea typeface="Microsoft Yahei"/>
                <a:cs typeface="Microsoft Yahei"/>
              </a:rPr>
              <a:t>特殊职业受影响可索赔</a:t>
            </a:r>
            <a:endParaRPr lang="en-US" sz="2000" b="1">
              <a:solidFill>
                <a:schemeClr val="accent1">
                  <a:alpha val="100000"/>
                </a:schemeClr>
              </a:solidFill>
              <a:latin typeface="Microsoft Yahei"/>
              <a:ea typeface="Microsoft Yahei"/>
              <a:cs typeface="Microsoft Yahei"/>
            </a:endParaRPr>
          </a:p>
        </p:txBody>
      </p:sp>
      <p:sp>
        <p:nvSpPr>
          <p:cNvPr id="9" name="TextBox 9"/>
          <p:cNvSpPr txBox="1"/>
          <p:nvPr/>
        </p:nvSpPr>
        <p:spPr>
          <a:xfrm>
            <a:off x="7320605" y="2542321"/>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Microsoft Yahei"/>
                <a:ea typeface="Microsoft Yahei"/>
                <a:cs typeface="Microsoft Yahei"/>
              </a:rPr>
              <a:t>患者未构成残疾但受损部位特殊或职业受影响，如歌唱家声带受损、画家手指受损等，可主张精神损害抚慰金。</a:t>
            </a:r>
            <a:endParaRPr lang="en-US" sz="1500">
              <a:solidFill>
                <a:schemeClr val="dk1">
                  <a:alpha val="100000"/>
                </a:schemeClr>
              </a:solidFill>
              <a:latin typeface="Microsoft Yahei"/>
              <a:ea typeface="Microsoft Yahei"/>
              <a:cs typeface="Microsoft Yahei"/>
            </a:endParaRPr>
          </a:p>
        </p:txBody>
      </p:sp>
      <p:sp>
        <p:nvSpPr>
          <p:cNvPr id="10" name="TextBox 10"/>
          <p:cNvSpPr txBox="1"/>
          <p:nvPr/>
        </p:nvSpPr>
        <p:spPr>
          <a:xfrm>
            <a:off x="7892444" y="4404095"/>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Microsoft Yahei"/>
                <a:ea typeface="Microsoft Yahei"/>
                <a:cs typeface="Microsoft Yahei"/>
              </a:rPr>
              <a:t>赔偿标准参照法规解释</a:t>
            </a:r>
            <a:endParaRPr lang="en-US" sz="2000" b="1">
              <a:solidFill>
                <a:schemeClr val="accent1">
                  <a:alpha val="100000"/>
                </a:schemeClr>
              </a:solidFill>
              <a:latin typeface="Microsoft Yahei"/>
              <a:ea typeface="Microsoft Yahei"/>
              <a:cs typeface="Microsoft Yahei"/>
            </a:endParaRPr>
          </a:p>
        </p:txBody>
      </p:sp>
      <p:sp>
        <p:nvSpPr>
          <p:cNvPr id="11" name="TextBox 11"/>
          <p:cNvSpPr txBox="1"/>
          <p:nvPr/>
        </p:nvSpPr>
        <p:spPr>
          <a:xfrm>
            <a:off x="7892444" y="4894429"/>
            <a:ext cx="3333750" cy="1389019"/>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Microsoft Yahei"/>
                <a:ea typeface="Microsoft Yahei"/>
                <a:cs typeface="Microsoft Yahei"/>
              </a:rPr>
              <a:t>精神损害抚慰金标准应参照《最高人民法院关于确定民事侵权精神损害赔偿责任若干问题的解释》第五条规定的情形加以确定。</a:t>
            </a:r>
            <a:endParaRPr lang="en-US" sz="1500">
              <a:solidFill>
                <a:schemeClr val="dk1">
                  <a:alpha val="100000"/>
                </a:schemeClr>
              </a:solidFill>
              <a:latin typeface="Microsoft Yahei"/>
              <a:ea typeface="Microsoft Yahei"/>
              <a:cs typeface="Microsoft Yahei"/>
            </a:endParaRPr>
          </a:p>
        </p:txBody>
      </p:sp>
      <p:sp>
        <p:nvSpPr>
          <p:cNvPr id="12" name="TextBox 12"/>
          <p:cNvSpPr txBox="1"/>
          <p:nvPr/>
        </p:nvSpPr>
        <p:spPr>
          <a:xfrm>
            <a:off x="1268631" y="3834957"/>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Microsoft Yahei"/>
                <a:ea typeface="Microsoft Yahei"/>
                <a:cs typeface="Microsoft Yahei"/>
              </a:rPr>
              <a:t>其他情形造成精神伤害</a:t>
            </a:r>
            <a:endParaRPr lang="en-US" sz="2000" b="1">
              <a:solidFill>
                <a:schemeClr val="accent1">
                  <a:alpha val="100000"/>
                </a:schemeClr>
              </a:solidFill>
              <a:latin typeface="Microsoft Yahei"/>
              <a:ea typeface="Microsoft Yahei"/>
              <a:cs typeface="Microsoft Yahei"/>
            </a:endParaRPr>
          </a:p>
        </p:txBody>
      </p:sp>
      <p:sp>
        <p:nvSpPr>
          <p:cNvPr id="13" name="TextBox 13"/>
          <p:cNvSpPr txBox="1"/>
          <p:nvPr/>
        </p:nvSpPr>
        <p:spPr>
          <a:xfrm>
            <a:off x="1329877" y="4358806"/>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Microsoft Yahei"/>
                <a:ea typeface="Microsoft Yahei"/>
                <a:cs typeface="Microsoft Yahei"/>
              </a:rPr>
              <a:t>对于患者或其近亲属造成精神伤害的其他情形，如不明原因神经痛、不当出生等，可主张精神损害抚慰金。</a:t>
            </a:r>
            <a:endParaRPr lang="en-US" sz="1500">
              <a:solidFill>
                <a:schemeClr val="dk1">
                  <a:alpha val="100000"/>
                </a:schemeClr>
              </a:solidFill>
              <a:latin typeface="Microsoft Yahei"/>
              <a:ea typeface="Microsoft Yahei"/>
              <a:cs typeface="Microsoft Yahei"/>
            </a:endParaRPr>
          </a:p>
        </p:txBody>
      </p:sp>
      <p:sp>
        <p:nvSpPr>
          <p:cNvPr id="14" name="TextBox 14"/>
          <p:cNvSpPr txBox="1"/>
          <p:nvPr/>
        </p:nvSpPr>
        <p:spPr>
          <a:xfrm>
            <a:off x="649313" y="1460601"/>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Microsoft Yahei"/>
                <a:ea typeface="Microsoft Yahei"/>
                <a:cs typeface="Microsoft Yahei"/>
              </a:rPr>
              <a:t>残疾死亡可索精神抚慰</a:t>
            </a:r>
            <a:endParaRPr lang="en-US" sz="2000" b="1">
              <a:solidFill>
                <a:schemeClr val="accent1">
                  <a:alpha val="100000"/>
                </a:schemeClr>
              </a:solidFill>
              <a:latin typeface="Microsoft Yahei"/>
              <a:ea typeface="Microsoft Yahei"/>
              <a:cs typeface="Microsoft Yahei"/>
            </a:endParaRPr>
          </a:p>
        </p:txBody>
      </p:sp>
      <p:sp>
        <p:nvSpPr>
          <p:cNvPr id="15" name="TextBox 15"/>
          <p:cNvSpPr txBox="1"/>
          <p:nvPr/>
        </p:nvSpPr>
        <p:spPr>
          <a:xfrm>
            <a:off x="710558" y="1911327"/>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Microsoft Yahei"/>
                <a:ea typeface="Microsoft Yahei"/>
                <a:cs typeface="Microsoft Yahei"/>
              </a:rPr>
              <a:t>患者因过错医疗行为构成残疾或死亡，患者或其近亲属可以主张精神损害抚慰金。</a:t>
            </a:r>
            <a:endParaRPr lang="en-US" sz="1500">
              <a:solidFill>
                <a:schemeClr val="dk1">
                  <a:alpha val="100000"/>
                </a:schemeClr>
              </a:solidFill>
              <a:latin typeface="Microsoft Yahei"/>
              <a:ea typeface="Microsoft Yahei"/>
              <a:cs typeface="Microsoft Yahei"/>
            </a:endParaRPr>
          </a:p>
        </p:txBody>
      </p:sp>
      <p:sp>
        <p:nvSpPr>
          <p:cNvPr id="16" name="TextBox 16"/>
          <p:cNvSpPr txBox="1"/>
          <p:nvPr/>
        </p:nvSpPr>
        <p:spPr>
          <a:xfrm>
            <a:off x="4597400" y="502285"/>
            <a:ext cx="2973705"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Microsoft Yahei"/>
                <a:ea typeface="Microsoft Yahei"/>
                <a:cs typeface="Microsoft Yahei"/>
              </a:rPr>
              <a:t>精神损害赔偿</a:t>
            </a:r>
            <a:endParaRPr lang="en-US" sz="3000" b="1">
              <a:solidFill>
                <a:schemeClr val="dk2">
                  <a:alpha val="100000"/>
                </a:schemeClr>
              </a:solidFill>
              <a:latin typeface="Microsoft Yahei"/>
              <a:ea typeface="Microsoft Yahei"/>
              <a:cs typeface="Microsoft Yahei"/>
            </a:endParaRPr>
          </a:p>
        </p:txBody>
      </p:sp>
      <p:sp>
        <p:nvSpPr>
          <p:cNvPr id="17" name="AutoShape 17"/>
          <p:cNvSpPr/>
          <p:nvPr/>
        </p:nvSpPr>
        <p:spPr>
          <a:xfrm>
            <a:off x="4429903" y="1939275"/>
            <a:ext cx="867618" cy="867618"/>
          </a:xfrm>
          <a:prstGeom prst="ellipse">
            <a:avLst/>
          </a:prstGeom>
          <a:solidFill>
            <a:schemeClr val="accent1">
              <a:alpha val="100000"/>
            </a:schemeClr>
          </a:solidFill>
        </p:spPr>
      </p:sp>
      <p:sp>
        <p:nvSpPr>
          <p:cNvPr id="18" name="Freeform 18"/>
          <p:cNvSpPr/>
          <p:nvPr/>
        </p:nvSpPr>
        <p:spPr>
          <a:xfrm>
            <a:off x="4597511" y="2106883"/>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path>
              <a:path w="304800" h="304800">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path>
            </a:pathLst>
          </a:custGeom>
          <a:solidFill>
            <a:srgbClr val="FFFFFF">
              <a:alpha val="100000"/>
            </a:srgbClr>
          </a:solidFill>
        </p:spPr>
      </p:sp>
      <p:sp>
        <p:nvSpPr>
          <p:cNvPr id="19" name="AutoShape 19"/>
          <p:cNvSpPr/>
          <p:nvPr/>
        </p:nvSpPr>
        <p:spPr>
          <a:xfrm>
            <a:off x="4978680" y="4387218"/>
            <a:ext cx="867618" cy="867618"/>
          </a:xfrm>
          <a:prstGeom prst="ellipse">
            <a:avLst/>
          </a:prstGeom>
          <a:solidFill>
            <a:schemeClr val="accent1">
              <a:alpha val="100000"/>
            </a:schemeClr>
          </a:solidFill>
        </p:spPr>
      </p:sp>
      <p:sp>
        <p:nvSpPr>
          <p:cNvPr id="20" name="Freeform 20"/>
          <p:cNvSpPr/>
          <p:nvPr/>
        </p:nvSpPr>
        <p:spPr>
          <a:xfrm>
            <a:off x="5200515" y="4618384"/>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path>
              <a:path w="304800" h="304800">
                <a:moveTo>
                  <a:pt x="60960" y="137160"/>
                </a:moveTo>
                <a:lnTo>
                  <a:pt x="60960" y="76200"/>
                </a:lnTo>
                <a:lnTo>
                  <a:pt x="30480" y="76200"/>
                </a:lnTo>
                <a:lnTo>
                  <a:pt x="30480" y="137160"/>
                </a:lnTo>
                <a:lnTo>
                  <a:pt x="60960" y="137160"/>
                </a:lnTo>
                <a:close/>
              </a:path>
              <a:path w="304800" h="304800">
                <a:moveTo>
                  <a:pt x="30480" y="259080"/>
                </a:moveTo>
                <a:lnTo>
                  <a:pt x="30480" y="243840"/>
                </a:lnTo>
                <a:lnTo>
                  <a:pt x="304800" y="243840"/>
                </a:lnTo>
                <a:lnTo>
                  <a:pt x="304800" y="259080"/>
                </a:lnTo>
                <a:lnTo>
                  <a:pt x="243840" y="289560"/>
                </a:lnTo>
                <a:lnTo>
                  <a:pt x="91440" y="289560"/>
                </a:lnTo>
                <a:lnTo>
                  <a:pt x="30480" y="259080"/>
                </a:lnTo>
              </a:path>
            </a:pathLst>
          </a:custGeom>
          <a:solidFill>
            <a:srgbClr val="FFFFFF">
              <a:alpha val="100000"/>
            </a:srgbClr>
          </a:solidFill>
        </p:spPr>
      </p:sp>
      <p:sp>
        <p:nvSpPr>
          <p:cNvPr id="21" name="AutoShape 21"/>
          <p:cNvSpPr/>
          <p:nvPr/>
        </p:nvSpPr>
        <p:spPr>
          <a:xfrm>
            <a:off x="6082921" y="2566927"/>
            <a:ext cx="867618" cy="867618"/>
          </a:xfrm>
          <a:prstGeom prst="ellipse">
            <a:avLst/>
          </a:prstGeom>
          <a:solidFill>
            <a:schemeClr val="accent1">
              <a:alpha val="100000"/>
            </a:schemeClr>
          </a:solidFill>
        </p:spPr>
      </p:sp>
      <p:sp>
        <p:nvSpPr>
          <p:cNvPr id="22" name="AutoShape 22"/>
          <p:cNvSpPr/>
          <p:nvPr/>
        </p:nvSpPr>
        <p:spPr>
          <a:xfrm>
            <a:off x="6631699" y="4937882"/>
            <a:ext cx="867618" cy="867618"/>
          </a:xfrm>
          <a:prstGeom prst="ellipse">
            <a:avLst/>
          </a:prstGeom>
          <a:solidFill>
            <a:schemeClr val="accent1">
              <a:alpha val="100000"/>
            </a:schemeClr>
          </a:solidFill>
        </p:spPr>
      </p:sp>
      <p:sp>
        <p:nvSpPr>
          <p:cNvPr id="23" name="Freeform 23"/>
          <p:cNvSpPr/>
          <p:nvPr/>
        </p:nvSpPr>
        <p:spPr>
          <a:xfrm>
            <a:off x="6280943" y="2797200"/>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rgbClr val="FFFFFF">
              <a:alpha val="100000"/>
            </a:srgbClr>
          </a:solidFill>
        </p:spPr>
      </p:sp>
      <p:sp>
        <p:nvSpPr>
          <p:cNvPr id="24" name="Freeform 24"/>
          <p:cNvSpPr/>
          <p:nvPr/>
        </p:nvSpPr>
        <p:spPr>
          <a:xfrm>
            <a:off x="6859716" y="5179724"/>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rgbClr val="FFFFFF">
              <a:alpha val="100000"/>
            </a:srgbClr>
          </a:solidFill>
        </p:spPr>
      </p:sp>
      <p:pic>
        <p:nvPicPr>
          <p:cNvPr id="25" name="Picture 25"/>
          <p:cNvPicPr>
            <a:picLocks noChangeAspect="1"/>
          </p:cNvPicPr>
          <p:nvPr/>
        </p:nvPicPr>
        <p:blipFill>
          <a:blip r:embed="rId1"/>
          <a:srcRect/>
          <a:stretch>
            <a:fillRect/>
          </a:stretch>
        </p:blipFill>
        <p:spPr>
          <a:xfrm>
            <a:off x="10172700" y="304800"/>
            <a:ext cx="1714500" cy="542925"/>
          </a:xfrm>
          <a:prstGeom prst="rect">
            <a:avLst/>
          </a:prstGeom>
        </p:spPr>
      </p:pic>
      <p:sp>
        <p:nvSpPr>
          <p:cNvPr id="47" name="Freeform 10"/>
          <p:cNvSpPr/>
          <p:nvPr/>
        </p:nvSpPr>
        <p:spPr>
          <a:xfrm>
            <a:off x="152494" y="76024"/>
            <a:ext cx="468095" cy="468095"/>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chemeClr val="accent1">
              <a:alpha val="100000"/>
            </a:schemeClr>
          </a:solidFill>
        </p:spPr>
      </p:sp>
      <p:sp>
        <p:nvSpPr>
          <p:cNvPr id="46" name="AutoShape 2"/>
          <p:cNvSpPr/>
          <p:nvPr/>
        </p:nvSpPr>
        <p:spPr>
          <a:xfrm>
            <a:off x="29210" y="13970"/>
            <a:ext cx="692150" cy="679450"/>
          </a:xfrm>
          <a:prstGeom prst="ellipse">
            <a:avLst/>
          </a:prstGeom>
          <a:noFill/>
          <a:ln w="19050">
            <a:solidFill>
              <a:schemeClr val="accent1">
                <a:alpha val="100000"/>
              </a:schemeClr>
            </a:solidFill>
            <a:prstDash val="solid"/>
          </a:ln>
        </p:spPr>
      </p:sp>
      <p:sp>
        <p:nvSpPr>
          <p:cNvPr id="26" name="TextBox 4"/>
          <p:cNvSpPr txBox="1"/>
          <p:nvPr/>
        </p:nvSpPr>
        <p:spPr>
          <a:xfrm>
            <a:off x="721360" y="-182245"/>
            <a:ext cx="3388360" cy="914400"/>
          </a:xfrm>
          <a:prstGeom prst="rect">
            <a:avLst/>
          </a:prstGeom>
        </p:spPr>
        <p:txBody>
          <a:bodyPr vert="horz" wrap="square" lIns="123825" tIns="123825" rIns="57150" bIns="123825" rtlCol="0" anchor="ctr" anchorCtr="0">
            <a:noAutofit/>
          </a:bodyPr>
          <a:p>
            <a:pPr>
              <a:lnSpc>
                <a:spcPct val="140000"/>
              </a:lnSpc>
            </a:pPr>
            <a:r>
              <a:rPr lang="zh-CN" altLang="en-US" sz="3000" b="1">
                <a:solidFill>
                  <a:schemeClr val="dk2">
                    <a:alpha val="100000"/>
                  </a:schemeClr>
                </a:solidFill>
                <a:latin typeface="Microsoft Yahei"/>
                <a:ea typeface="Microsoft Yahei"/>
                <a:cs typeface="Microsoft Yahei"/>
              </a:rPr>
              <a:t>医疗损害</a:t>
            </a:r>
            <a:r>
              <a:rPr lang="en-US" sz="3000" b="1">
                <a:solidFill>
                  <a:schemeClr val="dk2">
                    <a:alpha val="100000"/>
                  </a:schemeClr>
                </a:solidFill>
                <a:latin typeface="Microsoft Yahei"/>
                <a:ea typeface="Microsoft Yahei"/>
                <a:cs typeface="Microsoft Yahei"/>
              </a:rPr>
              <a:t>赔偿</a:t>
            </a:r>
            <a:r>
              <a:rPr lang="zh-CN" altLang="en-US" sz="3000" b="1">
                <a:solidFill>
                  <a:schemeClr val="dk2">
                    <a:alpha val="100000"/>
                  </a:schemeClr>
                </a:solidFill>
                <a:latin typeface="Microsoft Yahei"/>
                <a:ea typeface="Microsoft Yahei"/>
                <a:cs typeface="Microsoft Yahei"/>
              </a:rPr>
              <a:t>项目</a:t>
            </a:r>
            <a:endParaRPr lang="zh-CN" altLang="en-US" sz="3000" b="1">
              <a:solidFill>
                <a:schemeClr val="dk2">
                  <a:alpha val="100000"/>
                </a:schemeClr>
              </a:solidFill>
              <a:latin typeface="Microsoft Yahei"/>
              <a:ea typeface="Microsoft Yahei"/>
              <a:cs typeface="Microsoft Yahei"/>
            </a:endParaRPr>
          </a:p>
        </p:txBody>
      </p:sp>
      <p:sp>
        <p:nvSpPr>
          <p:cNvPr id="14342" name="Text Box 3"/>
          <p:cNvSpPr/>
          <p:nvPr/>
        </p:nvSpPr>
        <p:spPr>
          <a:xfrm>
            <a:off x="8534710" y="630142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7"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03259" y="1394815"/>
            <a:ext cx="5242560" cy="2194560"/>
          </a:xfrm>
          <a:prstGeom prst="roundRect">
            <a:avLst/>
          </a:prstGeom>
          <a:solidFill>
            <a:schemeClr val="lt2">
              <a:alpha val="80000"/>
            </a:schemeClr>
          </a:solidFill>
        </p:spPr>
      </p:sp>
      <p:sp>
        <p:nvSpPr>
          <p:cNvPr id="3" name="AutoShape 3"/>
          <p:cNvSpPr/>
          <p:nvPr/>
        </p:nvSpPr>
        <p:spPr>
          <a:xfrm>
            <a:off x="6303259" y="3911005"/>
            <a:ext cx="5242560" cy="2194560"/>
          </a:xfrm>
          <a:prstGeom prst="roundRect">
            <a:avLst/>
          </a:prstGeom>
          <a:solidFill>
            <a:schemeClr val="lt2">
              <a:alpha val="80000"/>
            </a:schemeClr>
          </a:solidFill>
        </p:spPr>
      </p:sp>
      <p:sp>
        <p:nvSpPr>
          <p:cNvPr id="4" name="AutoShape 4"/>
          <p:cNvSpPr/>
          <p:nvPr/>
        </p:nvSpPr>
        <p:spPr>
          <a:xfrm>
            <a:off x="715856" y="3911005"/>
            <a:ext cx="5242560" cy="2194560"/>
          </a:xfrm>
          <a:prstGeom prst="roundRect">
            <a:avLst/>
          </a:prstGeom>
          <a:solidFill>
            <a:schemeClr val="lt2">
              <a:alpha val="80000"/>
            </a:schemeClr>
          </a:solidFill>
        </p:spPr>
      </p:sp>
      <p:sp>
        <p:nvSpPr>
          <p:cNvPr id="5" name="AutoShape 5"/>
          <p:cNvSpPr/>
          <p:nvPr/>
        </p:nvSpPr>
        <p:spPr>
          <a:xfrm>
            <a:off x="715856" y="1378942"/>
            <a:ext cx="5242560" cy="2194560"/>
          </a:xfrm>
          <a:prstGeom prst="roundRect">
            <a:avLst/>
          </a:prstGeom>
          <a:solidFill>
            <a:schemeClr val="lt2">
              <a:alpha val="80000"/>
            </a:schemeClr>
          </a:solidFill>
        </p:spPr>
      </p:sp>
      <p:sp>
        <p:nvSpPr>
          <p:cNvPr id="6" name="TextBox 6"/>
          <p:cNvSpPr txBox="1"/>
          <p:nvPr/>
        </p:nvSpPr>
        <p:spPr>
          <a:xfrm>
            <a:off x="6703007"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综合考量损害与范围</a:t>
            </a:r>
            <a:endParaRPr lang="en-US" sz="2400" b="1">
              <a:solidFill>
                <a:schemeClr val="accent1">
                  <a:alpha val="100000"/>
                </a:schemeClr>
              </a:solidFill>
              <a:latin typeface="Microsoft Yahei"/>
              <a:ea typeface="Microsoft Yahei"/>
              <a:cs typeface="Microsoft Yahei"/>
            </a:endParaRPr>
          </a:p>
        </p:txBody>
      </p:sp>
      <p:sp>
        <p:nvSpPr>
          <p:cNvPr id="7" name="TextBox 7"/>
          <p:cNvSpPr txBox="1"/>
          <p:nvPr/>
        </p:nvSpPr>
        <p:spPr>
          <a:xfrm>
            <a:off x="6703007"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患者所受损害的程度、缺陷产品影响范围，如后果严重、范围广泛的，则赔偿金额应增多，同时考虑已有及潜在原告的数量。</a:t>
            </a:r>
            <a:endParaRPr lang="en-US" sz="1500">
              <a:solidFill>
                <a:schemeClr val="dk1">
                  <a:alpha val="100000"/>
                </a:schemeClr>
              </a:solidFill>
              <a:latin typeface="Microsoft Yahei"/>
              <a:ea typeface="Microsoft Yahei"/>
              <a:cs typeface="Microsoft Yahei"/>
            </a:endParaRPr>
          </a:p>
        </p:txBody>
      </p:sp>
      <p:sp>
        <p:nvSpPr>
          <p:cNvPr id="8" name="TextBox 8"/>
          <p:cNvSpPr txBox="1"/>
          <p:nvPr/>
        </p:nvSpPr>
        <p:spPr>
          <a:xfrm>
            <a:off x="1098702"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与生产者销售者行为匹配</a:t>
            </a:r>
            <a:endParaRPr lang="en-US" sz="2400" b="1">
              <a:solidFill>
                <a:schemeClr val="accent1">
                  <a:alpha val="100000"/>
                </a:schemeClr>
              </a:solidFill>
              <a:latin typeface="Microsoft Yahei"/>
              <a:ea typeface="Microsoft Yahei"/>
              <a:cs typeface="Microsoft Yahei"/>
            </a:endParaRPr>
          </a:p>
        </p:txBody>
      </p:sp>
      <p:sp>
        <p:nvSpPr>
          <p:cNvPr id="9" name="TextBox 9"/>
          <p:cNvSpPr txBox="1"/>
          <p:nvPr/>
        </p:nvSpPr>
        <p:spPr>
          <a:xfrm>
            <a:off x="1098702"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应与生产者、销售者的行为及主观状态相适应，如行为的方式、持续时间，以及发现损害后果后是否采取补救措施等。</a:t>
            </a:r>
            <a:endParaRPr lang="en-US" sz="1500">
              <a:solidFill>
                <a:schemeClr val="dk1">
                  <a:alpha val="100000"/>
                </a:schemeClr>
              </a:solidFill>
              <a:latin typeface="Microsoft Yahei"/>
              <a:ea typeface="Microsoft Yahei"/>
              <a:cs typeface="Microsoft Yahei"/>
            </a:endParaRPr>
          </a:p>
        </p:txBody>
      </p:sp>
      <p:sp>
        <p:nvSpPr>
          <p:cNvPr id="10" name="TextBox 10"/>
          <p:cNvSpPr txBox="1"/>
          <p:nvPr/>
        </p:nvSpPr>
        <p:spPr>
          <a:xfrm>
            <a:off x="6686105"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与经济实力相匹配</a:t>
            </a:r>
            <a:endParaRPr lang="en-US" sz="2400" b="1">
              <a:solidFill>
                <a:schemeClr val="accent1">
                  <a:alpha val="100000"/>
                </a:schemeClr>
              </a:solidFill>
              <a:latin typeface="Microsoft Yahei"/>
              <a:ea typeface="Microsoft Yahei"/>
              <a:cs typeface="Microsoft Yahei"/>
            </a:endParaRPr>
          </a:p>
        </p:txBody>
      </p:sp>
      <p:sp>
        <p:nvSpPr>
          <p:cNvPr id="11" name="TextBox 11"/>
          <p:cNvSpPr txBox="1"/>
          <p:nvPr/>
        </p:nvSpPr>
        <p:spPr>
          <a:xfrm>
            <a:off x="6686105"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应与生产者、销售者的承受能力相适应，如生产者、销售者获利多、经济实力雄厚的情况下，应承担较重的责任。</a:t>
            </a:r>
            <a:endParaRPr lang="en-US" sz="1500">
              <a:solidFill>
                <a:schemeClr val="dk1">
                  <a:alpha val="100000"/>
                </a:schemeClr>
              </a:solidFill>
              <a:latin typeface="Microsoft Yahei"/>
              <a:ea typeface="Microsoft Yahei"/>
              <a:cs typeface="Microsoft Yahei"/>
            </a:endParaRPr>
          </a:p>
        </p:txBody>
      </p:sp>
      <p:sp>
        <p:nvSpPr>
          <p:cNvPr id="12" name="TextBox 12"/>
          <p:cNvSpPr txBox="1"/>
          <p:nvPr/>
        </p:nvSpPr>
        <p:spPr>
          <a:xfrm>
            <a:off x="1098702"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Microsoft Yahei"/>
                <a:ea typeface="Microsoft Yahei"/>
                <a:cs typeface="Microsoft Yahei"/>
              </a:rPr>
              <a:t>考虑已承担的责任</a:t>
            </a:r>
            <a:endParaRPr lang="en-US" sz="2400" b="1">
              <a:solidFill>
                <a:schemeClr val="accent1">
                  <a:alpha val="100000"/>
                </a:schemeClr>
              </a:solidFill>
              <a:latin typeface="Microsoft Yahei"/>
              <a:ea typeface="Microsoft Yahei"/>
              <a:cs typeface="Microsoft Yahei"/>
            </a:endParaRPr>
          </a:p>
        </p:txBody>
      </p:sp>
      <p:sp>
        <p:nvSpPr>
          <p:cNvPr id="13" name="TextBox 13"/>
          <p:cNvSpPr txBox="1"/>
          <p:nvPr/>
        </p:nvSpPr>
        <p:spPr>
          <a:xfrm>
            <a:off x="1098702"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应考虑生产者、销售者是否承担行政、刑事责任，如果生产者、销售者已经承担了行政责任、刑事责任，则应减少赔偿金额。</a:t>
            </a:r>
            <a:endParaRPr lang="en-US" sz="1500">
              <a:solidFill>
                <a:schemeClr val="dk1">
                  <a:alpha val="100000"/>
                </a:schemeClr>
              </a:solidFill>
              <a:latin typeface="Microsoft Yahei"/>
              <a:ea typeface="Microsoft Yahei"/>
              <a:cs typeface="Microsoft Yahei"/>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Microsoft Yahei"/>
                <a:ea typeface="Microsoft Yahei"/>
                <a:cs typeface="Microsoft Yahei"/>
              </a:rPr>
              <a:t>惩罚性赔偿在医疗产品责任纠纷中予以适用</a:t>
            </a:r>
            <a:endParaRPr lang="en-US" sz="3000" b="1">
              <a:solidFill>
                <a:schemeClr val="dk2">
                  <a:alpha val="100000"/>
                </a:schemeClr>
              </a:solidFill>
              <a:latin typeface="Microsoft Yahei"/>
              <a:ea typeface="Microsoft Yahei"/>
              <a:cs typeface="Microsoft Yahei"/>
            </a:endParaRPr>
          </a:p>
        </p:txBody>
      </p:sp>
      <p:pic>
        <p:nvPicPr>
          <p:cNvPr id="15" name="Picture 15"/>
          <p:cNvPicPr>
            <a:picLocks noChangeAspect="1"/>
          </p:cNvPicPr>
          <p:nvPr/>
        </p:nvPicPr>
        <p:blipFill>
          <a:blip r:embed="rId1"/>
          <a:srcRect/>
          <a:stretch>
            <a:fillRect/>
          </a:stretch>
        </p:blipFill>
        <p:spPr>
          <a:xfrm>
            <a:off x="10172700" y="304800"/>
            <a:ext cx="1714500" cy="542925"/>
          </a:xfrm>
          <a:prstGeom prst="rect">
            <a:avLst/>
          </a:prstGeom>
        </p:spPr>
      </p:pic>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16"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62400" y="1905000"/>
            <a:ext cx="7743190" cy="2888615"/>
          </a:xfrm>
          <a:prstGeom prst="rect">
            <a:avLst/>
          </a:prstGeom>
        </p:spPr>
        <p:txBody>
          <a:bodyPr vert="horz" wrap="square" lIns="123825" tIns="123825" rIns="57150" bIns="123825" rtlCol="0" anchor="t" anchorCtr="0">
            <a:noAutofit/>
          </a:bodyPr>
          <a:lstStyle/>
          <a:p>
            <a:pPr marL="228600" lvl="1" indent="-228600">
              <a:lnSpc>
                <a:spcPct val="140000"/>
              </a:lnSpc>
              <a:buFont typeface="Arial" panose="020B0604020202090204"/>
              <a:buChar char="•"/>
            </a:pPr>
            <a:r>
              <a:rPr lang="en-US" sz="3600" b="1">
                <a:solidFill>
                  <a:schemeClr val="tx1"/>
                </a:solidFill>
                <a:latin typeface="Microsoft Yahei"/>
                <a:ea typeface="Microsoft Yahei"/>
                <a:cs typeface="Microsoft Yahei"/>
              </a:rPr>
              <a:t>一般医疗损害责任认定与裁判规则</a:t>
            </a:r>
            <a:endParaRPr lang="en-US" sz="3600" b="1">
              <a:solidFill>
                <a:schemeClr val="tx1"/>
              </a:solidFill>
              <a:latin typeface="Microsoft Yahei"/>
              <a:ea typeface="Microsoft Yahei"/>
              <a:cs typeface="Microsoft Yahei"/>
            </a:endParaRPr>
          </a:p>
          <a:p>
            <a:pPr marL="228600" lvl="1" indent="-228600">
              <a:lnSpc>
                <a:spcPct val="140000"/>
              </a:lnSpc>
              <a:buFont typeface="Arial" panose="020B0604020202090204"/>
              <a:buChar char="•"/>
            </a:pPr>
            <a:r>
              <a:rPr lang="en-US" sz="3600" b="1">
                <a:solidFill>
                  <a:schemeClr val="tx1"/>
                </a:solidFill>
                <a:latin typeface="Microsoft Yahei"/>
                <a:ea typeface="Microsoft Yahei"/>
                <a:cs typeface="Microsoft Yahei"/>
              </a:rPr>
              <a:t>医疗损害责任纠纷证据规则</a:t>
            </a:r>
            <a:endParaRPr lang="en-US" sz="3600" b="1">
              <a:solidFill>
                <a:schemeClr val="tx1"/>
              </a:solidFill>
              <a:latin typeface="Microsoft Yahei"/>
              <a:ea typeface="Microsoft Yahei"/>
              <a:cs typeface="Microsoft Yahei"/>
            </a:endParaRPr>
          </a:p>
          <a:p>
            <a:pPr marL="228600" lvl="1" indent="-228600">
              <a:lnSpc>
                <a:spcPct val="140000"/>
              </a:lnSpc>
              <a:buFont typeface="Arial" panose="020B0604020202090204"/>
              <a:buChar char="•"/>
            </a:pPr>
            <a:r>
              <a:rPr lang="en-US" sz="3600" b="1">
                <a:solidFill>
                  <a:schemeClr val="tx1"/>
                </a:solidFill>
                <a:latin typeface="Microsoft Yahei"/>
                <a:ea typeface="Microsoft Yahei"/>
                <a:cs typeface="Microsoft Yahei"/>
              </a:rPr>
              <a:t>医疗损害责任赔偿范围</a:t>
            </a:r>
            <a:endParaRPr lang="en-US" sz="3600" b="1">
              <a:solidFill>
                <a:schemeClr val="tx1"/>
              </a:solidFill>
              <a:latin typeface="Microsoft Yahei"/>
              <a:ea typeface="Microsoft Yahei"/>
              <a:cs typeface="Microsoft Yahei"/>
            </a:endParaRPr>
          </a:p>
        </p:txBody>
      </p:sp>
      <p:sp>
        <p:nvSpPr>
          <p:cNvPr id="3" name="TextBox 3"/>
          <p:cNvSpPr txBox="1"/>
          <p:nvPr/>
        </p:nvSpPr>
        <p:spPr>
          <a:xfrm>
            <a:off x="838448" y="2438083"/>
            <a:ext cx="2532780" cy="1704975"/>
          </a:xfrm>
          <a:prstGeom prst="rect">
            <a:avLst/>
          </a:prstGeom>
        </p:spPr>
        <p:txBody>
          <a:bodyPr vert="horz" wrap="square" lIns="123825" tIns="123825" rIns="57150" bIns="123825" rtlCol="0" anchor="t" anchorCtr="0">
            <a:spAutoFit/>
          </a:bodyPr>
          <a:lstStyle/>
          <a:p>
            <a:pPr>
              <a:lnSpc>
                <a:spcPct val="120000"/>
              </a:lnSpc>
            </a:pPr>
            <a:r>
              <a:rPr lang="en-US" sz="7650" b="1">
                <a:solidFill>
                  <a:schemeClr val="bg1">
                    <a:alpha val="100000"/>
                  </a:schemeClr>
                </a:solidFill>
                <a:latin typeface="Microsoft Yahei"/>
                <a:ea typeface="Microsoft Yahei"/>
                <a:cs typeface="Microsoft Yahei"/>
              </a:rPr>
              <a:t>目录</a:t>
            </a:r>
            <a:endParaRPr lang="en-US" sz="7650" b="1">
              <a:solidFill>
                <a:schemeClr val="bg1">
                  <a:alpha val="100000"/>
                </a:schemeClr>
              </a:solidFill>
              <a:latin typeface="Microsoft Yahei"/>
              <a:ea typeface="Microsoft Yahei"/>
              <a:cs typeface="Microsoft Yahei"/>
            </a:endParaRPr>
          </a:p>
        </p:txBody>
      </p:sp>
      <p:pic>
        <p:nvPicPr>
          <p:cNvPr id="4" name="Picture 4"/>
          <p:cNvPicPr>
            <a:picLocks noChangeAspect="1"/>
          </p:cNvPicPr>
          <p:nvPr/>
        </p:nvPicPr>
        <p:blipFill>
          <a:blip r:embed="rId1"/>
          <a:srcRect/>
          <a:stretch>
            <a:fillRect/>
          </a:stretch>
        </p:blipFill>
        <p:spPr>
          <a:xfrm>
            <a:off x="10172700" y="304800"/>
            <a:ext cx="1714500" cy="542925"/>
          </a:xfrm>
          <a:prstGeom prst="rect">
            <a:avLst/>
          </a:prstGeom>
        </p:spPr>
      </p:pic>
      <p:pic>
        <p:nvPicPr>
          <p:cNvPr id="5" name="Picture 5"/>
          <p:cNvPicPr>
            <a:picLocks noChangeAspect="1"/>
          </p:cNvPicPr>
          <p:nvPr/>
        </p:nvPicPr>
        <p:blipFill>
          <a:blip r:embed="rId1"/>
          <a:srcRect/>
          <a:stretch>
            <a:fillRect/>
          </a:stretch>
        </p:blipFill>
        <p:spPr>
          <a:xfrm>
            <a:off x="9076690" y="152400"/>
            <a:ext cx="2918460" cy="923925"/>
          </a:xfrm>
          <a:prstGeom prst="rect">
            <a:avLst/>
          </a:prstGeom>
        </p:spPr>
      </p:pic>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03259" y="1394815"/>
            <a:ext cx="5242560" cy="2194560"/>
          </a:xfrm>
          <a:prstGeom prst="roundRect">
            <a:avLst/>
          </a:prstGeom>
          <a:solidFill>
            <a:schemeClr val="lt2">
              <a:alpha val="80000"/>
            </a:schemeClr>
          </a:solidFill>
        </p:spPr>
      </p:sp>
      <p:sp>
        <p:nvSpPr>
          <p:cNvPr id="4" name="AutoShape 4"/>
          <p:cNvSpPr/>
          <p:nvPr/>
        </p:nvSpPr>
        <p:spPr>
          <a:xfrm>
            <a:off x="65405" y="1814195"/>
            <a:ext cx="2921000" cy="4542790"/>
          </a:xfrm>
          <a:prstGeom prst="roundRect">
            <a:avLst/>
          </a:prstGeom>
          <a:solidFill>
            <a:schemeClr val="lt2">
              <a:alpha val="80000"/>
            </a:schemeClr>
          </a:solidFill>
        </p:spPr>
      </p:sp>
      <p:sp>
        <p:nvSpPr>
          <p:cNvPr id="14" name="TextBox 14"/>
          <p:cNvSpPr txBox="1"/>
          <p:nvPr/>
        </p:nvSpPr>
        <p:spPr>
          <a:xfrm>
            <a:off x="228600" y="0"/>
            <a:ext cx="7766685"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Microsoft Yahei"/>
                <a:ea typeface="Microsoft Yahei"/>
                <a:cs typeface="Microsoft Yahei"/>
              </a:rPr>
              <a:t>顾某某诉曲靖市妇幼保健院医疗损害</a:t>
            </a:r>
            <a:r>
              <a:rPr lang="zh-CN" altLang="en-US" sz="3000" b="1">
                <a:solidFill>
                  <a:schemeClr val="dk2">
                    <a:alpha val="100000"/>
                  </a:schemeClr>
                </a:solidFill>
                <a:latin typeface="Microsoft Yahei"/>
                <a:ea typeface="Microsoft Yahei"/>
                <a:cs typeface="Microsoft Yahei"/>
              </a:rPr>
              <a:t>案</a:t>
            </a:r>
            <a:endParaRPr lang="zh-CN" altLang="en-US" sz="3000" b="1">
              <a:solidFill>
                <a:schemeClr val="dk2">
                  <a:alpha val="100000"/>
                </a:schemeClr>
              </a:solidFill>
              <a:latin typeface="Microsoft Yahei"/>
              <a:ea typeface="Microsoft Yahei"/>
              <a:cs typeface="Microsoft Yahei"/>
            </a:endParaRPr>
          </a:p>
        </p:txBody>
      </p:sp>
      <p:pic>
        <p:nvPicPr>
          <p:cNvPr id="15" name="Picture 15"/>
          <p:cNvPicPr>
            <a:picLocks noChangeAspect="1"/>
          </p:cNvPicPr>
          <p:nvPr/>
        </p:nvPicPr>
        <p:blipFill>
          <a:blip r:embed="rId1"/>
          <a:srcRect/>
          <a:stretch>
            <a:fillRect/>
          </a:stretch>
        </p:blipFill>
        <p:spPr>
          <a:xfrm>
            <a:off x="10172700" y="304800"/>
            <a:ext cx="1714500" cy="542925"/>
          </a:xfrm>
          <a:prstGeom prst="rect">
            <a:avLst/>
          </a:prstGeom>
        </p:spPr>
      </p:pic>
      <p:sp>
        <p:nvSpPr>
          <p:cNvPr id="16" name="AutoShape 4"/>
          <p:cNvSpPr/>
          <p:nvPr/>
        </p:nvSpPr>
        <p:spPr>
          <a:xfrm>
            <a:off x="3094990" y="1814195"/>
            <a:ext cx="2921000" cy="4542790"/>
          </a:xfrm>
          <a:prstGeom prst="roundRect">
            <a:avLst/>
          </a:prstGeom>
          <a:solidFill>
            <a:schemeClr val="lt2">
              <a:alpha val="80000"/>
            </a:schemeClr>
          </a:solidFill>
        </p:spPr>
      </p:sp>
      <p:sp>
        <p:nvSpPr>
          <p:cNvPr id="17" name="AutoShape 4"/>
          <p:cNvSpPr/>
          <p:nvPr/>
        </p:nvSpPr>
        <p:spPr>
          <a:xfrm>
            <a:off x="6124575" y="1865630"/>
            <a:ext cx="2921000" cy="4495800"/>
          </a:xfrm>
          <a:prstGeom prst="roundRect">
            <a:avLst/>
          </a:prstGeom>
          <a:solidFill>
            <a:schemeClr val="lt2">
              <a:alpha val="80000"/>
            </a:schemeClr>
          </a:solidFill>
        </p:spPr>
      </p:sp>
      <p:sp>
        <p:nvSpPr>
          <p:cNvPr id="18" name="AutoShape 4"/>
          <p:cNvSpPr/>
          <p:nvPr/>
        </p:nvSpPr>
        <p:spPr>
          <a:xfrm>
            <a:off x="9196705" y="1371600"/>
            <a:ext cx="2921000" cy="4913630"/>
          </a:xfrm>
          <a:prstGeom prst="roundRect">
            <a:avLst/>
          </a:prstGeom>
          <a:solidFill>
            <a:schemeClr val="lt2">
              <a:alpha val="80000"/>
            </a:schemeClr>
          </a:solidFill>
        </p:spPr>
      </p:sp>
      <p:pic>
        <p:nvPicPr>
          <p:cNvPr id="19" name="图片 18" descr="WechatIMG381"/>
          <p:cNvPicPr>
            <a:picLocks noChangeAspect="1"/>
          </p:cNvPicPr>
          <p:nvPr/>
        </p:nvPicPr>
        <p:blipFill>
          <a:blip r:embed="rId2"/>
          <a:stretch>
            <a:fillRect/>
          </a:stretch>
        </p:blipFill>
        <p:spPr>
          <a:xfrm>
            <a:off x="152400" y="2133600"/>
            <a:ext cx="2748280" cy="4044315"/>
          </a:xfrm>
          <a:prstGeom prst="rect">
            <a:avLst/>
          </a:prstGeom>
        </p:spPr>
      </p:pic>
      <p:pic>
        <p:nvPicPr>
          <p:cNvPr id="20" name="图片 19" descr="WechatIMG382"/>
          <p:cNvPicPr>
            <a:picLocks noChangeAspect="1"/>
          </p:cNvPicPr>
          <p:nvPr/>
        </p:nvPicPr>
        <p:blipFill>
          <a:blip r:embed="rId3"/>
          <a:stretch>
            <a:fillRect/>
          </a:stretch>
        </p:blipFill>
        <p:spPr>
          <a:xfrm>
            <a:off x="3200400" y="2255520"/>
            <a:ext cx="2743835" cy="3922395"/>
          </a:xfrm>
          <a:prstGeom prst="rect">
            <a:avLst/>
          </a:prstGeom>
        </p:spPr>
      </p:pic>
      <p:pic>
        <p:nvPicPr>
          <p:cNvPr id="21" name="图片 20" descr="WechatIMG383"/>
          <p:cNvPicPr>
            <a:picLocks noChangeAspect="1"/>
          </p:cNvPicPr>
          <p:nvPr/>
        </p:nvPicPr>
        <p:blipFill>
          <a:blip r:embed="rId4"/>
          <a:stretch>
            <a:fillRect/>
          </a:stretch>
        </p:blipFill>
        <p:spPr>
          <a:xfrm>
            <a:off x="6196330" y="2209800"/>
            <a:ext cx="2748280" cy="3920490"/>
          </a:xfrm>
          <a:prstGeom prst="rect">
            <a:avLst/>
          </a:prstGeom>
        </p:spPr>
      </p:pic>
      <p:sp>
        <p:nvSpPr>
          <p:cNvPr id="23" name="文本框 22"/>
          <p:cNvSpPr txBox="1"/>
          <p:nvPr/>
        </p:nvSpPr>
        <p:spPr>
          <a:xfrm>
            <a:off x="3581400" y="1116330"/>
            <a:ext cx="1848485" cy="478155"/>
          </a:xfrm>
          <a:prstGeom prst="rect">
            <a:avLst/>
          </a:prstGeom>
          <a:noFill/>
        </p:spPr>
        <p:txBody>
          <a:bodyPr wrap="square" rtlCol="0">
            <a:noAutofit/>
            <a:scene3d>
              <a:camera prst="obliqueTopLeft"/>
              <a:lightRig rig="threePt" dir="t"/>
            </a:scene3d>
          </a:bodyPr>
          <a:p>
            <a:r>
              <a:rPr lang="zh-CN" altLang="en-US" sz="2400" b="1">
                <a:solidFill>
                  <a:srgbClr val="0070C0"/>
                </a:solidFill>
              </a:rPr>
              <a:t>意见</a:t>
            </a:r>
            <a:r>
              <a:rPr lang="zh-CN" altLang="en-US" sz="2400" b="1">
                <a:solidFill>
                  <a:srgbClr val="0070C0"/>
                </a:solidFill>
                <a:effectLst>
                  <a:outerShdw blurRad="60007" dist="200025" dir="15000000" sy="30000" kx="-1800000" algn="bl" rotWithShape="0">
                    <a:prstClr val="black">
                      <a:alpha val="32000"/>
                    </a:prstClr>
                  </a:outerShdw>
                </a:effectLst>
              </a:rPr>
              <a:t>陈述</a:t>
            </a:r>
            <a:endParaRPr lang="zh-CN" altLang="en-US" sz="2400" b="1">
              <a:solidFill>
                <a:srgbClr val="0070C0"/>
              </a:solidFill>
              <a:effectLst>
                <a:outerShdw blurRad="60007" dist="200025" dir="15000000" sy="30000" kx="-1800000" algn="bl" rotWithShape="0">
                  <a:prstClr val="black">
                    <a:alpha val="32000"/>
                  </a:prstClr>
                </a:outerShdw>
              </a:effectLst>
            </a:endParaRPr>
          </a:p>
        </p:txBody>
      </p:sp>
      <p:sp>
        <p:nvSpPr>
          <p:cNvPr id="24" name="文本框 23"/>
          <p:cNvSpPr txBox="1"/>
          <p:nvPr/>
        </p:nvSpPr>
        <p:spPr>
          <a:xfrm>
            <a:off x="9982200" y="1243330"/>
            <a:ext cx="1525905" cy="478155"/>
          </a:xfrm>
          <a:prstGeom prst="rect">
            <a:avLst/>
          </a:prstGeom>
          <a:noFill/>
        </p:spPr>
        <p:txBody>
          <a:bodyPr wrap="square" rtlCol="0">
            <a:noAutofit/>
            <a:scene3d>
              <a:camera prst="obliqueTopLeft"/>
              <a:lightRig rig="threePt" dir="t"/>
            </a:scene3d>
          </a:bodyPr>
          <a:p>
            <a:r>
              <a:rPr lang="zh-CN" altLang="en-US" sz="2400" b="1">
                <a:solidFill>
                  <a:srgbClr val="0070C0"/>
                </a:solidFill>
                <a:effectLst>
                  <a:outerShdw blurRad="60007" dist="200025" dir="15000000" sy="30000" kx="-1800000" algn="bl" rotWithShape="0">
                    <a:prstClr val="black">
                      <a:alpha val="32000"/>
                    </a:prstClr>
                  </a:outerShdw>
                </a:effectLst>
              </a:rPr>
              <a:t>鉴定意见</a:t>
            </a:r>
            <a:endParaRPr lang="zh-CN" altLang="en-US" sz="2400" b="1">
              <a:solidFill>
                <a:srgbClr val="0070C0"/>
              </a:solidFill>
              <a:effectLst>
                <a:outerShdw blurRad="60007" dist="200025" dir="15000000" sy="30000" kx="-1800000" algn="bl" rotWithShape="0">
                  <a:prstClr val="black">
                    <a:alpha val="32000"/>
                  </a:prstClr>
                </a:outerShdw>
              </a:effectLst>
            </a:endParaRPr>
          </a:p>
        </p:txBody>
      </p:sp>
      <p:pic>
        <p:nvPicPr>
          <p:cNvPr id="25" name="图片 24" descr="/private/var/folders/n1/t5yqz_l956lg_pp1qmz10rmc0000gn/T/com.kingsoft.wpsoffice.mac/picturecompress_20241219122533/output_1.jpgoutput_1"/>
          <p:cNvPicPr>
            <a:picLocks noChangeAspect="1"/>
          </p:cNvPicPr>
          <p:nvPr/>
        </p:nvPicPr>
        <p:blipFill>
          <a:blip r:embed="rId5"/>
          <a:stretch>
            <a:fillRect/>
          </a:stretch>
        </p:blipFill>
        <p:spPr>
          <a:xfrm>
            <a:off x="9301480" y="2134870"/>
            <a:ext cx="2816225" cy="4033520"/>
          </a:xfrm>
          <a:prstGeom prst="rect">
            <a:avLst/>
          </a:prstGeom>
        </p:spPr>
      </p:pic>
      <p:sp>
        <p:nvSpPr>
          <p:cNvPr id="14342" name="Text Box 3"/>
          <p:cNvSpPr/>
          <p:nvPr/>
        </p:nvSpPr>
        <p:spPr>
          <a:xfrm>
            <a:off x="8534710" y="6356668"/>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6"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t="-16319" b="-16319"/>
          </a:stretch>
        </a:blipFill>
        <a:effectLst/>
      </p:bgPr>
    </p:bg>
    <p:spTree>
      <p:nvGrpSpPr>
        <p:cNvPr id="1" name=""/>
        <p:cNvGrpSpPr/>
        <p:nvPr/>
      </p:nvGrpSpPr>
      <p:grpSpPr>
        <a:xfrm>
          <a:off x="0" y="0"/>
          <a:ext cx="0" cy="0"/>
          <a:chOff x="0" y="0"/>
          <a:chExt cx="0" cy="0"/>
        </a:xfrm>
      </p:grpSpPr>
      <p:pic>
        <p:nvPicPr>
          <p:cNvPr id="29702" name="图片 1"/>
          <p:cNvPicPr>
            <a:picLocks noChangeAspect="1"/>
          </p:cNvPicPr>
          <p:nvPr/>
        </p:nvPicPr>
        <p:blipFill>
          <a:blip r:embed="rId2"/>
          <a:stretch>
            <a:fillRect/>
          </a:stretch>
        </p:blipFill>
        <p:spPr>
          <a:xfrm>
            <a:off x="-317" y="-317"/>
            <a:ext cx="3225800" cy="1035050"/>
          </a:xfrm>
          <a:prstGeom prst="rect">
            <a:avLst/>
          </a:prstGeom>
          <a:noFill/>
          <a:ln w="9525">
            <a:noFill/>
          </a:ln>
        </p:spPr>
      </p:pic>
      <p:sp>
        <p:nvSpPr>
          <p:cNvPr id="22530" name="Rectangle 2"/>
          <p:cNvSpPr>
            <a:spLocks noGrp="1"/>
          </p:cNvSpPr>
          <p:nvPr/>
        </p:nvSpPr>
        <p:spPr>
          <a:xfrm>
            <a:off x="3816985" y="762000"/>
            <a:ext cx="4558030" cy="2326005"/>
          </a:xfrm>
          <a:prstGeom prst="rect">
            <a:avLst/>
          </a:prstGeom>
          <a:noFill/>
          <a:ln w="9525">
            <a:noFill/>
          </a:ln>
        </p:spPr>
        <p:txBody>
          <a:bodyPr vert="horz" wrap="square" lIns="91440" tIns="45720" rIns="91440" bIns="45720" numCol="1" anchor="ctr" anchorCtr="0" compatLnSpc="1"/>
          <a:lstStyle>
            <a:lvl1pPr lvl="0">
              <a:buClrTx/>
              <a:buSzTx/>
              <a:buFontTx/>
              <a:defRPr/>
            </a:lvl1pPr>
          </a:lstStyle>
          <a:p>
            <a:pPr marL="0" marR="0" lvl="0" indent="-285750" algn="ctr" defTabSz="914400" rtl="0" eaLnBrk="1" fontAlgn="ctr" latinLnBrk="0" hangingPunct="1">
              <a:lnSpc>
                <a:spcPct val="130000"/>
              </a:lnSpc>
              <a:spcBef>
                <a:spcPts val="1000"/>
              </a:spcBef>
              <a:spcAft>
                <a:spcPts val="0"/>
              </a:spcAft>
              <a:buClrTx/>
              <a:buSzTx/>
              <a:buFontTx/>
              <a:buNone/>
              <a:defRPr/>
            </a:pPr>
            <a:r>
              <a:rPr kumimoji="0" lang="zh-CN" altLang="zh-CN" sz="3200" b="1" i="0" u="none" strike="noStrike" kern="1200" cap="none" spc="600" normalizeH="0" baseline="0" noProof="1">
                <a:ln>
                  <a:noFill/>
                </a:ln>
                <a:solidFill>
                  <a:schemeClr val="accent1"/>
                </a:solidFill>
                <a:effectLst/>
                <a:uLnTx/>
                <a:uFillTx/>
                <a:latin typeface="微软雅黑" charset="-122"/>
                <a:ea typeface="微软雅黑" charset="-122"/>
                <a:cs typeface="+mj-cs"/>
                <a:sym typeface="楷体" pitchFamily="49" charset="-122"/>
              </a:rPr>
              <a:t>感谢您的聆听！</a:t>
            </a:r>
            <a:br>
              <a:rPr kumimoji="0" lang="zh-CN" altLang="zh-CN" sz="3200" b="1" i="0" u="none" strike="noStrike" kern="1200" cap="none" spc="600" normalizeH="0" baseline="0" noProof="0" dirty="0">
                <a:ln>
                  <a:noFill/>
                </a:ln>
                <a:solidFill>
                  <a:schemeClr val="accent1"/>
                </a:solidFill>
                <a:effectLst/>
                <a:uLnTx/>
                <a:uFillTx/>
                <a:latin typeface="微软雅黑" charset="-122"/>
                <a:ea typeface="微软雅黑" charset="-122"/>
                <a:cs typeface="+mj-cs"/>
                <a:sym typeface="楷体" pitchFamily="49" charset="-122"/>
              </a:rPr>
            </a:br>
            <a:r>
              <a:rPr kumimoji="0" lang="zh-CN" altLang="zh-CN" sz="3200" b="1" i="0" u="none" strike="noStrike" kern="1200" cap="none" spc="600" normalizeH="0" baseline="0" noProof="1">
                <a:ln>
                  <a:noFill/>
                </a:ln>
                <a:solidFill>
                  <a:schemeClr val="accent1"/>
                </a:solidFill>
                <a:effectLst/>
                <a:uLnTx/>
                <a:uFillTx/>
                <a:latin typeface="微软雅黑" charset="-122"/>
                <a:ea typeface="微软雅黑" charset="-122"/>
                <a:cs typeface="+mj-cs"/>
                <a:sym typeface="楷体" pitchFamily="49" charset="-122"/>
              </a:rPr>
              <a:t>谢谢！</a:t>
            </a:r>
            <a:endParaRPr kumimoji="0" lang="zh-CN" altLang="zh-CN" sz="3200" b="1" i="0" u="none" strike="noStrike" kern="1200" cap="none" spc="600" normalizeH="0" baseline="0" noProof="1">
              <a:ln>
                <a:noFill/>
              </a:ln>
              <a:solidFill>
                <a:schemeClr val="accent1"/>
              </a:solidFill>
              <a:effectLst/>
              <a:uLnTx/>
              <a:uFillTx/>
              <a:latin typeface="微软雅黑" charset="-122"/>
              <a:ea typeface="微软雅黑" charset="-122"/>
              <a:cs typeface="+mj-cs"/>
              <a:sym typeface="楷体" pitchFamily="49" charset="-122"/>
            </a:endParaRPr>
          </a:p>
        </p:txBody>
      </p:sp>
      <p:sp>
        <p:nvSpPr>
          <p:cNvPr id="26629" name="Text Box 6"/>
          <p:cNvSpPr/>
          <p:nvPr>
            <p:custDataLst>
              <p:tags r:id="rId3"/>
            </p:custDataLst>
          </p:nvPr>
        </p:nvSpPr>
        <p:spPr>
          <a:xfrm>
            <a:off x="627380" y="3505200"/>
            <a:ext cx="8567738" cy="1783715"/>
          </a:xfrm>
          <a:prstGeom prst="rect">
            <a:avLst/>
          </a:prstGeom>
          <a:noFill/>
          <a:ln w="9525">
            <a:noFill/>
          </a:ln>
        </p:spPr>
        <p:txBody>
          <a:bodyPr anchor="t" anchorCtr="0">
            <a:spAutoFit/>
          </a:bodyPr>
          <a:p>
            <a:pPr defTabSz="914400">
              <a:lnSpc>
                <a:spcPts val="4400"/>
              </a:lnSpc>
              <a:buFont typeface="Arial" panose="020B0604020202090204" pitchFamily="34" charset="0"/>
              <a:tabLst>
                <a:tab pos="0" algn="l"/>
              </a:tabLst>
            </a:pPr>
            <a:r>
              <a:rPr lang="zh-CN" altLang="en-US" sz="2000" dirty="0">
                <a:solidFill>
                  <a:schemeClr val="bg1"/>
                </a:solidFill>
                <a:latin typeface="微软雅黑" charset="-122"/>
                <a:ea typeface="微软雅黑" charset="-122"/>
                <a:sym typeface="Arial" panose="020B0604020202090204" pitchFamily="34" charset="0"/>
              </a:rPr>
              <a:t>赵西律师电话：</a:t>
            </a:r>
            <a:r>
              <a:rPr lang="en-US" altLang="zh-CN" sz="2000" dirty="0">
                <a:solidFill>
                  <a:schemeClr val="bg1"/>
                </a:solidFill>
                <a:latin typeface="微软雅黑" charset="-122"/>
                <a:ea typeface="微软雅黑" charset="-122"/>
                <a:sym typeface="Arial" panose="020B0604020202090204" pitchFamily="34" charset="0"/>
              </a:rPr>
              <a:t>18088455940</a:t>
            </a:r>
            <a:r>
              <a:rPr lang="zh-CN" altLang="en-US" sz="2000" dirty="0">
                <a:solidFill>
                  <a:schemeClr val="bg1"/>
                </a:solidFill>
                <a:latin typeface="微软雅黑" charset="-122"/>
                <a:ea typeface="微软雅黑" charset="-122"/>
                <a:sym typeface="Arial" panose="020B0604020202090204" pitchFamily="34" charset="0"/>
              </a:rPr>
              <a:t>（微信同号）</a:t>
            </a:r>
            <a:endParaRPr lang="en-US" altLang="zh-CN" sz="2000" dirty="0">
              <a:solidFill>
                <a:schemeClr val="bg1"/>
              </a:solidFill>
              <a:latin typeface="微软雅黑" charset="-122"/>
              <a:ea typeface="微软雅黑" charset="-122"/>
              <a:sym typeface="Arial" panose="020B0604020202090204" pitchFamily="34" charset="0"/>
            </a:endParaRPr>
          </a:p>
          <a:p>
            <a:pPr defTabSz="914400">
              <a:lnSpc>
                <a:spcPts val="4400"/>
              </a:lnSpc>
              <a:buFont typeface="Arial" panose="020B0604020202090204" pitchFamily="34" charset="0"/>
              <a:tabLst>
                <a:tab pos="0" algn="l"/>
              </a:tabLst>
            </a:pPr>
            <a:r>
              <a:rPr lang="zh-CN" altLang="en-US" sz="2000" dirty="0">
                <a:solidFill>
                  <a:schemeClr val="bg1"/>
                </a:solidFill>
                <a:latin typeface="微软雅黑" charset="-122"/>
                <a:ea typeface="微软雅黑" charset="-122"/>
                <a:sym typeface="Arial" panose="020B0604020202090204" pitchFamily="34" charset="0"/>
              </a:rPr>
              <a:t>邮箱：</a:t>
            </a:r>
            <a:r>
              <a:rPr lang="en-US" altLang="zh-CN" sz="2000" dirty="0">
                <a:solidFill>
                  <a:schemeClr val="bg1"/>
                </a:solidFill>
                <a:latin typeface="微软雅黑" charset="-122"/>
                <a:ea typeface="微软雅黑" charset="-122"/>
                <a:sym typeface="Arial" panose="020B0604020202090204" pitchFamily="34" charset="0"/>
              </a:rPr>
              <a:t>616607134@qq.c</a:t>
            </a:r>
            <a:r>
              <a:rPr lang="en-US" altLang="zh-CN" sz="2000" dirty="0">
                <a:solidFill>
                  <a:schemeClr val="bg1"/>
                </a:solidFill>
                <a:latin typeface="微软雅黑" charset="-122"/>
                <a:ea typeface="微软雅黑" charset="-122"/>
                <a:sym typeface="Arial" panose="020B0604020202090204" pitchFamily="34" charset="0"/>
              </a:rPr>
              <a:t>om</a:t>
            </a:r>
            <a:endParaRPr lang="en-US" altLang="zh-CN" sz="2000" dirty="0">
              <a:solidFill>
                <a:schemeClr val="bg1"/>
              </a:solidFill>
              <a:latin typeface="微软雅黑" charset="-122"/>
              <a:ea typeface="微软雅黑" charset="-122"/>
              <a:sym typeface="Arial" panose="020B0604020202090204" pitchFamily="34" charset="0"/>
            </a:endParaRPr>
          </a:p>
          <a:p>
            <a:pPr defTabSz="914400">
              <a:lnSpc>
                <a:spcPts val="4400"/>
              </a:lnSpc>
              <a:buFont typeface="Arial" panose="020B0604020202090204" pitchFamily="34" charset="0"/>
              <a:tabLst>
                <a:tab pos="0" algn="l"/>
              </a:tabLst>
            </a:pPr>
            <a:r>
              <a:rPr lang="zh-CN" altLang="en-US" sz="2000" dirty="0">
                <a:solidFill>
                  <a:schemeClr val="bg1"/>
                </a:solidFill>
                <a:latin typeface="微软雅黑" charset="-122"/>
                <a:ea typeface="微软雅黑" charset="-122"/>
                <a:sym typeface="Arial" panose="020B0604020202090204" pitchFamily="34" charset="0"/>
              </a:rPr>
              <a:t>通讯地址：</a:t>
            </a:r>
            <a:r>
              <a:rPr sz="2000" dirty="0">
                <a:solidFill>
                  <a:schemeClr val="bg1"/>
                </a:solidFill>
                <a:latin typeface="微软雅黑" charset="-122"/>
                <a:ea typeface="微软雅黑" charset="-122"/>
                <a:sym typeface="Arial" panose="020B0604020202090204" pitchFamily="34" charset="0"/>
              </a:rPr>
              <a:t>云南省昆明市西山区广福路与希望路交汇处•希望汇8栋3楼</a:t>
            </a:r>
            <a:endParaRPr sz="2000" dirty="0">
              <a:solidFill>
                <a:schemeClr val="bg1"/>
              </a:solidFill>
              <a:latin typeface="微软雅黑" charset="-122"/>
              <a:ea typeface="微软雅黑" charset="-122"/>
              <a:sym typeface="Arial" panose="020B0604020202090204" pitchFamily="34" charset="0"/>
            </a:endParaRPr>
          </a:p>
        </p:txBody>
      </p:sp>
      <p:pic>
        <p:nvPicPr>
          <p:cNvPr id="29703" name="图片 1" descr="WechatIMG141"/>
          <p:cNvPicPr>
            <a:picLocks noChangeAspect="1"/>
          </p:cNvPicPr>
          <p:nvPr/>
        </p:nvPicPr>
        <p:blipFill>
          <a:blip r:embed="rId4"/>
          <a:srcRect l="5992" t="25836" r="5818" b="3151"/>
          <a:stretch>
            <a:fillRect/>
          </a:stretch>
        </p:blipFill>
        <p:spPr>
          <a:xfrm>
            <a:off x="10328910" y="152400"/>
            <a:ext cx="1637665" cy="1945640"/>
          </a:xfrm>
          <a:prstGeom prst="rect">
            <a:avLst/>
          </a:prstGeom>
          <a:noFill/>
          <a:ln w="9525">
            <a:noFill/>
          </a:ln>
        </p:spPr>
      </p:pic>
      <p:pic>
        <p:nvPicPr>
          <p:cNvPr id="29704" name="图片 2" descr="WechatIMG142"/>
          <p:cNvPicPr>
            <a:picLocks noChangeAspect="1"/>
          </p:cNvPicPr>
          <p:nvPr/>
        </p:nvPicPr>
        <p:blipFill>
          <a:blip r:embed="rId5"/>
          <a:srcRect l="8566" t="11801" r="8588" b="9560"/>
          <a:stretch>
            <a:fillRect/>
          </a:stretch>
        </p:blipFill>
        <p:spPr>
          <a:xfrm>
            <a:off x="10363200" y="2209800"/>
            <a:ext cx="1637665" cy="1968500"/>
          </a:xfrm>
          <a:prstGeom prst="rect">
            <a:avLst/>
          </a:prstGeom>
          <a:noFill/>
          <a:ln w="9525">
            <a:noFill/>
          </a:ln>
        </p:spPr>
      </p:pic>
      <p:sp>
        <p:nvSpPr>
          <p:cNvPr id="14342" name="Text Box 3"/>
          <p:cNvSpPr/>
          <p:nvPr/>
        </p:nvSpPr>
        <p:spPr>
          <a:xfrm>
            <a:off x="8382310" y="61718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629">
                                            <p:txEl>
                                              <p:charRg st="0" end="28"/>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6629">
                                            <p:txEl>
                                              <p:charRg st="28" end="49"/>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629">
                                            <p:txEl>
                                              <p:charRg st="49" end="8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0991" y="2624328"/>
            <a:ext cx="8124825" cy="1909445"/>
          </a:xfrm>
          <a:prstGeom prst="rect">
            <a:avLst/>
          </a:prstGeom>
        </p:spPr>
        <p:txBody>
          <a:bodyPr vert="horz" wrap="square" lIns="123825" tIns="123825" rIns="57150" bIns="123825" rtlCol="0" anchor="t" anchorCtr="0">
            <a:spAutoFit/>
          </a:bodyPr>
          <a:lstStyle/>
          <a:p>
            <a:pPr algn="ctr">
              <a:lnSpc>
                <a:spcPct val="120000"/>
              </a:lnSpc>
            </a:pPr>
            <a:r>
              <a:rPr lang="en-US" sz="4500" b="1">
                <a:solidFill>
                  <a:schemeClr val="tx1">
                    <a:alpha val="100000"/>
                  </a:schemeClr>
                </a:solidFill>
                <a:latin typeface="Microsoft Yahei"/>
                <a:ea typeface="Microsoft Yahei"/>
                <a:cs typeface="Microsoft Yahei"/>
              </a:rPr>
              <a:t>一般医疗损害责任认定</a:t>
            </a:r>
            <a:endParaRPr lang="en-US" sz="4500" b="1">
              <a:solidFill>
                <a:schemeClr val="tx1">
                  <a:alpha val="100000"/>
                </a:schemeClr>
              </a:solidFill>
              <a:latin typeface="Microsoft Yahei"/>
              <a:ea typeface="Microsoft Yahei"/>
              <a:cs typeface="Microsoft Yahei"/>
            </a:endParaRPr>
          </a:p>
          <a:p>
            <a:pPr algn="ctr">
              <a:lnSpc>
                <a:spcPct val="120000"/>
              </a:lnSpc>
            </a:pPr>
            <a:r>
              <a:rPr lang="en-US" sz="4500" b="1">
                <a:solidFill>
                  <a:schemeClr val="tx1">
                    <a:alpha val="100000"/>
                  </a:schemeClr>
                </a:solidFill>
                <a:latin typeface="Microsoft Yahei"/>
                <a:ea typeface="Microsoft Yahei"/>
                <a:cs typeface="Microsoft Yahei"/>
              </a:rPr>
              <a:t>与裁判规则</a:t>
            </a:r>
            <a:endParaRPr lang="en-US" sz="4500" b="1">
              <a:solidFill>
                <a:schemeClr val="tx1">
                  <a:alpha val="100000"/>
                </a:schemeClr>
              </a:solidFill>
              <a:latin typeface="Microsoft Yahei"/>
              <a:ea typeface="Microsoft Yahei"/>
              <a:cs typeface="Microsoft Yahei"/>
            </a:endParaRPr>
          </a:p>
        </p:txBody>
      </p:sp>
      <p:sp>
        <p:nvSpPr>
          <p:cNvPr id="3" name="TextBox 3"/>
          <p:cNvSpPr txBox="1"/>
          <p:nvPr/>
        </p:nvSpPr>
        <p:spPr>
          <a:xfrm>
            <a:off x="1599991" y="1219070"/>
            <a:ext cx="8686800" cy="1704975"/>
          </a:xfrm>
          <a:prstGeom prst="rect">
            <a:avLst/>
          </a:prstGeom>
        </p:spPr>
        <p:txBody>
          <a:bodyPr vert="horz" wrap="square" lIns="123825" tIns="123825" rIns="57150" bIns="123825" rtlCol="0" anchor="t" anchorCtr="0">
            <a:spAutoFit/>
          </a:bodyPr>
          <a:lstStyle/>
          <a:p>
            <a:pPr>
              <a:lnSpc>
                <a:spcPct val="120000"/>
              </a:lnSpc>
            </a:pPr>
            <a:r>
              <a:rPr lang="en-US" sz="7650" b="1">
                <a:solidFill>
                  <a:schemeClr val="accent1">
                    <a:alpha val="100000"/>
                  </a:schemeClr>
                </a:solidFill>
                <a:latin typeface="Microsoft Yahei"/>
                <a:ea typeface="Microsoft Yahei"/>
                <a:cs typeface="Microsoft Yahei"/>
              </a:rPr>
              <a:t>01</a:t>
            </a:r>
            <a:endParaRPr lang="en-US" sz="7650" b="1">
              <a:solidFill>
                <a:schemeClr val="accent1">
                  <a:alpha val="100000"/>
                </a:schemeClr>
              </a:solidFill>
              <a:latin typeface="Microsoft Yahei"/>
              <a:ea typeface="Microsoft Yahei"/>
              <a:cs typeface="Microsoft Yahei"/>
            </a:endParaRPr>
          </a:p>
        </p:txBody>
      </p:sp>
      <p:pic>
        <p:nvPicPr>
          <p:cNvPr id="4" name="Picture 4"/>
          <p:cNvPicPr>
            <a:picLocks noChangeAspect="1"/>
          </p:cNvPicPr>
          <p:nvPr/>
        </p:nvPicPr>
        <p:blipFill>
          <a:blip r:embed="rId1"/>
          <a:srcRect/>
          <a:stretch>
            <a:fillRect/>
          </a:stretch>
        </p:blipFill>
        <p:spPr>
          <a:xfrm>
            <a:off x="10172700" y="304800"/>
            <a:ext cx="1714500" cy="542925"/>
          </a:xfrm>
          <a:prstGeom prst="rect">
            <a:avLst/>
          </a:prstGeom>
        </p:spPr>
      </p:pic>
      <p:pic>
        <p:nvPicPr>
          <p:cNvPr id="10" name="Picture 5"/>
          <p:cNvPicPr>
            <a:picLocks noChangeAspect="1"/>
          </p:cNvPicPr>
          <p:nvPr/>
        </p:nvPicPr>
        <p:blipFill>
          <a:blip r:embed="rId1"/>
          <a:srcRect/>
          <a:stretch>
            <a:fillRect/>
          </a:stretch>
        </p:blipFill>
        <p:spPr>
          <a:xfrm>
            <a:off x="9076690" y="152400"/>
            <a:ext cx="2918460" cy="923925"/>
          </a:xfrm>
          <a:prstGeom prst="rect">
            <a:avLst/>
          </a:prstGeom>
        </p:spPr>
      </p:pic>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623312" y="1743101"/>
            <a:ext cx="3394942" cy="1865457"/>
          </a:xfrm>
          <a:prstGeom prst="rect">
            <a:avLst/>
          </a:prstGeom>
        </p:spPr>
      </p:pic>
      <p:sp>
        <p:nvSpPr>
          <p:cNvPr id="3" name="AutoShape 3"/>
          <p:cNvSpPr/>
          <p:nvPr/>
        </p:nvSpPr>
        <p:spPr>
          <a:xfrm>
            <a:off x="623312"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pic>
        <p:nvPicPr>
          <p:cNvPr id="4" name="Picture 4"/>
          <p:cNvPicPr>
            <a:picLocks noChangeAspect="1"/>
          </p:cNvPicPr>
          <p:nvPr/>
        </p:nvPicPr>
        <p:blipFill>
          <a:blip r:embed="rId2"/>
          <a:srcRect t="13368" b="13368"/>
          <a:stretch>
            <a:fillRect/>
          </a:stretch>
        </p:blipFill>
        <p:spPr>
          <a:xfrm>
            <a:off x="8189230" y="1775853"/>
            <a:ext cx="3394942" cy="1865457"/>
          </a:xfrm>
          <a:prstGeom prst="rect">
            <a:avLst/>
          </a:prstGeom>
        </p:spPr>
      </p:pic>
      <p:sp>
        <p:nvSpPr>
          <p:cNvPr id="5" name="AutoShape 5"/>
          <p:cNvSpPr/>
          <p:nvPr/>
        </p:nvSpPr>
        <p:spPr>
          <a:xfrm>
            <a:off x="8189230"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Microsoft Yahei"/>
                <a:ea typeface="Microsoft Yahei"/>
                <a:cs typeface="Microsoft Yahei"/>
              </a:rPr>
              <a:t>过错的认定</a:t>
            </a:r>
            <a:endParaRPr lang="en-US" sz="3000" b="1">
              <a:solidFill>
                <a:schemeClr val="dk2">
                  <a:alpha val="100000"/>
                </a:schemeClr>
              </a:solidFill>
              <a:latin typeface="Microsoft Yahei"/>
              <a:ea typeface="Microsoft Yahei"/>
              <a:cs typeface="Microsoft Yahei"/>
            </a:endParaRPr>
          </a:p>
        </p:txBody>
      </p:sp>
      <p:sp>
        <p:nvSpPr>
          <p:cNvPr id="7" name="TextBox 7"/>
          <p:cNvSpPr txBox="1"/>
          <p:nvPr/>
        </p:nvSpPr>
        <p:spPr>
          <a:xfrm>
            <a:off x="729057"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Microsoft Yahei"/>
                <a:ea typeface="Microsoft Yahei"/>
                <a:cs typeface="Microsoft Yahei"/>
              </a:rPr>
              <a:t>借助鉴定意见认定</a:t>
            </a:r>
            <a:endParaRPr lang="en-US" sz="2400" b="1">
              <a:solidFill>
                <a:srgbClr val="000000">
                  <a:alpha val="100000"/>
                </a:srgbClr>
              </a:solidFill>
              <a:latin typeface="Microsoft Yahei"/>
              <a:ea typeface="Microsoft Yahei"/>
              <a:cs typeface="Microsoft Yahei"/>
            </a:endParaRPr>
          </a:p>
        </p:txBody>
      </p:sp>
      <p:sp>
        <p:nvSpPr>
          <p:cNvPr id="8" name="TextBox 8"/>
          <p:cNvSpPr txBox="1"/>
          <p:nvPr/>
        </p:nvSpPr>
        <p:spPr>
          <a:xfrm>
            <a:off x="811743"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对医学会或鉴定机构的鉴定意见进行司法确认，需考量法律、行政法规、规章及诊疗规范，并综合患者情况与医疗水平。</a:t>
            </a:r>
            <a:endParaRPr lang="en-US" sz="1500">
              <a:solidFill>
                <a:srgbClr val="000000">
                  <a:alpha val="69804"/>
                  <a:alpha val="70000"/>
                </a:srgbClr>
              </a:solidFill>
              <a:latin typeface="Microsoft Yahei"/>
              <a:ea typeface="Microsoft Yahei"/>
              <a:cs typeface="Microsoft Yahei"/>
            </a:endParaRPr>
          </a:p>
        </p:txBody>
      </p:sp>
      <p:pic>
        <p:nvPicPr>
          <p:cNvPr id="9" name="Picture 9"/>
          <p:cNvPicPr>
            <a:picLocks noChangeAspect="1"/>
          </p:cNvPicPr>
          <p:nvPr/>
        </p:nvPicPr>
        <p:blipFill>
          <a:blip r:embed="rId3"/>
          <a:srcRect t="13368" b="13368"/>
          <a:stretch>
            <a:fillRect/>
          </a:stretch>
        </p:blipFill>
        <p:spPr>
          <a:xfrm>
            <a:off x="4405937" y="1779196"/>
            <a:ext cx="3394942" cy="1865457"/>
          </a:xfrm>
          <a:prstGeom prst="rect">
            <a:avLst/>
          </a:prstGeom>
        </p:spPr>
      </p:pic>
      <p:sp>
        <p:nvSpPr>
          <p:cNvPr id="10" name="AutoShape 10"/>
          <p:cNvSpPr/>
          <p:nvPr/>
        </p:nvSpPr>
        <p:spPr>
          <a:xfrm>
            <a:off x="4405937" y="3209213"/>
            <a:ext cx="3394942" cy="2857500"/>
          </a:xfrm>
          <a:prstGeom prst="roundRect">
            <a:avLst>
              <a:gd name="adj" fmla="val 7195"/>
            </a:avLst>
          </a:prstGeom>
          <a:solidFill>
            <a:srgbClr val="FFFFFF">
              <a:alpha val="100000"/>
            </a:srgbClr>
          </a:solidFill>
          <a:effectLst>
            <a:outerShdw blurRad="342900">
              <a:srgbClr val="000000">
                <a:alpha val="5000"/>
              </a:srgbClr>
            </a:outerShdw>
          </a:effectLst>
        </p:spPr>
      </p:sp>
      <p:sp>
        <p:nvSpPr>
          <p:cNvPr id="11" name="TextBox 11"/>
          <p:cNvSpPr txBox="1"/>
          <p:nvPr/>
        </p:nvSpPr>
        <p:spPr>
          <a:xfrm>
            <a:off x="4511682"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Microsoft Yahei"/>
                <a:ea typeface="Microsoft Yahei"/>
                <a:cs typeface="Microsoft Yahei"/>
              </a:rPr>
              <a:t>通过经验法则判断</a:t>
            </a:r>
            <a:endParaRPr lang="en-US" sz="2400" b="1">
              <a:solidFill>
                <a:srgbClr val="000000">
                  <a:alpha val="100000"/>
                </a:srgbClr>
              </a:solidFill>
              <a:latin typeface="Microsoft Yahei"/>
              <a:ea typeface="Microsoft Yahei"/>
              <a:cs typeface="Microsoft Yahei"/>
            </a:endParaRPr>
          </a:p>
        </p:txBody>
      </p:sp>
      <p:sp>
        <p:nvSpPr>
          <p:cNvPr id="12" name="TextBox 12"/>
          <p:cNvSpPr txBox="1"/>
          <p:nvPr/>
        </p:nvSpPr>
        <p:spPr>
          <a:xfrm>
            <a:off x="8294976" y="3453550"/>
            <a:ext cx="3183452" cy="559238"/>
          </a:xfrm>
          <a:prstGeom prst="rect">
            <a:avLst/>
          </a:prstGeom>
        </p:spPr>
        <p:txBody>
          <a:bodyPr vert="horz" wrap="square" lIns="66008" tIns="33052" rIns="66008" bIns="33052" rtlCol="0" anchor="ctr" anchorCtr="0">
            <a:noAutofit/>
          </a:bodyPr>
          <a:lstStyle/>
          <a:p>
            <a:pPr algn="ctr">
              <a:lnSpc>
                <a:spcPct val="150000"/>
              </a:lnSpc>
            </a:pPr>
            <a:r>
              <a:rPr lang="en-US" sz="2400" b="1">
                <a:solidFill>
                  <a:srgbClr val="000000">
                    <a:alpha val="100000"/>
                  </a:srgbClr>
                </a:solidFill>
                <a:latin typeface="Microsoft Yahei"/>
                <a:ea typeface="Microsoft Yahei"/>
                <a:cs typeface="Microsoft Yahei"/>
              </a:rPr>
              <a:t>过错推定</a:t>
            </a:r>
            <a:endParaRPr lang="en-US" sz="2400" b="1">
              <a:solidFill>
                <a:srgbClr val="000000">
                  <a:alpha val="100000"/>
                </a:srgbClr>
              </a:solidFill>
              <a:latin typeface="Microsoft Yahei"/>
              <a:ea typeface="Microsoft Yahei"/>
              <a:cs typeface="Microsoft Yahei"/>
            </a:endParaRPr>
          </a:p>
        </p:txBody>
      </p:sp>
      <p:sp>
        <p:nvSpPr>
          <p:cNvPr id="13" name="TextBox 13"/>
          <p:cNvSpPr txBox="1"/>
          <p:nvPr/>
        </p:nvSpPr>
        <p:spPr>
          <a:xfrm>
            <a:off x="4594368"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根据经验法则或常识判断医疗过错，如诊治点位错误或明显违反诊疗程序，无需患方特别举证，法官可直接确认过错。</a:t>
            </a:r>
            <a:endParaRPr lang="en-US" sz="1500">
              <a:solidFill>
                <a:srgbClr val="000000">
                  <a:alpha val="69804"/>
                  <a:alpha val="70000"/>
                </a:srgbClr>
              </a:solidFill>
              <a:latin typeface="Microsoft Yahei"/>
              <a:ea typeface="Microsoft Yahei"/>
              <a:cs typeface="Microsoft Yahei"/>
            </a:endParaRPr>
          </a:p>
        </p:txBody>
      </p:sp>
      <p:sp>
        <p:nvSpPr>
          <p:cNvPr id="14" name="TextBox 14"/>
          <p:cNvSpPr txBox="1"/>
          <p:nvPr/>
        </p:nvSpPr>
        <p:spPr>
          <a:xfrm>
            <a:off x="8377661" y="4164695"/>
            <a:ext cx="3018080" cy="1613061"/>
          </a:xfrm>
          <a:prstGeom prst="rect">
            <a:avLst/>
          </a:prstGeom>
        </p:spPr>
        <p:txBody>
          <a:bodyPr vert="horz" wrap="square" lIns="66008" tIns="33052" rIns="66008" bIns="33052" rtlCol="0" anchor="t" anchorCtr="0">
            <a:normAutofit/>
          </a:bodyPr>
          <a:lstStyle/>
          <a:p>
            <a:pPr algn="l">
              <a:lnSpc>
                <a:spcPct val="150000"/>
              </a:lnSpc>
            </a:pPr>
            <a:r>
              <a:rPr lang="en-US" sz="1500">
                <a:solidFill>
                  <a:srgbClr val="000000">
                    <a:alpha val="69804"/>
                    <a:alpha val="70000"/>
                  </a:srgbClr>
                </a:solidFill>
                <a:latin typeface="Microsoft Yahei"/>
                <a:ea typeface="Microsoft Yahei"/>
                <a:cs typeface="Microsoft Yahei"/>
              </a:rPr>
              <a:t>违反诊疗规范、隐匿或拒绝提供病历资料、遗失或伪造病历资料等情况下，可推定医疗机构存在过错，需承担相应法律责任。</a:t>
            </a:r>
            <a:endParaRPr lang="en-US" sz="1500">
              <a:solidFill>
                <a:srgbClr val="000000">
                  <a:alpha val="69804"/>
                  <a:alpha val="70000"/>
                </a:srgbClr>
              </a:solidFill>
              <a:latin typeface="Microsoft Yahei"/>
              <a:ea typeface="Microsoft Yahei"/>
              <a:cs typeface="Microsoft Yahei"/>
            </a:endParaRPr>
          </a:p>
        </p:txBody>
      </p:sp>
      <p:pic>
        <p:nvPicPr>
          <p:cNvPr id="15" name="Picture 15"/>
          <p:cNvPicPr>
            <a:picLocks noChangeAspect="1"/>
          </p:cNvPicPr>
          <p:nvPr/>
        </p:nvPicPr>
        <p:blipFill>
          <a:blip r:embed="rId4"/>
          <a:srcRect/>
          <a:stretch>
            <a:fillRect/>
          </a:stretch>
        </p:blipFill>
        <p:spPr>
          <a:xfrm>
            <a:off x="10172700" y="304800"/>
            <a:ext cx="1714500" cy="542925"/>
          </a:xfrm>
          <a:prstGeom prst="rect">
            <a:avLst/>
          </a:prstGeom>
        </p:spPr>
      </p:pic>
      <p:pic>
        <p:nvPicPr>
          <p:cNvPr id="16" name="Picture 5"/>
          <p:cNvPicPr>
            <a:picLocks noChangeAspect="1"/>
          </p:cNvPicPr>
          <p:nvPr/>
        </p:nvPicPr>
        <p:blipFill>
          <a:blip r:embed="rId4"/>
          <a:srcRect/>
          <a:stretch>
            <a:fillRect/>
          </a:stretch>
        </p:blipFill>
        <p:spPr>
          <a:xfrm>
            <a:off x="9076690" y="152400"/>
            <a:ext cx="2918460" cy="923925"/>
          </a:xfrm>
          <a:prstGeom prst="rect">
            <a:avLst/>
          </a:prstGeom>
        </p:spPr>
      </p:pic>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0" y="0"/>
            <a:ext cx="6096000" cy="6858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Arial" panose="020B0604020202090204" pitchFamily="34" charset="0"/>
              <a:ea typeface="微软雅黑" charset="-122"/>
              <a:sym typeface="Arial" panose="020B0604020202090204" pitchFamily="34" charset="0"/>
            </a:endParaRPr>
          </a:p>
        </p:txBody>
      </p:sp>
      <p:sp>
        <p:nvSpPr>
          <p:cNvPr id="20" name="等腰三角形 19"/>
          <p:cNvSpPr/>
          <p:nvPr>
            <p:custDataLst>
              <p:tags r:id="rId2"/>
            </p:custDataLst>
          </p:nvPr>
        </p:nvSpPr>
        <p:spPr>
          <a:xfrm flipV="1">
            <a:off x="5433347" y="0"/>
            <a:ext cx="1325299" cy="73609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Arial" panose="020B0604020202090204" pitchFamily="34" charset="0"/>
              <a:ea typeface="微软雅黑" charset="-122"/>
              <a:sym typeface="Arial" panose="020B0604020202090204" pitchFamily="34" charset="0"/>
            </a:endParaRPr>
          </a:p>
        </p:txBody>
      </p:sp>
      <p:sp>
        <p:nvSpPr>
          <p:cNvPr id="21" name="菱形 20"/>
          <p:cNvSpPr/>
          <p:nvPr>
            <p:custDataLst>
              <p:tags r:id="rId3"/>
            </p:custDataLst>
          </p:nvPr>
        </p:nvSpPr>
        <p:spPr>
          <a:xfrm>
            <a:off x="4397823" y="1560285"/>
            <a:ext cx="3396343" cy="3396343"/>
          </a:xfrm>
          <a:prstGeom prst="diamon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Arial" panose="020B0604020202090204" pitchFamily="34" charset="0"/>
              <a:ea typeface="微软雅黑" charset="-122"/>
              <a:sym typeface="Arial" panose="020B0604020202090204" pitchFamily="34" charset="0"/>
            </a:endParaRPr>
          </a:p>
        </p:txBody>
      </p:sp>
      <p:sp>
        <p:nvSpPr>
          <p:cNvPr id="25" name="矩形 24"/>
          <p:cNvSpPr/>
          <p:nvPr>
            <p:custDataLst>
              <p:tags r:id="rId4"/>
            </p:custDataLst>
          </p:nvPr>
        </p:nvSpPr>
        <p:spPr>
          <a:xfrm>
            <a:off x="4952810" y="2209709"/>
            <a:ext cx="2380347" cy="2423884"/>
          </a:xfrm>
          <a:prstGeom prst="rect">
            <a:avLst/>
          </a:prstGeom>
        </p:spPr>
        <p:txBody>
          <a:bodyPr wrap="square"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4000" b="1" spc="240">
                <a:solidFill>
                  <a:schemeClr val="dk1">
                    <a:lumMod val="85000"/>
                    <a:lumOff val="15000"/>
                  </a:schemeClr>
                </a:solidFill>
                <a:latin typeface="Arial" panose="020B0604020202090204" pitchFamily="34" charset="0"/>
                <a:ea typeface="微软雅黑" charset="-122"/>
              </a:rPr>
              <a:t>医学会</a:t>
            </a:r>
            <a:endParaRPr lang="zh-CN" altLang="en-US" sz="4000" b="1" spc="240">
              <a:solidFill>
                <a:schemeClr val="dk1">
                  <a:lumMod val="85000"/>
                  <a:lumOff val="15000"/>
                </a:schemeClr>
              </a:solidFill>
              <a:latin typeface="Arial" panose="020B0604020202090204" pitchFamily="34" charset="0"/>
              <a:ea typeface="微软雅黑" charset="-122"/>
            </a:endParaRPr>
          </a:p>
          <a:p>
            <a:pPr marL="0" indent="0" algn="ctr">
              <a:lnSpc>
                <a:spcPct val="100000"/>
              </a:lnSpc>
              <a:spcBef>
                <a:spcPts val="0"/>
              </a:spcBef>
              <a:spcAft>
                <a:spcPts val="0"/>
              </a:spcAft>
              <a:buSzPct val="100000"/>
              <a:buNone/>
            </a:pPr>
            <a:r>
              <a:rPr lang="zh-CN" altLang="en-US" sz="4000" b="1" spc="240">
                <a:solidFill>
                  <a:schemeClr val="dk1">
                    <a:lumMod val="85000"/>
                    <a:lumOff val="15000"/>
                  </a:schemeClr>
                </a:solidFill>
                <a:latin typeface="Arial" panose="020B0604020202090204" pitchFamily="34" charset="0"/>
                <a:ea typeface="微软雅黑" charset="-122"/>
              </a:rPr>
              <a:t>与</a:t>
            </a:r>
            <a:endParaRPr lang="zh-CN" altLang="en-US" sz="4000" b="1" spc="240">
              <a:solidFill>
                <a:schemeClr val="dk1">
                  <a:lumMod val="85000"/>
                  <a:lumOff val="15000"/>
                </a:schemeClr>
              </a:solidFill>
              <a:highlight>
                <a:srgbClr val="008080"/>
              </a:highlight>
              <a:latin typeface="Arial" panose="020B0604020202090204" pitchFamily="34" charset="0"/>
              <a:ea typeface="微软雅黑" charset="-122"/>
            </a:endParaRPr>
          </a:p>
          <a:p>
            <a:pPr marL="0" indent="0" algn="ctr">
              <a:lnSpc>
                <a:spcPct val="100000"/>
              </a:lnSpc>
              <a:spcBef>
                <a:spcPts val="0"/>
              </a:spcBef>
              <a:spcAft>
                <a:spcPts val="0"/>
              </a:spcAft>
              <a:buSzPct val="100000"/>
              <a:buNone/>
            </a:pPr>
            <a:r>
              <a:rPr lang="zh-CN" altLang="en-US" sz="4000" b="1" spc="240">
                <a:solidFill>
                  <a:schemeClr val="dk1">
                    <a:lumMod val="85000"/>
                    <a:lumOff val="15000"/>
                  </a:schemeClr>
                </a:solidFill>
                <a:latin typeface="Arial" panose="020B0604020202090204" pitchFamily="34" charset="0"/>
                <a:ea typeface="微软雅黑" charset="-122"/>
              </a:rPr>
              <a:t>司法鉴定机构</a:t>
            </a:r>
            <a:endParaRPr lang="zh-CN" altLang="en-US" sz="4000" b="1" spc="240">
              <a:solidFill>
                <a:schemeClr val="dk1">
                  <a:lumMod val="85000"/>
                  <a:lumOff val="15000"/>
                </a:schemeClr>
              </a:solidFill>
              <a:latin typeface="Arial" panose="020B0604020202090204" pitchFamily="34" charset="0"/>
              <a:ea typeface="微软雅黑" charset="-122"/>
            </a:endParaRPr>
          </a:p>
        </p:txBody>
      </p:sp>
      <p:sp>
        <p:nvSpPr>
          <p:cNvPr id="27" name="矩形 26"/>
          <p:cNvSpPr/>
          <p:nvPr>
            <p:custDataLst>
              <p:tags r:id="rId5"/>
            </p:custDataLst>
          </p:nvPr>
        </p:nvSpPr>
        <p:spPr>
          <a:xfrm>
            <a:off x="7391400" y="762000"/>
            <a:ext cx="4747260" cy="6124575"/>
          </a:xfrm>
          <a:prstGeom prst="rect">
            <a:avLst/>
          </a:prstGeom>
        </p:spPr>
        <p:txBody>
          <a:bodyPr anchor="t">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lvl="0" indent="-330200" algn="l" fontAlgn="ctr">
              <a:lnSpc>
                <a:spcPct val="120000"/>
              </a:lnSpc>
              <a:spcBef>
                <a:spcPts val="0"/>
              </a:spcBef>
              <a:spcAft>
                <a:spcPts val="800"/>
              </a:spcAft>
              <a:buSzPct val="100000"/>
              <a:buFont typeface="Wingdings" panose="05000000000000000000" charset="0"/>
              <a:buChar char="l"/>
            </a:pPr>
            <a:r>
              <a:rPr lang="zh-CN" altLang="en-US" sz="1555" spc="100">
                <a:solidFill>
                  <a:schemeClr val="dk1">
                    <a:lumMod val="75000"/>
                    <a:lumOff val="25000"/>
                  </a:schemeClr>
                </a:solidFill>
                <a:latin typeface="Arial" panose="020B0604020202090204" pitchFamily="34" charset="0"/>
                <a:ea typeface="微软雅黑" charset="-122"/>
              </a:rPr>
              <a:t>医学会</a:t>
            </a:r>
            <a:endParaRPr lang="zh-CN" altLang="en-US" sz="1555" spc="100">
              <a:solidFill>
                <a:schemeClr val="dk1">
                  <a:lumMod val="75000"/>
                  <a:lumOff val="25000"/>
                </a:schemeClr>
              </a:solidFill>
              <a:latin typeface="Arial" panose="020B0604020202090204" pitchFamily="34" charset="0"/>
              <a:ea typeface="微软雅黑" charset="-122"/>
            </a:endParaRPr>
          </a:p>
          <a:p>
            <a:pPr marL="330200" lvl="0" indent="-330200" algn="l" fontAlgn="ctr">
              <a:lnSpc>
                <a:spcPct val="120000"/>
              </a:lnSpc>
              <a:spcBef>
                <a:spcPts val="0"/>
              </a:spcBef>
              <a:spcAft>
                <a:spcPts val="800"/>
              </a:spcAft>
              <a:buSzPct val="100000"/>
              <a:buFont typeface="Wingdings" panose="05000000000000000000" charset="0"/>
              <a:buChar char="l"/>
            </a:pPr>
            <a:r>
              <a:rPr lang="zh-CN" altLang="en-US" sz="1555" spc="100">
                <a:solidFill>
                  <a:schemeClr val="dk1">
                    <a:lumMod val="75000"/>
                    <a:lumOff val="25000"/>
                  </a:schemeClr>
                </a:solidFill>
                <a:latin typeface="Arial" panose="020B0604020202090204" pitchFamily="34" charset="0"/>
                <a:ea typeface="微软雅黑" charset="-122"/>
              </a:rPr>
              <a:t>医疗事故技术鉴定</a:t>
            </a:r>
            <a:endParaRPr lang="zh-CN" altLang="en-US" sz="1555" spc="100">
              <a:solidFill>
                <a:schemeClr val="dk1">
                  <a:lumMod val="75000"/>
                  <a:lumOff val="25000"/>
                </a:schemeClr>
              </a:solidFill>
              <a:latin typeface="Arial" panose="020B0604020202090204" pitchFamily="34" charset="0"/>
              <a:ea typeface="微软雅黑" charset="-122"/>
            </a:endParaRPr>
          </a:p>
          <a:p>
            <a:pPr marL="635000" lvl="1" indent="-304800" algn="l" fontAlgn="ctr">
              <a:lnSpc>
                <a:spcPct val="120000"/>
              </a:lnSpc>
              <a:spcBef>
                <a:spcPts val="0"/>
              </a:spcBef>
              <a:spcAft>
                <a:spcPts val="800"/>
              </a:spcAft>
              <a:buSzPct val="100000"/>
              <a:buFont typeface="Arial" panose="020B0604020202090204" pitchFamily="34" charset="0"/>
              <a:buChar char="○"/>
            </a:pPr>
            <a:r>
              <a:rPr lang="zh-CN" altLang="en-US" sz="1555" spc="80">
                <a:solidFill>
                  <a:schemeClr val="tx1">
                    <a:lumMod val="75000"/>
                    <a:lumOff val="25000"/>
                  </a:schemeClr>
                </a:solidFill>
                <a:latin typeface="Arial" panose="020B0604020202090204" pitchFamily="34" charset="0"/>
                <a:ea typeface="微软雅黑" charset="-122"/>
              </a:rPr>
              <a:t>依据：</a:t>
            </a:r>
            <a:endParaRPr lang="zh-CN" altLang="en-US" sz="1555"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en-US" altLang="zh-CN" sz="1555" spc="80">
                <a:solidFill>
                  <a:schemeClr val="tx1">
                    <a:lumMod val="75000"/>
                    <a:lumOff val="25000"/>
                  </a:schemeClr>
                </a:solidFill>
                <a:latin typeface="Arial" panose="020B0604020202090204" pitchFamily="34" charset="0"/>
                <a:ea typeface="微软雅黑" charset="-122"/>
              </a:rPr>
              <a:t>     </a:t>
            </a:r>
            <a:r>
              <a:rPr lang="zh-CN" altLang="en-US" sz="1555" spc="80">
                <a:solidFill>
                  <a:schemeClr val="tx1">
                    <a:lumMod val="75000"/>
                    <a:lumOff val="25000"/>
                  </a:schemeClr>
                </a:solidFill>
                <a:latin typeface="Arial" panose="020B0604020202090204" pitchFamily="34" charset="0"/>
                <a:ea typeface="微软雅黑" charset="-122"/>
              </a:rPr>
              <a:t>《医疗事故处理条例》</a:t>
            </a:r>
            <a:endParaRPr lang="zh-CN" altLang="en-US" sz="1555" spc="80">
              <a:solidFill>
                <a:schemeClr val="tx1">
                  <a:lumMod val="75000"/>
                  <a:lumOff val="25000"/>
                </a:schemeClr>
              </a:solidFill>
              <a:latin typeface="Arial" panose="020B0604020202090204" pitchFamily="34" charset="0"/>
              <a:ea typeface="微软雅黑" charset="-122"/>
            </a:endParaRPr>
          </a:p>
          <a:p>
            <a:pPr marL="635000" lvl="2" indent="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tx1">
                    <a:lumMod val="75000"/>
                    <a:lumOff val="25000"/>
                  </a:schemeClr>
                </a:solidFill>
                <a:latin typeface="Arial" panose="020B0604020202090204" pitchFamily="34" charset="0"/>
                <a:ea typeface="微软雅黑" charset="-122"/>
              </a:rPr>
              <a:t>《医疗事故技术鉴定暂行办法》</a:t>
            </a:r>
            <a:endParaRPr lang="zh-CN" altLang="en-US" sz="1555" spc="6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en-US" altLang="zh-CN" sz="1555" spc="80">
                <a:solidFill>
                  <a:schemeClr val="tx1">
                    <a:lumMod val="75000"/>
                    <a:lumOff val="25000"/>
                  </a:schemeClr>
                </a:solidFill>
                <a:latin typeface="Arial" panose="020B0604020202090204" pitchFamily="34" charset="0"/>
                <a:ea typeface="微软雅黑" charset="-122"/>
              </a:rPr>
              <a:t>     </a:t>
            </a:r>
            <a:r>
              <a:rPr lang="zh-CN" altLang="en-US" sz="1555" spc="80">
                <a:solidFill>
                  <a:schemeClr val="tx1">
                    <a:lumMod val="75000"/>
                    <a:lumOff val="25000"/>
                  </a:schemeClr>
                </a:solidFill>
                <a:latin typeface="Arial" panose="020B0604020202090204" pitchFamily="34" charset="0"/>
                <a:ea typeface="微软雅黑" charset="-122"/>
              </a:rPr>
              <a:t>《医疗事故分级标准(试行)》</a:t>
            </a:r>
            <a:endParaRPr lang="zh-CN" altLang="en-US" sz="1555"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tx1">
                    <a:lumMod val="75000"/>
                    <a:lumOff val="25000"/>
                  </a:schemeClr>
                </a:solidFill>
                <a:latin typeface="Arial" panose="020B0604020202090204" pitchFamily="34" charset="0"/>
                <a:ea typeface="微软雅黑" charset="-122"/>
              </a:rPr>
              <a:t>医疗事故分为四级： 　　</a:t>
            </a:r>
            <a:endParaRPr lang="zh-CN" altLang="en-US" sz="1555" spc="80">
              <a:solidFill>
                <a:schemeClr val="tx1">
                  <a:lumMod val="75000"/>
                  <a:lumOff val="25000"/>
                </a:schemeClr>
              </a:solidFill>
              <a:latin typeface="Arial" panose="020B0604020202090204" pitchFamily="34" charset="0"/>
              <a:ea typeface="微软雅黑" charset="-122"/>
            </a:endParaRPr>
          </a:p>
          <a:p>
            <a:pPr marL="330200" lvl="1" indent="45720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bg1"/>
                </a:solidFill>
                <a:highlight>
                  <a:srgbClr val="000000"/>
                </a:highlight>
                <a:latin typeface="Arial" panose="020B0604020202090204" pitchFamily="34" charset="0"/>
                <a:ea typeface="微软雅黑" charset="-122"/>
              </a:rPr>
              <a:t>一级医疗事故：造成患者死亡、重度残</a:t>
            </a:r>
            <a:r>
              <a:rPr lang="en-US" altLang="zh-CN" sz="1555" spc="80">
                <a:solidFill>
                  <a:schemeClr val="bg1"/>
                </a:solidFill>
                <a:highlight>
                  <a:srgbClr val="000000"/>
                </a:highlight>
                <a:latin typeface="Arial" panose="020B0604020202090204" pitchFamily="34" charset="0"/>
                <a:ea typeface="微软雅黑" charset="-122"/>
              </a:rPr>
              <a:t>  </a:t>
            </a:r>
            <a:r>
              <a:rPr lang="zh-CN" altLang="en-US" sz="1555" spc="80">
                <a:solidFill>
                  <a:schemeClr val="bg1"/>
                </a:solidFill>
                <a:highlight>
                  <a:srgbClr val="000000"/>
                </a:highlight>
                <a:latin typeface="Arial" panose="020B0604020202090204" pitchFamily="34" charset="0"/>
                <a:ea typeface="微软雅黑" charset="-122"/>
              </a:rPr>
              <a:t>疾的； 　　</a:t>
            </a:r>
            <a:endParaRPr lang="zh-CN" altLang="en-US" sz="1555" spc="80">
              <a:solidFill>
                <a:schemeClr val="bg1"/>
              </a:solidFill>
              <a:highlight>
                <a:srgbClr val="000000"/>
              </a:highlight>
              <a:latin typeface="Arial" panose="020B0604020202090204" pitchFamily="34" charset="0"/>
              <a:ea typeface="微软雅黑" charset="-122"/>
            </a:endParaRPr>
          </a:p>
          <a:p>
            <a:pPr marL="330200" lvl="1" indent="45720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bg1"/>
                </a:solidFill>
                <a:highlight>
                  <a:srgbClr val="000000"/>
                </a:highlight>
                <a:latin typeface="Arial" panose="020B0604020202090204" pitchFamily="34" charset="0"/>
                <a:ea typeface="微软雅黑" charset="-122"/>
              </a:rPr>
              <a:t>二级医疗事故：造成患者中度残疾、器官组织损伤导致严重功能障碍的；</a:t>
            </a:r>
            <a:endParaRPr lang="zh-CN" altLang="en-US" sz="1555" spc="80">
              <a:solidFill>
                <a:schemeClr val="bg1"/>
              </a:solidFill>
              <a:highlight>
                <a:srgbClr val="000000"/>
              </a:highlight>
              <a:latin typeface="Arial" panose="020B0604020202090204" pitchFamily="34" charset="0"/>
              <a:ea typeface="微软雅黑" charset="-122"/>
            </a:endParaRPr>
          </a:p>
          <a:p>
            <a:pPr marL="330200" lvl="1" indent="45720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bg1"/>
                </a:solidFill>
                <a:highlight>
                  <a:srgbClr val="000000"/>
                </a:highlight>
                <a:latin typeface="Arial" panose="020B0604020202090204" pitchFamily="34" charset="0"/>
                <a:ea typeface="微软雅黑" charset="-122"/>
              </a:rPr>
              <a:t>三级医疗事故：造成患者轻度残疾、器官组织损伤导致一般功能障碍的；</a:t>
            </a:r>
            <a:endParaRPr lang="zh-CN" altLang="en-US" sz="1555" spc="80">
              <a:solidFill>
                <a:schemeClr val="bg1"/>
              </a:solidFill>
              <a:highlight>
                <a:srgbClr val="000000"/>
              </a:highlight>
              <a:latin typeface="Arial" panose="020B0604020202090204" pitchFamily="34" charset="0"/>
              <a:ea typeface="微软雅黑" charset="-122"/>
            </a:endParaRPr>
          </a:p>
          <a:p>
            <a:pPr marL="330200" lvl="1" indent="457200" algn="l" fontAlgn="ctr">
              <a:lnSpc>
                <a:spcPct val="120000"/>
              </a:lnSpc>
              <a:spcBef>
                <a:spcPts val="0"/>
              </a:spcBef>
              <a:spcAft>
                <a:spcPts val="800"/>
              </a:spcAft>
              <a:buSzPct val="100000"/>
              <a:buFont typeface="Arial" panose="020B0604020202090204" pitchFamily="34" charset="0"/>
              <a:buNone/>
            </a:pPr>
            <a:r>
              <a:rPr lang="zh-CN" altLang="en-US" sz="1555" spc="80">
                <a:solidFill>
                  <a:schemeClr val="bg1"/>
                </a:solidFill>
                <a:highlight>
                  <a:srgbClr val="000000"/>
                </a:highlight>
                <a:latin typeface="Arial" panose="020B0604020202090204" pitchFamily="34" charset="0"/>
                <a:ea typeface="微软雅黑" charset="-122"/>
              </a:rPr>
              <a:t> 四级医疗事故：造成患者明显人身损害的其他后果的。</a:t>
            </a:r>
            <a:endParaRPr lang="zh-CN" altLang="en-US" sz="1555" spc="80">
              <a:solidFill>
                <a:schemeClr val="bg1"/>
              </a:solidFill>
              <a:highlight>
                <a:srgbClr val="000000"/>
              </a:highlight>
              <a:latin typeface="Arial" panose="020B0604020202090204" pitchFamily="34" charset="0"/>
              <a:ea typeface="微软雅黑" charset="-122"/>
            </a:endParaRPr>
          </a:p>
          <a:p>
            <a:pPr marL="330200" lvl="1" indent="457200" algn="l" fontAlgn="ctr">
              <a:lnSpc>
                <a:spcPct val="120000"/>
              </a:lnSpc>
              <a:spcBef>
                <a:spcPts val="0"/>
              </a:spcBef>
              <a:spcAft>
                <a:spcPts val="800"/>
              </a:spcAft>
              <a:buSzPct val="100000"/>
              <a:buFont typeface="Arial" panose="020B0604020202090204" pitchFamily="34" charset="0"/>
              <a:buNone/>
            </a:pPr>
            <a:endParaRPr lang="zh-CN" altLang="en-US" sz="1555" spc="80">
              <a:solidFill>
                <a:schemeClr val="bg1"/>
              </a:solidFill>
              <a:highlight>
                <a:srgbClr val="000000"/>
              </a:highlight>
              <a:latin typeface="Arial" panose="020B0604020202090204" pitchFamily="34" charset="0"/>
              <a:ea typeface="微软雅黑" charset="-122"/>
            </a:endParaRPr>
          </a:p>
          <a:p>
            <a:pPr marL="635000" lvl="1" indent="-304800" algn="l" fontAlgn="ctr">
              <a:lnSpc>
                <a:spcPct val="150000"/>
              </a:lnSpc>
              <a:spcBef>
                <a:spcPts val="0"/>
              </a:spcBef>
              <a:spcAft>
                <a:spcPts val="800"/>
              </a:spcAft>
              <a:buSzPct val="100000"/>
              <a:buFont typeface="Arial" panose="020B0604020202090204" pitchFamily="34" charset="0"/>
              <a:buChar char="○"/>
            </a:pPr>
            <a:r>
              <a:rPr lang="zh-CN" altLang="en-US" sz="1780" spc="80">
                <a:solidFill>
                  <a:schemeClr val="bg1"/>
                </a:solidFill>
                <a:highlight>
                  <a:srgbClr val="000000"/>
                </a:highlight>
                <a:latin typeface="Arial" panose="020B0604020202090204" pitchFamily="34" charset="0"/>
                <a:ea typeface="微软雅黑" charset="-122"/>
              </a:rPr>
              <a:t>鉴定意见中表述的人身损害等级一级甲等对应死亡后果，一级乙等至三级戊等分别对应伤残等级一至十级，四级对应不构成伤残等级。</a:t>
            </a:r>
            <a:endParaRPr lang="zh-CN" altLang="en-US" sz="1780" spc="80">
              <a:solidFill>
                <a:schemeClr val="bg1"/>
              </a:solidFill>
              <a:highlight>
                <a:srgbClr val="000000"/>
              </a:highlight>
              <a:latin typeface="Arial" panose="020B0604020202090204" pitchFamily="34" charset="0"/>
              <a:ea typeface="微软雅黑" charset="-122"/>
            </a:endParaRPr>
          </a:p>
        </p:txBody>
      </p:sp>
      <p:sp>
        <p:nvSpPr>
          <p:cNvPr id="22" name="等腰三角形 21"/>
          <p:cNvSpPr/>
          <p:nvPr>
            <p:custDataLst>
              <p:tags r:id="rId6"/>
            </p:custDataLst>
          </p:nvPr>
        </p:nvSpPr>
        <p:spPr>
          <a:xfrm>
            <a:off x="5433347" y="6121177"/>
            <a:ext cx="1325299" cy="736097"/>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Arial" panose="020B0604020202090204" pitchFamily="34" charset="0"/>
              <a:ea typeface="微软雅黑" charset="-122"/>
              <a:sym typeface="Arial" panose="020B0604020202090204" pitchFamily="34" charset="0"/>
            </a:endParaRPr>
          </a:p>
        </p:txBody>
      </p:sp>
      <p:pic>
        <p:nvPicPr>
          <p:cNvPr id="24" name="Picture 5"/>
          <p:cNvPicPr>
            <a:picLocks noChangeAspect="1"/>
          </p:cNvPicPr>
          <p:nvPr>
            <p:custDataLst>
              <p:tags r:id="rId7"/>
            </p:custDataLst>
          </p:nvPr>
        </p:nvPicPr>
        <p:blipFill>
          <a:blip r:embed="rId8"/>
          <a:srcRect/>
          <a:stretch>
            <a:fillRect/>
          </a:stretch>
        </p:blipFill>
        <p:spPr>
          <a:xfrm>
            <a:off x="9220200" y="-9525"/>
            <a:ext cx="2918460" cy="923925"/>
          </a:xfrm>
          <a:prstGeom prst="rect">
            <a:avLst/>
          </a:prstGeom>
        </p:spPr>
      </p:pic>
      <p:sp>
        <p:nvSpPr>
          <p:cNvPr id="2" name="矩形 1"/>
          <p:cNvSpPr/>
          <p:nvPr>
            <p:custDataLst>
              <p:tags r:id="rId9"/>
            </p:custDataLst>
          </p:nvPr>
        </p:nvSpPr>
        <p:spPr>
          <a:xfrm>
            <a:off x="228600" y="762000"/>
            <a:ext cx="4796155" cy="6124575"/>
          </a:xfrm>
          <a:prstGeom prst="rect">
            <a:avLst/>
          </a:prstGeom>
        </p:spPr>
        <p:txBody>
          <a:bodyPr anchor="t">
            <a:normAutofit fontScale="90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0200" lvl="0" indent="-330200" algn="l" fontAlgn="ctr">
              <a:lnSpc>
                <a:spcPct val="120000"/>
              </a:lnSpc>
              <a:spcBef>
                <a:spcPts val="0"/>
              </a:spcBef>
              <a:spcAft>
                <a:spcPts val="800"/>
              </a:spcAft>
              <a:buSzPct val="100000"/>
              <a:buFont typeface="Wingdings" panose="05000000000000000000" charset="0"/>
              <a:buChar char="l"/>
            </a:pPr>
            <a:r>
              <a:rPr lang="zh-CN" altLang="en-US" spc="100">
                <a:solidFill>
                  <a:schemeClr val="dk1">
                    <a:lumMod val="75000"/>
                    <a:lumOff val="25000"/>
                  </a:schemeClr>
                </a:solidFill>
                <a:latin typeface="Arial" panose="020B0604020202090204" pitchFamily="34" charset="0"/>
                <a:ea typeface="微软雅黑" charset="-122"/>
              </a:rPr>
              <a:t>司法鉴定</a:t>
            </a:r>
            <a:endParaRPr lang="zh-CN" altLang="en-US" spc="100">
              <a:solidFill>
                <a:schemeClr val="dk1">
                  <a:lumMod val="75000"/>
                  <a:lumOff val="25000"/>
                </a:schemeClr>
              </a:solidFill>
              <a:latin typeface="Arial" panose="020B0604020202090204" pitchFamily="34" charset="0"/>
              <a:ea typeface="微软雅黑" charset="-122"/>
            </a:endParaRPr>
          </a:p>
          <a:p>
            <a:pPr marL="330200" lvl="0" indent="-330200" algn="l" fontAlgn="ctr">
              <a:lnSpc>
                <a:spcPct val="120000"/>
              </a:lnSpc>
              <a:spcBef>
                <a:spcPts val="0"/>
              </a:spcBef>
              <a:spcAft>
                <a:spcPts val="800"/>
              </a:spcAft>
              <a:buSzPct val="100000"/>
              <a:buFont typeface="Wingdings" panose="05000000000000000000" charset="0"/>
              <a:buChar char="l"/>
            </a:pPr>
            <a:r>
              <a:rPr lang="zh-CN" altLang="en-US" spc="100">
                <a:solidFill>
                  <a:schemeClr val="dk1">
                    <a:lumMod val="75000"/>
                    <a:lumOff val="25000"/>
                  </a:schemeClr>
                </a:solidFill>
                <a:latin typeface="Arial" panose="020B0604020202090204" pitchFamily="34" charset="0"/>
                <a:ea typeface="微软雅黑" charset="-122"/>
              </a:rPr>
              <a:t>医疗损害鉴定</a:t>
            </a:r>
            <a:endParaRPr lang="zh-CN" altLang="en-US" spc="100">
              <a:solidFill>
                <a:schemeClr val="dk1">
                  <a:lumMod val="75000"/>
                  <a:lumOff val="25000"/>
                </a:schemeClr>
              </a:solidFill>
              <a:latin typeface="Arial" panose="020B0604020202090204" pitchFamily="34" charset="0"/>
              <a:ea typeface="微软雅黑" charset="-122"/>
            </a:endParaRPr>
          </a:p>
          <a:p>
            <a:pPr marL="635000" lvl="1" indent="-304800" algn="l" fontAlgn="ctr">
              <a:lnSpc>
                <a:spcPct val="120000"/>
              </a:lnSpc>
              <a:spcBef>
                <a:spcPts val="0"/>
              </a:spcBef>
              <a:spcAft>
                <a:spcPts val="800"/>
              </a:spcAft>
              <a:buSzPct val="100000"/>
              <a:buFont typeface="Arial" panose="020B0604020202090204" pitchFamily="34" charset="0"/>
              <a:buChar char="○"/>
            </a:pPr>
            <a:r>
              <a:rPr lang="zh-CN" altLang="en-US" sz="1600" spc="80">
                <a:solidFill>
                  <a:schemeClr val="tx1">
                    <a:lumMod val="75000"/>
                    <a:lumOff val="25000"/>
                  </a:schemeClr>
                </a:solidFill>
                <a:latin typeface="Arial" panose="020B0604020202090204" pitchFamily="34" charset="0"/>
                <a:ea typeface="微软雅黑" charset="-122"/>
              </a:rPr>
              <a:t>依据：</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en-US" altLang="zh-CN" sz="1600" spc="80">
                <a:solidFill>
                  <a:schemeClr val="tx1">
                    <a:lumMod val="75000"/>
                    <a:lumOff val="25000"/>
                  </a:schemeClr>
                </a:solidFill>
                <a:latin typeface="Arial" panose="020B0604020202090204" pitchFamily="34" charset="0"/>
                <a:ea typeface="微软雅黑" charset="-122"/>
              </a:rPr>
              <a:t>     </a:t>
            </a:r>
            <a:r>
              <a:rPr lang="zh-CN" altLang="en-US" sz="1600" spc="80">
                <a:solidFill>
                  <a:schemeClr val="tx1">
                    <a:lumMod val="75000"/>
                    <a:lumOff val="25000"/>
                  </a:schemeClr>
                </a:solidFill>
                <a:latin typeface="Arial" panose="020B0604020202090204" pitchFamily="34" charset="0"/>
                <a:ea typeface="微软雅黑" charset="-122"/>
              </a:rPr>
              <a:t>《医疗损害司法鉴定指南》</a:t>
            </a:r>
            <a:r>
              <a:rPr lang="en-US" altLang="zh-CN" sz="1600" spc="80">
                <a:solidFill>
                  <a:schemeClr val="tx1">
                    <a:lumMod val="75000"/>
                    <a:lumOff val="25000"/>
                  </a:schemeClr>
                </a:solidFill>
                <a:latin typeface="Arial" panose="020B0604020202090204" pitchFamily="34" charset="0"/>
                <a:ea typeface="微软雅黑" charset="-122"/>
              </a:rPr>
              <a:t>SF/T 0097-2021</a:t>
            </a:r>
            <a:endParaRPr lang="zh-CN" altLang="en-US" sz="1600" spc="80">
              <a:solidFill>
                <a:schemeClr val="tx1">
                  <a:lumMod val="75000"/>
                  <a:lumOff val="25000"/>
                </a:schemeClr>
              </a:solidFill>
              <a:latin typeface="Arial" panose="020B0604020202090204" pitchFamily="34" charset="0"/>
              <a:ea typeface="微软雅黑" charset="-122"/>
            </a:endParaRPr>
          </a:p>
          <a:p>
            <a:pPr marL="635000" lvl="2"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《病历书写</a:t>
            </a:r>
            <a:r>
              <a:rPr lang="zh-CN" altLang="en-US" sz="1600" spc="80">
                <a:solidFill>
                  <a:schemeClr val="tx1">
                    <a:lumMod val="75000"/>
                    <a:lumOff val="25000"/>
                  </a:schemeClr>
                </a:solidFill>
                <a:latin typeface="Arial" panose="020B0604020202090204" pitchFamily="34" charset="0"/>
                <a:ea typeface="微软雅黑" charset="-122"/>
              </a:rPr>
              <a:t>基本规范》</a:t>
            </a:r>
            <a:endParaRPr lang="zh-CN" altLang="en-US" sz="1400" spc="6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en-US" altLang="zh-CN" sz="1600" spc="80">
                <a:solidFill>
                  <a:schemeClr val="tx1">
                    <a:lumMod val="75000"/>
                    <a:lumOff val="25000"/>
                  </a:schemeClr>
                </a:solidFill>
                <a:latin typeface="Arial" panose="020B0604020202090204" pitchFamily="34" charset="0"/>
                <a:ea typeface="微软雅黑" charset="-122"/>
              </a:rPr>
              <a:t>     </a:t>
            </a:r>
            <a:r>
              <a:rPr lang="zh-CN" altLang="en-US" sz="1600" spc="80">
                <a:solidFill>
                  <a:schemeClr val="tx1">
                    <a:lumMod val="75000"/>
                    <a:lumOff val="25000"/>
                  </a:schemeClr>
                </a:solidFill>
                <a:latin typeface="Arial" panose="020B0604020202090204" pitchFamily="34" charset="0"/>
                <a:ea typeface="微软雅黑" charset="-122"/>
              </a:rPr>
              <a:t>《法医临床学》、具体疾病的诊疗规范</a:t>
            </a:r>
            <a:r>
              <a:rPr lang="zh-CN" altLang="en-US" sz="1600" spc="80">
                <a:solidFill>
                  <a:schemeClr val="tx1">
                    <a:lumMod val="75000"/>
                    <a:lumOff val="25000"/>
                  </a:schemeClr>
                </a:solidFill>
                <a:latin typeface="Arial" panose="020B0604020202090204" pitchFamily="34" charset="0"/>
                <a:ea typeface="微软雅黑" charset="-122"/>
              </a:rPr>
              <a:t>等</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en-US" altLang="zh-CN" sz="1600" spc="80">
                <a:solidFill>
                  <a:schemeClr val="tx1">
                    <a:lumMod val="75000"/>
                    <a:lumOff val="25000"/>
                  </a:schemeClr>
                </a:solidFill>
                <a:latin typeface="Arial" panose="020B0604020202090204" pitchFamily="34" charset="0"/>
                <a:ea typeface="微软雅黑" charset="-122"/>
              </a:rPr>
              <a:t>     </a:t>
            </a:r>
            <a:r>
              <a:rPr lang="zh-CN" altLang="en-US" sz="1600" spc="80">
                <a:solidFill>
                  <a:schemeClr val="tx1">
                    <a:lumMod val="75000"/>
                    <a:lumOff val="25000"/>
                  </a:schemeClr>
                </a:solidFill>
                <a:latin typeface="Arial" panose="020B0604020202090204" pitchFamily="34" charset="0"/>
                <a:ea typeface="微软雅黑" charset="-122"/>
              </a:rPr>
              <a:t>《人身损害误工期、护理期、营养期</a:t>
            </a:r>
            <a:r>
              <a:rPr lang="zh-CN" altLang="en-US" sz="1600" spc="80">
                <a:solidFill>
                  <a:schemeClr val="tx1">
                    <a:lumMod val="75000"/>
                    <a:lumOff val="25000"/>
                  </a:schemeClr>
                </a:solidFill>
                <a:latin typeface="Arial" panose="020B0604020202090204" pitchFamily="34" charset="0"/>
                <a:ea typeface="微软雅黑" charset="-122"/>
              </a:rPr>
              <a:t>评定规范》</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bg1"/>
                </a:solidFill>
                <a:latin typeface="Arial" panose="020B0604020202090204" pitchFamily="34" charset="0"/>
                <a:ea typeface="微软雅黑" charset="-122"/>
              </a:rPr>
              <a:t>医疗损害鉴定的事项</a:t>
            </a:r>
            <a:r>
              <a:rPr lang="zh-CN" altLang="en-US" sz="1600" spc="80">
                <a:solidFill>
                  <a:schemeClr val="tx1">
                    <a:lumMod val="75000"/>
                    <a:lumOff val="25000"/>
                  </a:schemeClr>
                </a:solidFill>
                <a:latin typeface="Arial" panose="020B0604020202090204" pitchFamily="34" charset="0"/>
                <a:ea typeface="微软雅黑" charset="-122"/>
              </a:rPr>
              <a:t>：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（一）实施诊疗行为有无过错；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（二）诊疗行为与损害后果之间是否存在因果关系以及原因力大小；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（三）医疗机构是否尽到了说明义务、取得患者或者患者近亲属明确同意的义务；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（四）医疗产品是否有缺陷、该缺陷与损害后果之间是否存在因果关系以及原因力的大小；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（五）患者损伤残疾程度；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（六）患者的护理期、休息期、营养期； 　　</a:t>
            </a:r>
            <a:endParaRPr lang="zh-CN" altLang="en-US" sz="1600" spc="80">
              <a:solidFill>
                <a:schemeClr val="tx1">
                  <a:lumMod val="75000"/>
                  <a:lumOff val="25000"/>
                </a:schemeClr>
              </a:solidFill>
              <a:latin typeface="Arial" panose="020B0604020202090204" pitchFamily="34" charset="0"/>
              <a:ea typeface="微软雅黑" charset="-122"/>
            </a:endParaRPr>
          </a:p>
          <a:p>
            <a:pPr marL="330200" lvl="1" indent="0" algn="l" fontAlgn="ctr">
              <a:lnSpc>
                <a:spcPct val="120000"/>
              </a:lnSpc>
              <a:spcBef>
                <a:spcPts val="0"/>
              </a:spcBef>
              <a:spcAft>
                <a:spcPts val="800"/>
              </a:spcAft>
              <a:buSzPct val="100000"/>
              <a:buFont typeface="Arial" panose="020B0604020202090204" pitchFamily="34" charset="0"/>
              <a:buNone/>
            </a:pPr>
            <a:r>
              <a:rPr lang="zh-CN" altLang="en-US" sz="1600" spc="80">
                <a:solidFill>
                  <a:schemeClr val="tx1">
                    <a:lumMod val="75000"/>
                    <a:lumOff val="25000"/>
                  </a:schemeClr>
                </a:solidFill>
                <a:latin typeface="Arial" panose="020B0604020202090204" pitchFamily="34" charset="0"/>
                <a:ea typeface="微软雅黑" charset="-122"/>
              </a:rPr>
              <a:t>（七）其他专门性问题。</a:t>
            </a:r>
            <a:endParaRPr lang="zh-CN" altLang="en-US" sz="1600" spc="80">
              <a:solidFill>
                <a:schemeClr val="tx1">
                  <a:lumMod val="75000"/>
                  <a:lumOff val="25000"/>
                </a:schemeClr>
              </a:solidFill>
              <a:latin typeface="Arial" panose="020B0604020202090204" pitchFamily="34" charset="0"/>
              <a:ea typeface="微软雅黑" charset="-122"/>
            </a:endParaRPr>
          </a:p>
        </p:txBody>
      </p:sp>
      <p:sp>
        <p:nvSpPr>
          <p:cNvPr id="3" name="缺角矩形 2"/>
          <p:cNvSpPr/>
          <p:nvPr/>
        </p:nvSpPr>
        <p:spPr>
          <a:xfrm>
            <a:off x="5791200" y="2819400"/>
            <a:ext cx="685800" cy="547370"/>
          </a:xfrm>
          <a:prstGeom prst="plaque">
            <a:avLst/>
          </a:prstGeom>
          <a:scene3d>
            <a:camera prst="orthographicFront"/>
            <a:lightRig rig="threePt" dir="t"/>
          </a:scene3d>
          <a:sp3d prstMaterial="legacyWireframe"/>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8574" y="76200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Microsoft Yahei"/>
                <a:ea typeface="Microsoft Yahei"/>
                <a:cs typeface="Microsoft Yahei"/>
              </a:rPr>
              <a:t>能够进行鉴定的因果关系认定</a:t>
            </a:r>
            <a:endParaRPr lang="en-US" sz="2400" b="1">
              <a:solidFill>
                <a:schemeClr val="accent1">
                  <a:alpha val="100000"/>
                </a:schemeClr>
              </a:solidFill>
              <a:latin typeface="Microsoft Yahei"/>
              <a:ea typeface="Microsoft Yahei"/>
              <a:cs typeface="Microsoft Yahei"/>
            </a:endParaRPr>
          </a:p>
        </p:txBody>
      </p:sp>
      <p:sp>
        <p:nvSpPr>
          <p:cNvPr id="6" name="TextBox 6"/>
          <p:cNvSpPr txBox="1"/>
          <p:nvPr/>
        </p:nvSpPr>
        <p:spPr>
          <a:xfrm>
            <a:off x="381000" y="1143000"/>
            <a:ext cx="11353800" cy="949960"/>
          </a:xfrm>
          <a:prstGeom prst="rect">
            <a:avLst/>
          </a:prstGeom>
        </p:spPr>
        <p:txBody>
          <a:bodyPr vert="horz" wrap="square" lIns="123825" tIns="123825" rIns="57150" bIns="123825" rtlCol="0" anchor="t" anchorCtr="0">
            <a:noAutofit/>
          </a:bodyPr>
          <a:lstStyle/>
          <a:p>
            <a:pPr>
              <a:lnSpc>
                <a:spcPct val="140000"/>
              </a:lnSpc>
            </a:pPr>
            <a:r>
              <a:rPr lang="en-US" sz="2000">
                <a:solidFill>
                  <a:schemeClr val="dk1">
                    <a:alpha val="100000"/>
                  </a:schemeClr>
                </a:solidFill>
                <a:latin typeface="Microsoft Yahei"/>
                <a:ea typeface="Microsoft Yahei"/>
                <a:cs typeface="Microsoft Yahei"/>
              </a:rPr>
              <a:t>    在遗失、伪造、篡改或违法销毁病历资料的情况下，若剔除问题病历后剩余病历不影响鉴定，则依据鉴定意见评判原因力大小。</a:t>
            </a:r>
            <a:endParaRPr lang="en-US" sz="2000">
              <a:solidFill>
                <a:schemeClr val="dk1">
                  <a:alpha val="100000"/>
                </a:schemeClr>
              </a:solidFill>
              <a:latin typeface="Microsoft Yahei"/>
              <a:ea typeface="Microsoft Yahei"/>
              <a:cs typeface="Microsoft Yahei"/>
            </a:endParaRPr>
          </a:p>
        </p:txBody>
      </p:sp>
      <p:sp>
        <p:nvSpPr>
          <p:cNvPr id="7" name="TextBox 7"/>
          <p:cNvSpPr txBox="1"/>
          <p:nvPr/>
        </p:nvSpPr>
        <p:spPr>
          <a:xfrm>
            <a:off x="304774" y="208501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highlight>
                  <a:srgbClr val="C0C0C0"/>
                </a:highlight>
                <a:latin typeface="Microsoft Yahei"/>
                <a:ea typeface="Microsoft Yahei"/>
                <a:cs typeface="Microsoft Yahei"/>
              </a:rPr>
              <a:t>无法进行鉴定的因果关系认定</a:t>
            </a:r>
            <a:endParaRPr lang="en-US" sz="2400" b="1">
              <a:solidFill>
                <a:schemeClr val="accent1">
                  <a:alpha val="100000"/>
                </a:schemeClr>
              </a:solidFill>
              <a:highlight>
                <a:srgbClr val="C0C0C0"/>
              </a:highlight>
              <a:latin typeface="Microsoft Yahei"/>
              <a:ea typeface="Microsoft Yahei"/>
              <a:cs typeface="Microsoft Yahei"/>
            </a:endParaRPr>
          </a:p>
        </p:txBody>
      </p:sp>
      <p:sp>
        <p:nvSpPr>
          <p:cNvPr id="8" name="TextBox 8"/>
          <p:cNvSpPr txBox="1"/>
          <p:nvPr/>
        </p:nvSpPr>
        <p:spPr>
          <a:xfrm>
            <a:off x="381000" y="2590800"/>
            <a:ext cx="11300460" cy="936625"/>
          </a:xfrm>
          <a:prstGeom prst="rect">
            <a:avLst/>
          </a:prstGeom>
        </p:spPr>
        <p:txBody>
          <a:bodyPr vert="horz" wrap="square" lIns="123825" tIns="123825" rIns="57150" bIns="123825" rtlCol="0" anchor="t" anchorCtr="0">
            <a:noAutofit/>
          </a:bodyPr>
          <a:lstStyle/>
          <a:p>
            <a:pPr>
              <a:lnSpc>
                <a:spcPct val="140000"/>
              </a:lnSpc>
            </a:pPr>
            <a:r>
              <a:rPr lang="en-US" sz="2000">
                <a:solidFill>
                  <a:schemeClr val="dk1">
                    <a:alpha val="100000"/>
                  </a:schemeClr>
                </a:solidFill>
                <a:latin typeface="Microsoft Yahei"/>
                <a:ea typeface="Microsoft Yahei"/>
                <a:cs typeface="Microsoft Yahei"/>
              </a:rPr>
              <a:t>    </a:t>
            </a:r>
            <a:r>
              <a:rPr lang="en-US" sz="2000">
                <a:solidFill>
                  <a:schemeClr val="dk1">
                    <a:alpha val="100000"/>
                  </a:schemeClr>
                </a:solidFill>
                <a:highlight>
                  <a:srgbClr val="C0C0C0"/>
                </a:highlight>
                <a:latin typeface="Microsoft Yahei"/>
                <a:ea typeface="Microsoft Yahei"/>
                <a:cs typeface="Microsoft Yahei"/>
              </a:rPr>
              <a:t>因病历资料缺失或篡改导致鉴定无法进行或无法确定因果关系时，医疗机构承担举证不能的法律后果，直接推定存在因果关系。</a:t>
            </a:r>
            <a:endParaRPr lang="en-US" sz="2000">
              <a:solidFill>
                <a:schemeClr val="dk1">
                  <a:alpha val="100000"/>
                </a:schemeClr>
              </a:solidFill>
              <a:highlight>
                <a:srgbClr val="C0C0C0"/>
              </a:highlight>
              <a:latin typeface="Microsoft Yahei"/>
              <a:ea typeface="Microsoft Yahei"/>
              <a:cs typeface="Microsoft Yahei"/>
            </a:endParaRPr>
          </a:p>
        </p:txBody>
      </p:sp>
      <p:sp>
        <p:nvSpPr>
          <p:cNvPr id="9" name="TextBox 9"/>
          <p:cNvSpPr txBox="1"/>
          <p:nvPr/>
        </p:nvSpPr>
        <p:spPr>
          <a:xfrm>
            <a:off x="533173" y="-102"/>
            <a:ext cx="11239500" cy="893445"/>
          </a:xfrm>
          <a:prstGeom prst="rect">
            <a:avLst/>
          </a:prstGeom>
        </p:spPr>
        <p:txBody>
          <a:bodyPr vert="horz" wrap="square" lIns="123825" tIns="123825" rIns="57150" bIns="123825" rtlCol="0" anchor="t" anchorCtr="0">
            <a:spAutoFit/>
          </a:bodyPr>
          <a:lstStyle/>
          <a:p>
            <a:pPr algn="ctr">
              <a:lnSpc>
                <a:spcPct val="140000"/>
              </a:lnSpc>
            </a:pPr>
            <a:r>
              <a:rPr lang="zh-CN" altLang="en-US" sz="3000" b="1">
                <a:solidFill>
                  <a:schemeClr val="dk2">
                    <a:alpha val="100000"/>
                  </a:schemeClr>
                </a:solidFill>
                <a:latin typeface="Microsoft Yahei"/>
                <a:ea typeface="Microsoft Yahei"/>
                <a:cs typeface="Microsoft Yahei"/>
              </a:rPr>
              <a:t>推定过错下的</a:t>
            </a:r>
            <a:r>
              <a:rPr lang="en-US" sz="3000" b="1">
                <a:solidFill>
                  <a:schemeClr val="dk2">
                    <a:alpha val="100000"/>
                  </a:schemeClr>
                </a:solidFill>
                <a:latin typeface="Microsoft Yahei"/>
                <a:ea typeface="Microsoft Yahei"/>
                <a:cs typeface="Microsoft Yahei"/>
              </a:rPr>
              <a:t>因果关系认定</a:t>
            </a:r>
            <a:endParaRPr lang="en-US" sz="3000" b="1">
              <a:solidFill>
                <a:schemeClr val="dk2">
                  <a:alpha val="100000"/>
                </a:schemeClr>
              </a:solidFill>
              <a:latin typeface="Microsoft Yahei"/>
              <a:ea typeface="Microsoft Yahei"/>
              <a:cs typeface="Microsoft Yahei"/>
            </a:endParaRPr>
          </a:p>
        </p:txBody>
      </p:sp>
      <p:pic>
        <p:nvPicPr>
          <p:cNvPr id="14" name="图片 13" descr="23548693_184616613122_2"/>
          <p:cNvPicPr>
            <a:picLocks noChangeAspect="1"/>
          </p:cNvPicPr>
          <p:nvPr/>
        </p:nvPicPr>
        <p:blipFill>
          <a:blip r:embed="rId1"/>
          <a:srcRect b="4544"/>
          <a:stretch>
            <a:fillRect/>
          </a:stretch>
        </p:blipFill>
        <p:spPr>
          <a:xfrm>
            <a:off x="10287000" y="4485640"/>
            <a:ext cx="1880870" cy="2381885"/>
          </a:xfrm>
          <a:prstGeom prst="rect">
            <a:avLst/>
          </a:prstGeom>
        </p:spPr>
      </p:pic>
      <p:pic>
        <p:nvPicPr>
          <p:cNvPr id="10" name="Picture 10"/>
          <p:cNvPicPr>
            <a:picLocks noChangeAspect="1"/>
          </p:cNvPicPr>
          <p:nvPr/>
        </p:nvPicPr>
        <p:blipFill>
          <a:blip r:embed="rId2"/>
          <a:srcRect/>
          <a:stretch>
            <a:fillRect/>
          </a:stretch>
        </p:blipFill>
        <p:spPr>
          <a:xfrm>
            <a:off x="10172700" y="304800"/>
            <a:ext cx="1714500" cy="542925"/>
          </a:xfrm>
          <a:prstGeom prst="rect">
            <a:avLst/>
          </a:prstGeom>
        </p:spPr>
      </p:pic>
      <p:sp>
        <p:nvSpPr>
          <p:cNvPr id="16" name="文本框 15"/>
          <p:cNvSpPr txBox="1"/>
          <p:nvPr/>
        </p:nvSpPr>
        <p:spPr>
          <a:xfrm>
            <a:off x="76200" y="3657600"/>
            <a:ext cx="10183495" cy="3149600"/>
          </a:xfrm>
          <a:prstGeom prst="rect">
            <a:avLst/>
          </a:prstGeom>
          <a:noFill/>
        </p:spPr>
        <p:txBody>
          <a:bodyPr wrap="square" rtlCol="0">
            <a:noAutofit/>
          </a:bodyPr>
          <a:p>
            <a:r>
              <a:rPr lang="zh-CN" altLang="en-US" sz="2000">
                <a:solidFill>
                  <a:schemeClr val="bg1"/>
                </a:solidFill>
                <a:highlight>
                  <a:srgbClr val="800000"/>
                </a:highlight>
              </a:rPr>
              <a:t>【典型案例】</a:t>
            </a:r>
            <a:endParaRPr lang="zh-CN" altLang="en-US" sz="2000">
              <a:solidFill>
                <a:schemeClr val="bg1"/>
              </a:solidFill>
              <a:highlight>
                <a:srgbClr val="800000"/>
              </a:highlight>
            </a:endParaRPr>
          </a:p>
          <a:p>
            <a:r>
              <a:rPr lang="zh-CN" altLang="en-US" sz="2000">
                <a:solidFill>
                  <a:schemeClr val="bg1"/>
                </a:solidFill>
              </a:rPr>
              <a:t> </a:t>
            </a:r>
            <a:r>
              <a:rPr lang="en-US" altLang="zh-CN" sz="2000">
                <a:solidFill>
                  <a:schemeClr val="bg1"/>
                </a:solidFill>
              </a:rPr>
              <a:t> </a:t>
            </a:r>
            <a:r>
              <a:rPr lang="zh-CN" altLang="en-US" sz="2000">
                <a:solidFill>
                  <a:schemeClr val="tx1"/>
                </a:solidFill>
              </a:rPr>
              <a:t>曹君、丁晟与湖南省人民医院医疗损害责任纠纷案</a:t>
            </a:r>
            <a:r>
              <a:rPr lang="en-US" altLang="zh-CN" sz="2000">
                <a:solidFill>
                  <a:schemeClr val="tx1"/>
                </a:solidFill>
              </a:rPr>
              <a:t>  </a:t>
            </a:r>
            <a:r>
              <a:rPr lang="zh-CN" altLang="en-US" sz="2000">
                <a:solidFill>
                  <a:schemeClr val="tx1"/>
                </a:solidFill>
              </a:rPr>
              <a:t>【(2016)最高法民再285号]】</a:t>
            </a:r>
            <a:endParaRPr lang="zh-CN" altLang="en-US" sz="2000">
              <a:solidFill>
                <a:schemeClr val="bg1"/>
              </a:solidFill>
            </a:endParaRPr>
          </a:p>
          <a:p>
            <a:endParaRPr lang="zh-CN" altLang="en-US" sz="2000">
              <a:solidFill>
                <a:schemeClr val="bg1"/>
              </a:solidFill>
            </a:endParaRPr>
          </a:p>
          <a:p>
            <a:r>
              <a:rPr lang="zh-CN" altLang="en-US" sz="2000">
                <a:gradFill>
                  <a:gsLst>
                    <a:gs pos="0">
                      <a:srgbClr val="14CD68"/>
                    </a:gs>
                    <a:gs pos="100000">
                      <a:srgbClr val="035C7D"/>
                    </a:gs>
                  </a:gsLst>
                  <a:lin scaled="0"/>
                </a:gradFill>
              </a:rPr>
              <a:t>裁判要旨</a:t>
            </a:r>
            <a:r>
              <a:rPr lang="zh-CN" altLang="en-US" sz="2000">
                <a:solidFill>
                  <a:schemeClr val="bg1"/>
                </a:solidFill>
              </a:rPr>
              <a:t>：</a:t>
            </a:r>
            <a:endParaRPr lang="zh-CN" altLang="en-US" sz="2000">
              <a:solidFill>
                <a:schemeClr val="bg1"/>
              </a:solidFill>
            </a:endParaRPr>
          </a:p>
          <a:p>
            <a:r>
              <a:rPr lang="zh-CN" altLang="en-US" sz="2000">
                <a:solidFill>
                  <a:schemeClr val="bg1"/>
                </a:solidFill>
              </a:rPr>
              <a:t> </a:t>
            </a:r>
            <a:r>
              <a:rPr lang="en-US" altLang="zh-CN" sz="2000">
                <a:solidFill>
                  <a:schemeClr val="bg1"/>
                </a:solidFill>
              </a:rPr>
              <a:t>       </a:t>
            </a:r>
            <a:r>
              <a:rPr lang="zh-CN" altLang="en-US" sz="2000">
                <a:solidFill>
                  <a:schemeClr val="tx1"/>
                </a:solidFill>
              </a:rPr>
              <a:t>审判实践中，一般要根据鉴定结论认定的医疗过错行为在医疗损害后果中的责任程度来确定赔偿的比例。但就本案而言，人民医院的</a:t>
            </a:r>
            <a:r>
              <a:rPr lang="zh-CN" altLang="en-US" sz="2000">
                <a:solidFill>
                  <a:schemeClr val="tx1"/>
                </a:solidFill>
                <a:highlight>
                  <a:srgbClr val="FF0000"/>
                </a:highlight>
              </a:rPr>
              <a:t>加插病历</a:t>
            </a:r>
            <a:r>
              <a:rPr lang="zh-CN" altLang="en-US" sz="2000">
                <a:solidFill>
                  <a:schemeClr val="tx1"/>
                </a:solidFill>
              </a:rPr>
              <a:t>行为不仅扰乱了正常的病历管理秩序，而且行为性质恶劣，最终</a:t>
            </a:r>
            <a:r>
              <a:rPr lang="zh-CN" altLang="en-US" sz="2000">
                <a:solidFill>
                  <a:schemeClr val="tx1"/>
                </a:solidFill>
                <a:highlight>
                  <a:srgbClr val="FF0000"/>
                </a:highlight>
              </a:rPr>
              <a:t>导致了鉴定结论无法作出</a:t>
            </a:r>
            <a:r>
              <a:rPr lang="zh-CN" altLang="en-US" sz="2000">
                <a:solidFill>
                  <a:schemeClr val="tx1"/>
                </a:solidFill>
              </a:rPr>
              <a:t>、各方</a:t>
            </a:r>
            <a:r>
              <a:rPr lang="zh-CN" altLang="en-US" sz="2000">
                <a:solidFill>
                  <a:schemeClr val="tx1"/>
                </a:solidFill>
                <a:highlight>
                  <a:srgbClr val="FF0000"/>
                </a:highlight>
              </a:rPr>
              <a:t>责任无法确定</a:t>
            </a:r>
            <a:r>
              <a:rPr lang="zh-CN" altLang="en-US" sz="2000">
                <a:solidFill>
                  <a:schemeClr val="tx1"/>
                </a:solidFill>
              </a:rPr>
              <a:t>的严重后果。在本案中判令由人民医院承担不利法律后果和完全民事责任，不仅符合《卫生部关于医疗机构不配合医疗事故技术鉴定所应承担的责任的批复》[卫政法发（2005)28号]的规定精神，有利于医疗机构的规范管理，更能体现对患者家属的精神抚慰和合法权益的有力保护。</a:t>
            </a:r>
            <a:endParaRPr lang="zh-CN" altLang="en-US" sz="2000">
              <a:solidFill>
                <a:schemeClr val="tx1"/>
              </a:solidFill>
            </a:endParaRPr>
          </a:p>
        </p:txBody>
      </p:sp>
      <p:pic>
        <p:nvPicPr>
          <p:cNvPr id="24" name="Picture 5"/>
          <p:cNvPicPr>
            <a:picLocks noChangeAspect="1"/>
          </p:cNvPicPr>
          <p:nvPr>
            <p:custDataLst>
              <p:tags r:id="rId3"/>
            </p:custDataLst>
          </p:nvPr>
        </p:nvPicPr>
        <p:blipFill>
          <a:blip r:embed="rId2"/>
          <a:srcRect/>
          <a:stretch>
            <a:fillRect/>
          </a:stretch>
        </p:blipFill>
        <p:spPr>
          <a:xfrm>
            <a:off x="9220200" y="-9525"/>
            <a:ext cx="2918460" cy="923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charset="-122"/>
              <a:ea typeface="微软雅黑" charset="-122"/>
              <a:sym typeface="+mn-ea"/>
            </a:endParaRPr>
          </a:p>
        </p:txBody>
      </p:sp>
      <p:sp>
        <p:nvSpPr>
          <p:cNvPr id="25" name="文本框 24"/>
          <p:cNvSpPr txBox="1"/>
          <p:nvPr>
            <p:custDataLst>
              <p:tags r:id="rId2"/>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sz="3400" b="1" spc="180">
                <a:solidFill>
                  <a:schemeClr val="lt1"/>
                </a:solidFill>
                <a:uFillTx/>
                <a:latin typeface="微软雅黑" charset="-122"/>
                <a:ea typeface="微软雅黑" charset="-122"/>
              </a:rPr>
              <a:t>赔偿责任认定的一般规则</a:t>
            </a:r>
            <a:endParaRPr lang="en-US" sz="3400" b="1" spc="180">
              <a:solidFill>
                <a:schemeClr val="lt1"/>
              </a:solidFill>
              <a:uFillTx/>
              <a:latin typeface="微软雅黑" charset="-122"/>
              <a:ea typeface="微软雅黑" charset="-122"/>
            </a:endParaRPr>
          </a:p>
        </p:txBody>
      </p:sp>
      <p:sp>
        <p:nvSpPr>
          <p:cNvPr id="48" name="任意多边形 47"/>
          <p:cNvSpPr/>
          <p:nvPr>
            <p:custDataLst>
              <p:tags r:id="rId3"/>
            </p:custDataLst>
          </p:nvPr>
        </p:nvSpPr>
        <p:spPr>
          <a:xfrm flipH="1">
            <a:off x="1032058" y="3078378"/>
            <a:ext cx="10550769" cy="1297638"/>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3">
                  <a:lumMod val="75000"/>
                </a:schemeClr>
              </a:gs>
              <a:gs pos="21000">
                <a:schemeClr val="accent3"/>
              </a:gs>
              <a:gs pos="100000">
                <a:schemeClr val="accent3">
                  <a:lumMod val="75000"/>
                </a:schemeClr>
              </a:gs>
            </a:gsLst>
            <a:lin ang="10800000" scaled="0"/>
          </a:gradFill>
          <a:ln>
            <a:noFill/>
          </a:ln>
          <a:effectLst>
            <a:outerShdw blurRad="101600" dist="63500" dir="4200000" algn="tl" rotWithShape="0">
              <a:schemeClr val="l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49" name="任意多边形 48"/>
          <p:cNvSpPr/>
          <p:nvPr>
            <p:custDataLst>
              <p:tags r:id="rId4"/>
            </p:custDataLst>
          </p:nvPr>
        </p:nvSpPr>
        <p:spPr>
          <a:xfrm flipH="1">
            <a:off x="10013214" y="3078378"/>
            <a:ext cx="1231989" cy="1297638"/>
          </a:xfrm>
          <a:custGeom>
            <a:avLst/>
            <a:gdLst/>
            <a:ahLst/>
            <a:cxnLst>
              <a:cxn ang="3">
                <a:pos x="hc" y="t"/>
              </a:cxn>
              <a:cxn ang="cd2">
                <a:pos x="l" y="vc"/>
              </a:cxn>
              <a:cxn ang="cd4">
                <a:pos x="hc" y="b"/>
              </a:cxn>
              <a:cxn ang="0">
                <a:pos x="r" y="vc"/>
              </a:cxn>
            </a:cxnLst>
            <a:rect l="l" t="t" r="r" b="b"/>
            <a:pathLst>
              <a:path w="1445" h="1522">
                <a:moveTo>
                  <a:pt x="1069" y="0"/>
                </a:moveTo>
                <a:lnTo>
                  <a:pt x="1445" y="0"/>
                </a:lnTo>
                <a:lnTo>
                  <a:pt x="376" y="761"/>
                </a:lnTo>
                <a:lnTo>
                  <a:pt x="1445" y="1522"/>
                </a:lnTo>
                <a:lnTo>
                  <a:pt x="1069" y="1522"/>
                </a:lnTo>
                <a:lnTo>
                  <a:pt x="0" y="761"/>
                </a:lnTo>
                <a:lnTo>
                  <a:pt x="1069"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50" name="椭圆 49"/>
          <p:cNvSpPr/>
          <p:nvPr>
            <p:custDataLst>
              <p:tags r:id="rId5"/>
            </p:custDataLst>
          </p:nvPr>
        </p:nvSpPr>
        <p:spPr>
          <a:xfrm>
            <a:off x="609174" y="3323070"/>
            <a:ext cx="809105" cy="809105"/>
          </a:xfrm>
          <a:prstGeom prst="ellipse">
            <a:avLst/>
          </a:prstGeom>
          <a:gradFill>
            <a:gsLst>
              <a:gs pos="100000">
                <a:schemeClr val="accent3">
                  <a:lumMod val="75000"/>
                </a:schemeClr>
              </a:gs>
              <a:gs pos="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55" name="任意多边形 54"/>
          <p:cNvSpPr/>
          <p:nvPr>
            <p:custDataLst>
              <p:tags r:id="rId6"/>
            </p:custDataLst>
          </p:nvPr>
        </p:nvSpPr>
        <p:spPr>
          <a:xfrm flipH="1">
            <a:off x="1032058" y="4863568"/>
            <a:ext cx="10550769" cy="1297638"/>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4">
                  <a:lumMod val="75000"/>
                </a:schemeClr>
              </a:gs>
              <a:gs pos="21000">
                <a:schemeClr val="accent4"/>
              </a:gs>
              <a:gs pos="100000">
                <a:schemeClr val="accent4">
                  <a:lumMod val="75000"/>
                </a:schemeClr>
              </a:gs>
            </a:gsLst>
            <a:lin ang="10800000" scaled="0"/>
          </a:gradFill>
          <a:ln>
            <a:noFill/>
          </a:ln>
          <a:effectLst>
            <a:outerShdw blurRad="101600" dist="63500" dir="4200000" algn="tl" rotWithShape="0">
              <a:schemeClr val="l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60" name="任意多边形 59"/>
          <p:cNvSpPr/>
          <p:nvPr>
            <p:custDataLst>
              <p:tags r:id="rId7"/>
            </p:custDataLst>
          </p:nvPr>
        </p:nvSpPr>
        <p:spPr>
          <a:xfrm flipH="1">
            <a:off x="10013214" y="4863568"/>
            <a:ext cx="1232841" cy="1297638"/>
          </a:xfrm>
          <a:custGeom>
            <a:avLst/>
            <a:gdLst/>
            <a:ahLst/>
            <a:cxnLst>
              <a:cxn ang="3">
                <a:pos x="hc" y="t"/>
              </a:cxn>
              <a:cxn ang="cd2">
                <a:pos x="l" y="vc"/>
              </a:cxn>
              <a:cxn ang="cd4">
                <a:pos x="hc" y="b"/>
              </a:cxn>
              <a:cxn ang="0">
                <a:pos x="r" y="vc"/>
              </a:cxn>
            </a:cxnLst>
            <a:rect l="l" t="t" r="r" b="b"/>
            <a:pathLst>
              <a:path w="1446" h="1522">
                <a:moveTo>
                  <a:pt x="1069" y="0"/>
                </a:moveTo>
                <a:lnTo>
                  <a:pt x="1446" y="0"/>
                </a:lnTo>
                <a:lnTo>
                  <a:pt x="377" y="761"/>
                </a:lnTo>
                <a:lnTo>
                  <a:pt x="1446" y="1522"/>
                </a:lnTo>
                <a:lnTo>
                  <a:pt x="1069" y="1522"/>
                </a:lnTo>
                <a:lnTo>
                  <a:pt x="0" y="761"/>
                </a:lnTo>
                <a:lnTo>
                  <a:pt x="1069"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63" name="椭圆 62"/>
          <p:cNvSpPr/>
          <p:nvPr>
            <p:custDataLst>
              <p:tags r:id="rId8"/>
            </p:custDataLst>
          </p:nvPr>
        </p:nvSpPr>
        <p:spPr>
          <a:xfrm>
            <a:off x="610027" y="5107408"/>
            <a:ext cx="809105" cy="809105"/>
          </a:xfrm>
          <a:prstGeom prst="ellipse">
            <a:avLst/>
          </a:prstGeom>
          <a:gradFill>
            <a:gsLst>
              <a:gs pos="100000">
                <a:schemeClr val="accent4">
                  <a:lumMod val="75000"/>
                </a:schemeClr>
              </a:gs>
              <a:gs pos="0">
                <a:schemeClr val="accent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74" name="文本框 73"/>
          <p:cNvSpPr txBox="1"/>
          <p:nvPr>
            <p:custDataLst>
              <p:tags r:id="rId9"/>
            </p:custDataLst>
          </p:nvPr>
        </p:nvSpPr>
        <p:spPr>
          <a:xfrm>
            <a:off x="1418590" y="3085465"/>
            <a:ext cx="8594725" cy="1242060"/>
          </a:xfrm>
          <a:prstGeom prst="rect">
            <a:avLst/>
          </a:prstGeom>
          <a:noFill/>
        </p:spPr>
        <p:txBody>
          <a:bodyPr wrap="square" rtlCol="0" anchor="ctr" anchorCtr="0">
            <a:normAutofit fontScale="90000" lnSpcReduction="20000"/>
          </a:bodyPr>
          <a:p>
            <a:pPr marL="330200" lvl="0" indent="-330200" algn="l" fontAlgn="ctr">
              <a:lnSpc>
                <a:spcPct val="120000"/>
              </a:lnSpc>
              <a:spcBef>
                <a:spcPts val="0"/>
              </a:spcBef>
              <a:spcAft>
                <a:spcPts val="800"/>
              </a:spcAft>
              <a:buSzPct val="100000"/>
              <a:buFont typeface="Wingdings" panose="05000000000000000000" charset="0"/>
              <a:buChar char="l"/>
            </a:pPr>
            <a:r>
              <a:rPr lang="en-US" spc="100">
                <a:solidFill>
                  <a:schemeClr val="lt1"/>
                </a:solidFill>
                <a:uFillTx/>
                <a:latin typeface="Arial" panose="020B0604020202090204" pitchFamily="34" charset="0"/>
                <a:ea typeface="微软雅黑" charset="-122"/>
              </a:rPr>
              <a:t>根据过错程度</a:t>
            </a:r>
            <a:endParaRPr lang="en-US" spc="100">
              <a:solidFill>
                <a:schemeClr val="lt1"/>
              </a:solidFill>
              <a:uFillTx/>
              <a:latin typeface="Arial" panose="020B0604020202090204" pitchFamily="34" charset="0"/>
              <a:ea typeface="微软雅黑" charset="-122"/>
            </a:endParaRPr>
          </a:p>
          <a:p>
            <a:pPr marL="330200" lvl="1" indent="0" algn="l">
              <a:lnSpc>
                <a:spcPct val="120000"/>
              </a:lnSpc>
              <a:spcBef>
                <a:spcPts val="0"/>
              </a:spcBef>
              <a:spcAft>
                <a:spcPts val="800"/>
              </a:spcAft>
              <a:buSzPct val="100000"/>
              <a:buNone/>
            </a:pPr>
            <a:r>
              <a:rPr lang="en-US" sz="1780" spc="80">
                <a:solidFill>
                  <a:schemeClr val="lt1"/>
                </a:solidFill>
                <a:uFillTx/>
                <a:latin typeface="Arial" panose="020B0604020202090204" pitchFamily="34" charset="0"/>
                <a:ea typeface="微软雅黑" charset="-122"/>
              </a:rPr>
              <a:t>    医疗过错程度取决于过错的表现形式，包括（1）未按诊疗规范规定的程序实施诊疗措施；（2）对疾病不重视；（3）护士未按医嘱执行；（4）非疑难杂症诊断明显错误；（5）与医方的诊疗水平严重不相符合等。</a:t>
            </a:r>
            <a:endParaRPr lang="en-US" sz="1780" spc="80">
              <a:solidFill>
                <a:schemeClr val="lt1"/>
              </a:solidFill>
              <a:uFillTx/>
              <a:latin typeface="Arial" panose="020B0604020202090204" pitchFamily="34" charset="0"/>
              <a:ea typeface="微软雅黑" charset="-122"/>
            </a:endParaRPr>
          </a:p>
        </p:txBody>
      </p:sp>
      <p:sp>
        <p:nvSpPr>
          <p:cNvPr id="75" name="文本框 74"/>
          <p:cNvSpPr txBox="1"/>
          <p:nvPr>
            <p:custDataLst>
              <p:tags r:id="rId10"/>
            </p:custDataLst>
          </p:nvPr>
        </p:nvSpPr>
        <p:spPr>
          <a:xfrm>
            <a:off x="1271270" y="4933315"/>
            <a:ext cx="8849360" cy="1143635"/>
          </a:xfrm>
          <a:prstGeom prst="rect">
            <a:avLst/>
          </a:prstGeom>
          <a:noFill/>
        </p:spPr>
        <p:txBody>
          <a:bodyPr wrap="square" rtlCol="0" anchor="ctr" anchorCtr="0">
            <a:normAutofit/>
          </a:bodyPr>
          <a:p>
            <a:pPr marL="330200" lvl="0" indent="-330200" algn="l" fontAlgn="ctr">
              <a:lnSpc>
                <a:spcPct val="120000"/>
              </a:lnSpc>
              <a:spcBef>
                <a:spcPts val="0"/>
              </a:spcBef>
              <a:spcAft>
                <a:spcPts val="800"/>
              </a:spcAft>
              <a:buSzPct val="100000"/>
              <a:buFont typeface="Wingdings" panose="05000000000000000000" charset="0"/>
              <a:buChar char="l"/>
            </a:pPr>
            <a:r>
              <a:rPr lang="en-US" spc="100">
                <a:solidFill>
                  <a:schemeClr val="lt1"/>
                </a:solidFill>
                <a:uFillTx/>
                <a:latin typeface="Arial" panose="020B0604020202090204" pitchFamily="34" charset="0"/>
                <a:ea typeface="微软雅黑" charset="-122"/>
              </a:rPr>
              <a:t>根据原因力大小</a:t>
            </a:r>
            <a:endParaRPr lang="en-US" spc="100">
              <a:solidFill>
                <a:schemeClr val="lt1"/>
              </a:solidFill>
              <a:uFillTx/>
              <a:latin typeface="Arial" panose="020B0604020202090204" pitchFamily="34" charset="0"/>
              <a:ea typeface="微软雅黑" charset="-122"/>
            </a:endParaRPr>
          </a:p>
          <a:p>
            <a:pPr marL="330200" lvl="1" indent="0" algn="l">
              <a:lnSpc>
                <a:spcPct val="120000"/>
              </a:lnSpc>
              <a:spcBef>
                <a:spcPts val="0"/>
              </a:spcBef>
              <a:spcAft>
                <a:spcPts val="800"/>
              </a:spcAft>
              <a:buSzPct val="100000"/>
              <a:buNone/>
            </a:pPr>
            <a:r>
              <a:rPr lang="en-US" sz="1600" spc="80">
                <a:solidFill>
                  <a:schemeClr val="lt1"/>
                </a:solidFill>
                <a:uFillTx/>
                <a:latin typeface="Arial" panose="020B0604020202090204" pitchFamily="34" charset="0"/>
                <a:ea typeface="微软雅黑" charset="-122"/>
              </a:rPr>
              <a:t>    原因力大小通常作为赔偿责任比例的基准，但可根据鉴定意见对因果关系的分析进行微调，以更准确地反映医疗过错与损害后果之间的因果关系。</a:t>
            </a:r>
            <a:endParaRPr lang="en-US" sz="1600" spc="80">
              <a:solidFill>
                <a:schemeClr val="lt1"/>
              </a:solidFill>
              <a:uFillTx/>
              <a:latin typeface="Arial" panose="020B0604020202090204" pitchFamily="34" charset="0"/>
              <a:ea typeface="微软雅黑" charset="-122"/>
            </a:endParaRPr>
          </a:p>
        </p:txBody>
      </p:sp>
      <p:sp>
        <p:nvSpPr>
          <p:cNvPr id="78" name="任意多边形 77"/>
          <p:cNvSpPr/>
          <p:nvPr>
            <p:custDataLst>
              <p:tags r:id="rId11"/>
            </p:custDataLst>
          </p:nvPr>
        </p:nvSpPr>
        <p:spPr>
          <a:xfrm flipH="1">
            <a:off x="1032058" y="1305124"/>
            <a:ext cx="10550769" cy="1297638"/>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1">
                  <a:lumMod val="75000"/>
                </a:schemeClr>
              </a:gs>
              <a:gs pos="21000">
                <a:schemeClr val="accent1"/>
              </a:gs>
              <a:gs pos="100000">
                <a:schemeClr val="accent1">
                  <a:lumMod val="75000"/>
                </a:schemeClr>
              </a:gs>
            </a:gsLst>
            <a:lin ang="10800000" scaled="0"/>
          </a:gradFill>
          <a:ln>
            <a:noFill/>
          </a:ln>
          <a:effectLst>
            <a:outerShdw blurRad="101600" dist="63500" dir="4200000" algn="tl" rotWithShape="0">
              <a:schemeClr val="lt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79" name="任意多边形 78"/>
          <p:cNvSpPr/>
          <p:nvPr>
            <p:custDataLst>
              <p:tags r:id="rId12"/>
            </p:custDataLst>
          </p:nvPr>
        </p:nvSpPr>
        <p:spPr>
          <a:xfrm flipH="1">
            <a:off x="10013214" y="1305124"/>
            <a:ext cx="1232841" cy="1297638"/>
          </a:xfrm>
          <a:custGeom>
            <a:avLst/>
            <a:gdLst/>
            <a:ahLst/>
            <a:cxnLst>
              <a:cxn ang="3">
                <a:pos x="hc" y="t"/>
              </a:cxn>
              <a:cxn ang="cd2">
                <a:pos x="l" y="vc"/>
              </a:cxn>
              <a:cxn ang="cd4">
                <a:pos x="hc" y="b"/>
              </a:cxn>
              <a:cxn ang="0">
                <a:pos x="r" y="vc"/>
              </a:cxn>
            </a:cxnLst>
            <a:rect l="l" t="t" r="r" b="b"/>
            <a:pathLst>
              <a:path w="1446" h="1522">
                <a:moveTo>
                  <a:pt x="1069" y="0"/>
                </a:moveTo>
                <a:lnTo>
                  <a:pt x="1446" y="0"/>
                </a:lnTo>
                <a:lnTo>
                  <a:pt x="377" y="761"/>
                </a:lnTo>
                <a:lnTo>
                  <a:pt x="1446" y="1522"/>
                </a:lnTo>
                <a:lnTo>
                  <a:pt x="1069" y="1522"/>
                </a:lnTo>
                <a:lnTo>
                  <a:pt x="0" y="761"/>
                </a:lnTo>
                <a:lnTo>
                  <a:pt x="1069" y="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80" name="椭圆 79"/>
          <p:cNvSpPr/>
          <p:nvPr>
            <p:custDataLst>
              <p:tags r:id="rId13"/>
            </p:custDataLst>
          </p:nvPr>
        </p:nvSpPr>
        <p:spPr>
          <a:xfrm>
            <a:off x="610027" y="1549816"/>
            <a:ext cx="809105" cy="809105"/>
          </a:xfrm>
          <a:prstGeom prst="ellipse">
            <a:avLst/>
          </a:prstGeom>
          <a:gradFill>
            <a:gsLst>
              <a:gs pos="100000">
                <a:schemeClr val="accent1">
                  <a:lumMod val="75000"/>
                </a:schemeClr>
              </a:gs>
              <a:gs pos="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82" name="文本框 81"/>
          <p:cNvSpPr txBox="1"/>
          <p:nvPr>
            <p:custDataLst>
              <p:tags r:id="rId14"/>
            </p:custDataLst>
          </p:nvPr>
        </p:nvSpPr>
        <p:spPr>
          <a:xfrm>
            <a:off x="3810000" y="1269365"/>
            <a:ext cx="1300480" cy="1377315"/>
          </a:xfrm>
          <a:prstGeom prst="rect">
            <a:avLst/>
          </a:prstGeom>
          <a:noFill/>
        </p:spPr>
        <p:txBody>
          <a:bodyPr wrap="square" rtlCol="0" anchor="ctr" anchorCtr="0">
            <a:noAutofit/>
          </a:bodyPr>
          <a:p>
            <a:pPr marL="330200" lvl="0" indent="-330200" algn="l" fontAlgn="ctr">
              <a:lnSpc>
                <a:spcPct val="80000"/>
              </a:lnSpc>
              <a:spcBef>
                <a:spcPts val="0"/>
              </a:spcBef>
              <a:spcAft>
                <a:spcPts val="800"/>
              </a:spcAft>
              <a:buSzPct val="100000"/>
              <a:buFont typeface="Wingdings" panose="05000000000000000000" charset="0"/>
              <a:buChar char="l"/>
            </a:pPr>
            <a:r>
              <a:rPr lang="zh-CN" altLang="en-US" sz="1200" spc="80">
                <a:solidFill>
                  <a:schemeClr val="lt1"/>
                </a:solidFill>
                <a:uFillTx/>
                <a:latin typeface="Arial" panose="020B0604020202090204" pitchFamily="34" charset="0"/>
                <a:ea typeface="微软雅黑" charset="-122"/>
              </a:rPr>
              <a:t>全部责任</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zh-CN" altLang="en-US" sz="1200" spc="80">
                <a:solidFill>
                  <a:schemeClr val="lt1"/>
                </a:solidFill>
                <a:uFillTx/>
                <a:latin typeface="Arial" panose="020B0604020202090204" pitchFamily="34" charset="0"/>
                <a:ea typeface="微软雅黑" charset="-122"/>
              </a:rPr>
              <a:t>主要责任</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zh-CN" altLang="en-US" sz="1200" spc="80">
                <a:solidFill>
                  <a:schemeClr val="lt1"/>
                </a:solidFill>
                <a:uFillTx/>
                <a:latin typeface="Arial" panose="020B0604020202090204" pitchFamily="34" charset="0"/>
                <a:ea typeface="微软雅黑" charset="-122"/>
              </a:rPr>
              <a:t>同等责任</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zh-CN" altLang="en-US" sz="1200" spc="80">
                <a:solidFill>
                  <a:schemeClr val="lt1"/>
                </a:solidFill>
                <a:uFillTx/>
                <a:latin typeface="Arial" panose="020B0604020202090204" pitchFamily="34" charset="0"/>
                <a:ea typeface="微软雅黑" charset="-122"/>
              </a:rPr>
              <a:t>次要责任</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zh-CN" altLang="en-US" sz="1200" spc="80">
                <a:solidFill>
                  <a:schemeClr val="lt1"/>
                </a:solidFill>
                <a:uFillTx/>
                <a:latin typeface="Arial" panose="020B0604020202090204" pitchFamily="34" charset="0"/>
                <a:ea typeface="微软雅黑" charset="-122"/>
              </a:rPr>
              <a:t>轻微责任</a:t>
            </a:r>
            <a:endParaRPr lang="zh-CN" altLang="en-US" sz="1200" spc="80">
              <a:solidFill>
                <a:schemeClr val="lt1"/>
              </a:solidFill>
              <a:uFillTx/>
              <a:latin typeface="Arial" panose="020B0604020202090204" pitchFamily="34" charset="0"/>
              <a:ea typeface="微软雅黑" charset="-122"/>
            </a:endParaRPr>
          </a:p>
        </p:txBody>
      </p:sp>
      <p:pic>
        <p:nvPicPr>
          <p:cNvPr id="26" name="图片 25" descr="333639373138363b343435303739363bd2b5cef1bcbcc4dc"/>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773724" y="1713513"/>
            <a:ext cx="480007" cy="480007"/>
          </a:xfrm>
          <a:prstGeom prst="rect">
            <a:avLst/>
          </a:prstGeom>
        </p:spPr>
      </p:pic>
      <p:pic>
        <p:nvPicPr>
          <p:cNvPr id="27" name="图片 26" descr="333639373138363b343435303830363bb1a8b1edb1e0d6c6"/>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773724" y="5271958"/>
            <a:ext cx="480007" cy="480007"/>
          </a:xfrm>
          <a:prstGeom prst="rect">
            <a:avLst/>
          </a:prstGeom>
        </p:spPr>
      </p:pic>
      <p:pic>
        <p:nvPicPr>
          <p:cNvPr id="28" name="图片 27" descr="333639373138363b343435303830393bc8d5b3a3cac2ceef"/>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774576" y="3492735"/>
            <a:ext cx="480007" cy="480007"/>
          </a:xfrm>
          <a:prstGeom prst="rect">
            <a:avLst/>
          </a:prstGeom>
        </p:spPr>
      </p:pic>
      <p:pic>
        <p:nvPicPr>
          <p:cNvPr id="3" name="Picture 5"/>
          <p:cNvPicPr>
            <a:picLocks noChangeAspect="1"/>
          </p:cNvPicPr>
          <p:nvPr>
            <p:custDataLst>
              <p:tags r:id="rId24"/>
            </p:custDataLst>
          </p:nvPr>
        </p:nvPicPr>
        <p:blipFill>
          <a:blip r:embed="rId25"/>
          <a:srcRect/>
          <a:stretch>
            <a:fillRect/>
          </a:stretch>
        </p:blipFill>
        <p:spPr>
          <a:xfrm>
            <a:off x="9273540" y="0"/>
            <a:ext cx="2918460" cy="923925"/>
          </a:xfrm>
          <a:prstGeom prst="rect">
            <a:avLst/>
          </a:prstGeom>
        </p:spPr>
      </p:pic>
      <p:sp>
        <p:nvSpPr>
          <p:cNvPr id="4" name="文本框 3"/>
          <p:cNvSpPr txBox="1"/>
          <p:nvPr>
            <p:custDataLst>
              <p:tags r:id="rId26"/>
            </p:custDataLst>
          </p:nvPr>
        </p:nvSpPr>
        <p:spPr>
          <a:xfrm>
            <a:off x="1905000" y="1657985"/>
            <a:ext cx="926465" cy="535940"/>
          </a:xfrm>
          <a:prstGeom prst="rect">
            <a:avLst/>
          </a:prstGeom>
          <a:noFill/>
        </p:spPr>
        <p:txBody>
          <a:bodyPr wrap="square" rtlCol="0" anchor="ctr" anchorCtr="0">
            <a:noAutofit/>
          </a:bodyPr>
          <a:p>
            <a:pPr lvl="0" indent="0" algn="l" fontAlgn="ctr">
              <a:lnSpc>
                <a:spcPct val="120000"/>
              </a:lnSpc>
              <a:spcBef>
                <a:spcPts val="0"/>
              </a:spcBef>
              <a:spcAft>
                <a:spcPts val="800"/>
              </a:spcAft>
              <a:buSzPct val="100000"/>
              <a:buFont typeface="Wingdings" panose="05000000000000000000" charset="0"/>
              <a:buNone/>
            </a:pPr>
            <a:r>
              <a:rPr lang="zh-CN" altLang="en-US" sz="1200" spc="80">
                <a:solidFill>
                  <a:schemeClr val="lt1"/>
                </a:solidFill>
                <a:uFillTx/>
                <a:latin typeface="Arial" panose="020B0604020202090204" pitchFamily="34" charset="0"/>
                <a:ea typeface="微软雅黑" charset="-122"/>
              </a:rPr>
              <a:t>责任程度</a:t>
            </a:r>
            <a:endParaRPr lang="zh-CN" altLang="en-US" sz="1200" spc="80">
              <a:solidFill>
                <a:schemeClr val="lt1"/>
              </a:solidFill>
              <a:uFillTx/>
              <a:latin typeface="Arial" panose="020B0604020202090204" pitchFamily="34" charset="0"/>
              <a:ea typeface="微软雅黑" charset="-122"/>
            </a:endParaRPr>
          </a:p>
        </p:txBody>
      </p:sp>
      <p:sp>
        <p:nvSpPr>
          <p:cNvPr id="5" name="同心圆 4"/>
          <p:cNvSpPr/>
          <p:nvPr/>
        </p:nvSpPr>
        <p:spPr>
          <a:xfrm>
            <a:off x="1633855" y="1821815"/>
            <a:ext cx="224790" cy="226695"/>
          </a:xfrm>
          <a:prstGeom prst="don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8" name="虚尾箭头 7"/>
          <p:cNvSpPr/>
          <p:nvPr/>
        </p:nvSpPr>
        <p:spPr>
          <a:xfrm>
            <a:off x="2849880" y="1734820"/>
            <a:ext cx="871220" cy="377825"/>
          </a:xfrm>
          <a:prstGeom prst="stripedRightArrow">
            <a:avLst/>
          </a:prstGeom>
        </p:spPr>
        <p:style>
          <a:lnRef idx="0">
            <a:srgbClr val="FFFFFF"/>
          </a:lnRef>
          <a:fillRef idx="2">
            <a:schemeClr val="accent6"/>
          </a:fillRef>
          <a:effectRef idx="1">
            <a:schemeClr val="accent6"/>
          </a:effectRef>
          <a:fontRef idx="minor">
            <a:schemeClr val="lt1"/>
          </a:fontRef>
        </p:style>
        <p:txBody>
          <a:bodyPr rtlCol="0" anchor="ctr"/>
          <a:p>
            <a:pPr algn="ctr"/>
            <a:endParaRPr lang="zh-CN" altLang="en-US">
              <a:solidFill>
                <a:schemeClr val="bg1">
                  <a:lumMod val="10000"/>
                </a:schemeClr>
              </a:solidFill>
              <a:highlight>
                <a:srgbClr val="800000"/>
              </a:highlight>
            </a:endParaRPr>
          </a:p>
        </p:txBody>
      </p:sp>
      <p:sp>
        <p:nvSpPr>
          <p:cNvPr id="10" name="文本框 9"/>
          <p:cNvSpPr txBox="1"/>
          <p:nvPr>
            <p:custDataLst>
              <p:tags r:id="rId27"/>
            </p:custDataLst>
          </p:nvPr>
        </p:nvSpPr>
        <p:spPr>
          <a:xfrm>
            <a:off x="6089015" y="1670050"/>
            <a:ext cx="1156335" cy="535940"/>
          </a:xfrm>
          <a:prstGeom prst="rect">
            <a:avLst/>
          </a:prstGeom>
          <a:noFill/>
        </p:spPr>
        <p:txBody>
          <a:bodyPr wrap="square" rtlCol="0" anchor="ctr" anchorCtr="0">
            <a:noAutofit/>
          </a:bodyPr>
          <a:p>
            <a:pPr lvl="0" indent="0" algn="l" fontAlgn="ctr">
              <a:lnSpc>
                <a:spcPct val="120000"/>
              </a:lnSpc>
              <a:spcBef>
                <a:spcPts val="0"/>
              </a:spcBef>
              <a:spcAft>
                <a:spcPts val="800"/>
              </a:spcAft>
              <a:buSzPct val="100000"/>
              <a:buFont typeface="Wingdings" panose="05000000000000000000" charset="0"/>
              <a:buNone/>
            </a:pPr>
            <a:r>
              <a:rPr lang="zh-CN" altLang="en-US" sz="1200" spc="80">
                <a:solidFill>
                  <a:schemeClr val="lt1"/>
                </a:solidFill>
                <a:uFillTx/>
                <a:latin typeface="Arial" panose="020B0604020202090204" pitchFamily="34" charset="0"/>
                <a:ea typeface="微软雅黑" charset="-122"/>
              </a:rPr>
              <a:t>原因力</a:t>
            </a:r>
            <a:r>
              <a:rPr lang="zh-CN" altLang="en-US" sz="1200" spc="80">
                <a:solidFill>
                  <a:schemeClr val="lt1"/>
                </a:solidFill>
                <a:uFillTx/>
                <a:latin typeface="Arial" panose="020B0604020202090204" pitchFamily="34" charset="0"/>
                <a:ea typeface="微软雅黑" charset="-122"/>
              </a:rPr>
              <a:t>大小</a:t>
            </a:r>
            <a:endParaRPr lang="zh-CN" altLang="en-US" sz="1200" spc="80">
              <a:solidFill>
                <a:schemeClr val="lt1"/>
              </a:solidFill>
              <a:uFillTx/>
              <a:latin typeface="Arial" panose="020B0604020202090204" pitchFamily="34" charset="0"/>
              <a:ea typeface="微软雅黑" charset="-122"/>
            </a:endParaRPr>
          </a:p>
        </p:txBody>
      </p:sp>
      <p:sp>
        <p:nvSpPr>
          <p:cNvPr id="11" name="同心圆 10"/>
          <p:cNvSpPr/>
          <p:nvPr/>
        </p:nvSpPr>
        <p:spPr>
          <a:xfrm>
            <a:off x="5791200" y="1844675"/>
            <a:ext cx="224790" cy="226695"/>
          </a:xfrm>
          <a:prstGeom prst="don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2" name="虚尾箭头 11"/>
          <p:cNvSpPr/>
          <p:nvPr/>
        </p:nvSpPr>
        <p:spPr>
          <a:xfrm>
            <a:off x="7239000" y="1746885"/>
            <a:ext cx="871220" cy="377825"/>
          </a:xfrm>
          <a:prstGeom prst="stripedRightArrow">
            <a:avLst/>
          </a:prstGeom>
        </p:spPr>
        <p:style>
          <a:lnRef idx="0">
            <a:srgbClr val="FFFFFF"/>
          </a:lnRef>
          <a:fillRef idx="2">
            <a:schemeClr val="accent6"/>
          </a:fillRef>
          <a:effectRef idx="1">
            <a:schemeClr val="accent6"/>
          </a:effectRef>
          <a:fontRef idx="minor">
            <a:schemeClr val="lt1"/>
          </a:fontRef>
        </p:style>
        <p:txBody>
          <a:bodyPr rtlCol="0" anchor="ctr"/>
          <a:p>
            <a:pPr algn="ctr"/>
            <a:endParaRPr lang="zh-CN" altLang="en-US">
              <a:solidFill>
                <a:schemeClr val="bg1">
                  <a:lumMod val="10000"/>
                </a:schemeClr>
              </a:solidFill>
              <a:highlight>
                <a:srgbClr val="800000"/>
              </a:highlight>
            </a:endParaRPr>
          </a:p>
        </p:txBody>
      </p:sp>
      <p:sp>
        <p:nvSpPr>
          <p:cNvPr id="13" name="文本框 12"/>
          <p:cNvSpPr txBox="1"/>
          <p:nvPr>
            <p:custDataLst>
              <p:tags r:id="rId28"/>
            </p:custDataLst>
          </p:nvPr>
        </p:nvSpPr>
        <p:spPr>
          <a:xfrm>
            <a:off x="8305800" y="1312545"/>
            <a:ext cx="1300480" cy="1377315"/>
          </a:xfrm>
          <a:prstGeom prst="rect">
            <a:avLst/>
          </a:prstGeom>
          <a:noFill/>
        </p:spPr>
        <p:txBody>
          <a:bodyPr wrap="square" rtlCol="0" anchor="ctr" anchorCtr="0">
            <a:noAutofit/>
          </a:bodyPr>
          <a:p>
            <a:pPr marL="330200" lvl="0" indent="-330200" algn="l" fontAlgn="ctr">
              <a:lnSpc>
                <a:spcPct val="80000"/>
              </a:lnSpc>
              <a:spcBef>
                <a:spcPts val="0"/>
              </a:spcBef>
              <a:spcAft>
                <a:spcPts val="800"/>
              </a:spcAft>
              <a:buSzPct val="100000"/>
              <a:buFont typeface="Wingdings" panose="05000000000000000000" charset="0"/>
              <a:buChar char="l"/>
            </a:pPr>
            <a:r>
              <a:rPr lang="en-US" altLang="zh-CN" sz="1200" spc="80">
                <a:solidFill>
                  <a:schemeClr val="lt1"/>
                </a:solidFill>
                <a:uFillTx/>
                <a:latin typeface="Arial" panose="020B0604020202090204" pitchFamily="34" charset="0"/>
                <a:ea typeface="微软雅黑" charset="-122"/>
              </a:rPr>
              <a:t>100%</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en-US" altLang="zh-CN" sz="1200" spc="80">
                <a:solidFill>
                  <a:schemeClr val="lt1"/>
                </a:solidFill>
                <a:uFillTx/>
                <a:latin typeface="Arial" panose="020B0604020202090204" pitchFamily="34" charset="0"/>
                <a:ea typeface="微软雅黑" charset="-122"/>
              </a:rPr>
              <a:t>70%</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en-US" altLang="zh-CN" sz="1200" spc="80">
                <a:solidFill>
                  <a:schemeClr val="lt1"/>
                </a:solidFill>
                <a:uFillTx/>
                <a:latin typeface="Arial" panose="020B0604020202090204" pitchFamily="34" charset="0"/>
                <a:ea typeface="微软雅黑" charset="-122"/>
              </a:rPr>
              <a:t>50%</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en-US" altLang="zh-CN" sz="1200" spc="80">
                <a:solidFill>
                  <a:schemeClr val="lt1"/>
                </a:solidFill>
                <a:uFillTx/>
                <a:latin typeface="Arial" panose="020B0604020202090204" pitchFamily="34" charset="0"/>
                <a:ea typeface="微软雅黑" charset="-122"/>
              </a:rPr>
              <a:t>30%</a:t>
            </a:r>
            <a:endParaRPr lang="zh-CN" altLang="en-US" sz="1200" spc="80">
              <a:solidFill>
                <a:schemeClr val="lt1"/>
              </a:solidFill>
              <a:uFillTx/>
              <a:latin typeface="Arial" panose="020B0604020202090204" pitchFamily="34" charset="0"/>
              <a:ea typeface="微软雅黑" charset="-122"/>
            </a:endParaRPr>
          </a:p>
          <a:p>
            <a:pPr marL="330200" lvl="0" indent="-330200" algn="l" fontAlgn="ctr">
              <a:lnSpc>
                <a:spcPct val="80000"/>
              </a:lnSpc>
              <a:spcBef>
                <a:spcPts val="0"/>
              </a:spcBef>
              <a:spcAft>
                <a:spcPts val="800"/>
              </a:spcAft>
              <a:buSzPct val="100000"/>
              <a:buFont typeface="Wingdings" panose="05000000000000000000" charset="0"/>
              <a:buChar char="l"/>
            </a:pPr>
            <a:r>
              <a:rPr lang="en-US" altLang="zh-CN" sz="1200" spc="80">
                <a:solidFill>
                  <a:schemeClr val="lt1"/>
                </a:solidFill>
                <a:uFillTx/>
                <a:latin typeface="Arial" panose="020B0604020202090204" pitchFamily="34" charset="0"/>
                <a:ea typeface="微软雅黑" charset="-122"/>
              </a:rPr>
              <a:t>10%</a:t>
            </a:r>
            <a:endParaRPr lang="en-US" altLang="zh-CN" sz="1200" spc="80">
              <a:solidFill>
                <a:schemeClr val="lt1"/>
              </a:solidFill>
              <a:uFillTx/>
              <a:latin typeface="Arial" panose="020B0604020202090204" pitchFamily="34" charset="0"/>
              <a:ea typeface="微软雅黑" charset="-122"/>
            </a:endParaRPr>
          </a:p>
        </p:txBody>
      </p:sp>
      <p:sp>
        <p:nvSpPr>
          <p:cNvPr id="14342" name="Text Box 3"/>
          <p:cNvSpPr/>
          <p:nvPr/>
        </p:nvSpPr>
        <p:spPr>
          <a:xfrm>
            <a:off x="8534710" y="6324283"/>
            <a:ext cx="3613151" cy="492125"/>
          </a:xfrm>
          <a:prstGeom prst="rect">
            <a:avLst/>
          </a:prstGeom>
          <a:noFill/>
          <a:ln w="9525">
            <a:noFill/>
          </a:ln>
        </p:spPr>
        <p:txBody>
          <a:bodyPr wrap="none">
            <a:spAutoFit/>
          </a:bodyPr>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spTree>
    <p:custDataLst>
      <p:tags r:id="rId2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20036" y="289539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140" y="4705985"/>
            <a:ext cx="9429750" cy="1907540"/>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140" y="908050"/>
            <a:ext cx="9055735" cy="1831975"/>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734512" y="5257772"/>
            <a:ext cx="810236" cy="810236"/>
          </a:xfrm>
          <a:prstGeom prst="ellipse">
            <a:avLst/>
          </a:prstGeom>
          <a:solidFill>
            <a:schemeClr val="accent1">
              <a:alpha val="100000"/>
            </a:schemeClr>
          </a:solidFill>
        </p:spPr>
      </p:sp>
      <p:sp>
        <p:nvSpPr>
          <p:cNvPr id="7" name="AutoShape 7"/>
          <p:cNvSpPr/>
          <p:nvPr/>
        </p:nvSpPr>
        <p:spPr>
          <a:xfrm>
            <a:off x="10373288" y="3468315"/>
            <a:ext cx="810236" cy="810236"/>
          </a:xfrm>
          <a:prstGeom prst="ellipse">
            <a:avLst/>
          </a:prstGeom>
          <a:solidFill>
            <a:schemeClr val="accent1">
              <a:alpha val="100000"/>
            </a:schemeClr>
          </a:solidFill>
        </p:spPr>
      </p:sp>
      <p:sp>
        <p:nvSpPr>
          <p:cNvPr id="8" name="AutoShape 8"/>
          <p:cNvSpPr/>
          <p:nvPr/>
        </p:nvSpPr>
        <p:spPr>
          <a:xfrm>
            <a:off x="609417" y="1447718"/>
            <a:ext cx="810236" cy="810236"/>
          </a:xfrm>
          <a:prstGeom prst="ellipse">
            <a:avLst/>
          </a:prstGeom>
          <a:solidFill>
            <a:schemeClr val="accent1">
              <a:alpha val="100000"/>
            </a:scheme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Microsoft Yahei"/>
                <a:ea typeface="Microsoft Yahei"/>
                <a:cs typeface="Microsoft Yahei"/>
              </a:rPr>
              <a:t>赔偿责任认定的一般规则</a:t>
            </a:r>
            <a:endParaRPr lang="en-US" sz="3000" b="1">
              <a:solidFill>
                <a:schemeClr val="dk2">
                  <a:alpha val="100000"/>
                </a:schemeClr>
              </a:solidFill>
              <a:latin typeface="Microsoft Yahei"/>
              <a:ea typeface="Microsoft Yahei"/>
              <a:cs typeface="Microsoft Yahei"/>
            </a:endParaRPr>
          </a:p>
        </p:txBody>
      </p:sp>
      <p:sp>
        <p:nvSpPr>
          <p:cNvPr id="12" name="TextBox 12"/>
          <p:cNvSpPr txBox="1"/>
          <p:nvPr/>
        </p:nvSpPr>
        <p:spPr>
          <a:xfrm>
            <a:off x="1986545" y="10550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Microsoft Yahei"/>
                <a:ea typeface="Microsoft Yahei"/>
                <a:cs typeface="Microsoft Yahei"/>
              </a:rPr>
              <a:t>参考损害后果的严重程度</a:t>
            </a:r>
            <a:endParaRPr lang="en-US" sz="2400" b="1">
              <a:solidFill>
                <a:schemeClr val="accent1">
                  <a:alpha val="100000"/>
                </a:schemeClr>
              </a:solidFill>
              <a:latin typeface="Microsoft Yahei"/>
              <a:ea typeface="Microsoft Yahei"/>
              <a:cs typeface="Microsoft Yahei"/>
            </a:endParaRPr>
          </a:p>
        </p:txBody>
      </p:sp>
      <p:sp>
        <p:nvSpPr>
          <p:cNvPr id="13" name="TextBox 13"/>
          <p:cNvSpPr txBox="1"/>
          <p:nvPr/>
        </p:nvSpPr>
        <p:spPr>
          <a:xfrm>
            <a:off x="1598295" y="1624965"/>
            <a:ext cx="884110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目前《医疗事故分级标准(试行)》与《人体损伤致残程度分级》对残疾等级的评定标准不完全相同。当两种评定标准存在差异，而原告主张按照人身损害标准确定残疾等级时，在确定责任比例时，可以适当考虑不同评定所致赔偿差异。</a:t>
            </a:r>
            <a:endParaRPr lang="en-US" sz="1500">
              <a:solidFill>
                <a:schemeClr val="dk1">
                  <a:alpha val="100000"/>
                </a:schemeClr>
              </a:solidFill>
              <a:latin typeface="Microsoft Yahei"/>
              <a:ea typeface="Microsoft Yahei"/>
              <a:cs typeface="Microsoft Yahei"/>
            </a:endParaRPr>
          </a:p>
        </p:txBody>
      </p:sp>
      <p:sp>
        <p:nvSpPr>
          <p:cNvPr id="14" name="TextBox 14"/>
          <p:cNvSpPr txBox="1"/>
          <p:nvPr/>
        </p:nvSpPr>
        <p:spPr>
          <a:xfrm>
            <a:off x="1931680" y="3048170"/>
            <a:ext cx="8201025" cy="571500"/>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Microsoft Yahei"/>
                <a:ea typeface="Microsoft Yahei"/>
                <a:cs typeface="Microsoft Yahei"/>
              </a:rPr>
              <a:t>过失相抵规则的运用</a:t>
            </a:r>
            <a:endParaRPr lang="en-US" sz="2400" b="1">
              <a:solidFill>
                <a:schemeClr val="accent1">
                  <a:alpha val="100000"/>
                </a:schemeClr>
              </a:solidFill>
              <a:latin typeface="Microsoft Yahei"/>
              <a:ea typeface="Microsoft Yahei"/>
              <a:cs typeface="Microsoft Yahei"/>
            </a:endParaRPr>
          </a:p>
        </p:txBody>
      </p:sp>
      <p:sp>
        <p:nvSpPr>
          <p:cNvPr id="15" name="TextBox 15"/>
          <p:cNvSpPr txBox="1"/>
          <p:nvPr/>
        </p:nvSpPr>
        <p:spPr>
          <a:xfrm>
            <a:off x="1544955" y="3581400"/>
            <a:ext cx="8642350" cy="78105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Microsoft Yahei"/>
                <a:ea typeface="Microsoft Yahei"/>
                <a:cs typeface="Microsoft Yahei"/>
              </a:rPr>
              <a:t>      被侵权人因自身行为过错导致损害发生或扩大时，可减轻侵权人责任，包括未遵医嘱、未如实陈述病史</a:t>
            </a:r>
            <a:r>
              <a:rPr lang="zh-CN" altLang="en-US" sz="1500">
                <a:solidFill>
                  <a:schemeClr val="dk1">
                    <a:alpha val="100000"/>
                  </a:schemeClr>
                </a:solidFill>
                <a:latin typeface="Microsoft Yahei"/>
                <a:ea typeface="Microsoft Yahei"/>
                <a:cs typeface="Microsoft Yahei"/>
              </a:rPr>
              <a:t>足以影响鉴别诊断</a:t>
            </a:r>
            <a:r>
              <a:rPr lang="en-US" sz="1500">
                <a:solidFill>
                  <a:schemeClr val="dk1">
                    <a:alpha val="100000"/>
                  </a:schemeClr>
                </a:solidFill>
                <a:latin typeface="Microsoft Yahei"/>
                <a:ea typeface="Microsoft Yahei"/>
                <a:cs typeface="Microsoft Yahei"/>
              </a:rPr>
              <a:t>、拒绝治疗、特殊生活习惯等情形。</a:t>
            </a:r>
            <a:endParaRPr lang="en-US" sz="1500">
              <a:solidFill>
                <a:schemeClr val="dk1">
                  <a:alpha val="100000"/>
                </a:schemeClr>
              </a:solidFill>
              <a:latin typeface="Microsoft Yahei"/>
              <a:ea typeface="Microsoft Yahei"/>
              <a:cs typeface="Microsoft Yahei"/>
            </a:endParaRPr>
          </a:p>
        </p:txBody>
      </p:sp>
      <p:sp>
        <p:nvSpPr>
          <p:cNvPr id="16" name="TextBox 16"/>
          <p:cNvSpPr txBox="1"/>
          <p:nvPr/>
        </p:nvSpPr>
        <p:spPr>
          <a:xfrm>
            <a:off x="1986290" y="4686220"/>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Microsoft Yahei"/>
                <a:ea typeface="Microsoft Yahei"/>
                <a:cs typeface="Microsoft Yahei"/>
              </a:rPr>
              <a:t>责任免除</a:t>
            </a:r>
            <a:endParaRPr lang="en-US" sz="2400" b="1">
              <a:solidFill>
                <a:schemeClr val="accent1">
                  <a:alpha val="100000"/>
                </a:schemeClr>
              </a:solidFill>
              <a:latin typeface="Microsoft Yahei"/>
              <a:ea typeface="Microsoft Yahei"/>
              <a:cs typeface="Microsoft Yahei"/>
            </a:endParaRPr>
          </a:p>
        </p:txBody>
      </p:sp>
      <p:sp>
        <p:nvSpPr>
          <p:cNvPr id="17" name="TextBox 17"/>
          <p:cNvSpPr txBox="1"/>
          <p:nvPr/>
        </p:nvSpPr>
        <p:spPr>
          <a:xfrm>
            <a:off x="1524000" y="5092065"/>
            <a:ext cx="899223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Microsoft Yahei"/>
                <a:ea typeface="Microsoft Yahei"/>
                <a:cs typeface="Microsoft Yahei"/>
              </a:rPr>
              <a:t>      （一）在紧急情况下为抢救垂危患者生命而采取紧急医学措施造成不良后果的； （二）在医疗活动中由于患者病情异常或者患者体质特殊而发生医疗意外的； （三）在现有医学科学技术条件下，发生无法预料或者不能防范的不良后果的； （四）无过错输血感染造成不良后果的； （五）因患方原因延误诊疗导致不良后果的； （六）因不可抗力造成不良后果的。</a:t>
            </a:r>
            <a:endParaRPr lang="en-US" sz="1500">
              <a:solidFill>
                <a:schemeClr val="dk1">
                  <a:alpha val="100000"/>
                </a:schemeClr>
              </a:solidFill>
              <a:latin typeface="Microsoft Yahei"/>
              <a:ea typeface="Microsoft Yahei"/>
              <a:cs typeface="Microsoft Yahei"/>
            </a:endParaRPr>
          </a:p>
        </p:txBody>
      </p:sp>
      <p:pic>
        <p:nvPicPr>
          <p:cNvPr id="18" name="Picture 18"/>
          <p:cNvPicPr>
            <a:picLocks noChangeAspect="1"/>
          </p:cNvPicPr>
          <p:nvPr/>
        </p:nvPicPr>
        <p:blipFill>
          <a:blip r:embed="rId1"/>
          <a:srcRect/>
          <a:stretch>
            <a:fillRect/>
          </a:stretch>
        </p:blipFill>
        <p:spPr>
          <a:xfrm>
            <a:off x="10172700" y="304800"/>
            <a:ext cx="1714500" cy="542925"/>
          </a:xfrm>
          <a:prstGeom prst="rect">
            <a:avLst/>
          </a:prstGeom>
        </p:spPr>
      </p:pic>
      <p:sp>
        <p:nvSpPr>
          <p:cNvPr id="21" name="文本框 20"/>
          <p:cNvSpPr txBox="1"/>
          <p:nvPr/>
        </p:nvSpPr>
        <p:spPr>
          <a:xfrm>
            <a:off x="737235" y="1447800"/>
            <a:ext cx="554355" cy="553720"/>
          </a:xfrm>
          <a:prstGeom prst="rect">
            <a:avLst/>
          </a:prstGeom>
          <a:noFill/>
        </p:spPr>
        <p:txBody>
          <a:bodyPr wrap="square" rtlCol="0">
            <a:noAutofit/>
          </a:bodyPr>
          <a:p>
            <a:pPr algn="ctr"/>
            <a:r>
              <a:rPr lang="en-US" altLang="zh-CN" sz="4400"/>
              <a:t>1</a:t>
            </a:r>
            <a:endParaRPr lang="en-US" altLang="zh-CN" sz="4400"/>
          </a:p>
        </p:txBody>
      </p:sp>
      <p:sp>
        <p:nvSpPr>
          <p:cNvPr id="22" name="文本框 21"/>
          <p:cNvSpPr txBox="1"/>
          <p:nvPr/>
        </p:nvSpPr>
        <p:spPr>
          <a:xfrm>
            <a:off x="10515600" y="3505200"/>
            <a:ext cx="554355" cy="553720"/>
          </a:xfrm>
          <a:prstGeom prst="rect">
            <a:avLst/>
          </a:prstGeom>
          <a:noFill/>
        </p:spPr>
        <p:txBody>
          <a:bodyPr wrap="square" rtlCol="0">
            <a:noAutofit/>
          </a:bodyPr>
          <a:p>
            <a:pPr algn="ctr"/>
            <a:r>
              <a:rPr lang="en-US" altLang="zh-CN" sz="4400"/>
              <a:t>2</a:t>
            </a:r>
            <a:endParaRPr lang="en-US" altLang="zh-CN" sz="4400"/>
          </a:p>
        </p:txBody>
      </p:sp>
      <p:sp>
        <p:nvSpPr>
          <p:cNvPr id="23" name="文本框 22"/>
          <p:cNvSpPr txBox="1"/>
          <p:nvPr/>
        </p:nvSpPr>
        <p:spPr>
          <a:xfrm>
            <a:off x="865505" y="5257800"/>
            <a:ext cx="554355" cy="553720"/>
          </a:xfrm>
          <a:prstGeom prst="rect">
            <a:avLst/>
          </a:prstGeom>
          <a:noFill/>
        </p:spPr>
        <p:txBody>
          <a:bodyPr wrap="square" rtlCol="0">
            <a:noAutofit/>
          </a:bodyPr>
          <a:p>
            <a:pPr algn="ctr"/>
            <a:r>
              <a:rPr lang="en-US" altLang="zh-CN" sz="4400"/>
              <a:t>3</a:t>
            </a:r>
            <a:endParaRPr lang="en-US" altLang="zh-CN" sz="4400"/>
          </a:p>
        </p:txBody>
      </p:sp>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4" name="Picture 5"/>
          <p:cNvPicPr>
            <a:picLocks noChangeAspect="1"/>
          </p:cNvPicPr>
          <p:nvPr/>
        </p:nvPicPr>
        <p:blipFill>
          <a:blip r:embed="rId1"/>
          <a:srcRect/>
          <a:stretch>
            <a:fillRect/>
          </a:stretch>
        </p:blipFill>
        <p:spPr>
          <a:xfrm>
            <a:off x="9076690" y="152400"/>
            <a:ext cx="2918460" cy="923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sers/lawyer_zhao/Downloads/c0d3f5229b3830969fceb9e568eef1d6.jpg@h_1280.jpegc0d3f5229b3830969fceb9e568eef1d6.jpg@h_1280"/>
          <p:cNvPicPr>
            <a:picLocks noChangeAspect="1"/>
          </p:cNvPicPr>
          <p:nvPr/>
        </p:nvPicPr>
        <p:blipFill>
          <a:blip r:embed="rId1">
            <a:alphaModFix amt="100000"/>
          </a:blip>
          <a:srcRect l="19211" r="19211"/>
          <a:stretch>
            <a:fillRect/>
          </a:stretch>
        </p:blipFill>
        <p:spPr>
          <a:xfrm>
            <a:off x="35560" y="1219200"/>
            <a:ext cx="3783330" cy="5224780"/>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Microsoft Yahei"/>
                <a:ea typeface="Microsoft Yahei"/>
                <a:cs typeface="Microsoft Yahei"/>
              </a:rPr>
              <a:t>特殊情形的赔偿责任认定</a:t>
            </a:r>
            <a:endParaRPr lang="en-US" sz="3000" b="1">
              <a:solidFill>
                <a:schemeClr val="dk2">
                  <a:alpha val="100000"/>
                </a:schemeClr>
              </a:solidFill>
              <a:latin typeface="Microsoft Yahei"/>
              <a:ea typeface="Microsoft Yahei"/>
              <a:cs typeface="Microsoft Yahei"/>
            </a:endParaRPr>
          </a:p>
        </p:txBody>
      </p:sp>
      <p:sp>
        <p:nvSpPr>
          <p:cNvPr id="4" name="AutoShape 4"/>
          <p:cNvSpPr/>
          <p:nvPr/>
        </p:nvSpPr>
        <p:spPr>
          <a:xfrm>
            <a:off x="3886414" y="4812418"/>
            <a:ext cx="701468" cy="550104"/>
          </a:xfrm>
          <a:prstGeom prst="rect">
            <a:avLst/>
          </a:prstGeom>
          <a:solidFill>
            <a:schemeClr val="accent1">
              <a:alpha val="100000"/>
            </a:schemeClr>
          </a:solidFill>
        </p:spPr>
      </p:sp>
      <p:sp>
        <p:nvSpPr>
          <p:cNvPr id="5" name="AutoShape 5"/>
          <p:cNvSpPr/>
          <p:nvPr/>
        </p:nvSpPr>
        <p:spPr>
          <a:xfrm>
            <a:off x="3866094" y="3044123"/>
            <a:ext cx="701468" cy="550104"/>
          </a:xfrm>
          <a:prstGeom prst="rect">
            <a:avLst/>
          </a:prstGeom>
          <a:solidFill>
            <a:schemeClr val="accent1">
              <a:alpha val="100000"/>
            </a:schemeClr>
          </a:solidFill>
        </p:spPr>
      </p:sp>
      <p:sp>
        <p:nvSpPr>
          <p:cNvPr id="6" name="AutoShape 6"/>
          <p:cNvSpPr/>
          <p:nvPr/>
        </p:nvSpPr>
        <p:spPr>
          <a:xfrm>
            <a:off x="3866094" y="1328762"/>
            <a:ext cx="701468" cy="550104"/>
          </a:xfrm>
          <a:prstGeom prst="rect">
            <a:avLst/>
          </a:prstGeom>
          <a:solidFill>
            <a:schemeClr val="accent1">
              <a:alpha val="100000"/>
            </a:schemeClr>
          </a:solidFill>
        </p:spPr>
      </p:sp>
      <p:sp>
        <p:nvSpPr>
          <p:cNvPr id="7" name="TextBox 7"/>
          <p:cNvSpPr txBox="1"/>
          <p:nvPr/>
        </p:nvSpPr>
        <p:spPr>
          <a:xfrm>
            <a:off x="5029340" y="2971513"/>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Microsoft Yahei"/>
                <a:ea typeface="Microsoft Yahei"/>
                <a:cs typeface="Microsoft Yahei"/>
              </a:rPr>
              <a:t>低治愈率患者的处理</a:t>
            </a:r>
            <a:endParaRPr lang="en-US" sz="2400" b="1">
              <a:solidFill>
                <a:schemeClr val="accent1">
                  <a:alpha val="100000"/>
                </a:schemeClr>
              </a:solidFill>
              <a:latin typeface="Microsoft Yahei"/>
              <a:ea typeface="Microsoft Yahei"/>
              <a:cs typeface="Microsoft Yahei"/>
            </a:endParaRPr>
          </a:p>
        </p:txBody>
      </p:sp>
      <p:sp>
        <p:nvSpPr>
          <p:cNvPr id="8" name="TextBox 8"/>
          <p:cNvSpPr txBox="1"/>
          <p:nvPr/>
        </p:nvSpPr>
        <p:spPr>
          <a:xfrm>
            <a:off x="4626610" y="3472180"/>
            <a:ext cx="7207885" cy="1247775"/>
          </a:xfrm>
          <a:prstGeom prst="rect">
            <a:avLst/>
          </a:prstGeom>
        </p:spPr>
        <p:txBody>
          <a:bodyPr vert="horz" wrap="square" lIns="123825" tIns="123825" rIns="57150" bIns="123825" rtlCol="0" anchor="t" anchorCtr="0">
            <a:normAutofit fontScale="90000"/>
          </a:bodyPr>
          <a:lstStyle/>
          <a:p>
            <a:pPr>
              <a:lnSpc>
                <a:spcPct val="140000"/>
              </a:lnSpc>
            </a:pPr>
            <a:r>
              <a:rPr lang="en-US" sz="1500">
                <a:solidFill>
                  <a:schemeClr val="dk1">
                    <a:alpha val="100000"/>
                  </a:schemeClr>
                </a:solidFill>
                <a:latin typeface="Microsoft Yahei"/>
                <a:ea typeface="Microsoft Yahei"/>
                <a:cs typeface="Microsoft Yahei"/>
              </a:rPr>
              <a:t>       </a:t>
            </a:r>
            <a:r>
              <a:rPr lang="en-US" sz="2000">
                <a:solidFill>
                  <a:schemeClr val="dk1">
                    <a:alpha val="100000"/>
                  </a:schemeClr>
                </a:solidFill>
                <a:highlight>
                  <a:srgbClr val="C0C0C0"/>
                </a:highlight>
                <a:latin typeface="Microsoft Yahei"/>
                <a:ea typeface="Microsoft Yahei"/>
                <a:cs typeface="Microsoft Yahei"/>
              </a:rPr>
              <a:t>在低治愈率患者医疗损害赔偿案件中，若鉴定意见认为患者疾病发展是最终原因，可基于存活机会丧失理论论证法律上的因果关系。</a:t>
            </a:r>
            <a:endParaRPr lang="en-US" sz="2000">
              <a:solidFill>
                <a:schemeClr val="dk1">
                  <a:alpha val="100000"/>
                </a:schemeClr>
              </a:solidFill>
              <a:highlight>
                <a:srgbClr val="C0C0C0"/>
              </a:highlight>
              <a:latin typeface="Microsoft Yahei"/>
              <a:ea typeface="Microsoft Yahei"/>
              <a:cs typeface="Microsoft Yahei"/>
            </a:endParaRPr>
          </a:p>
        </p:txBody>
      </p:sp>
      <p:sp>
        <p:nvSpPr>
          <p:cNvPr id="9" name="TextBox 9"/>
          <p:cNvSpPr txBox="1"/>
          <p:nvPr/>
        </p:nvSpPr>
        <p:spPr>
          <a:xfrm>
            <a:off x="5111115" y="4714240"/>
            <a:ext cx="644779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Microsoft Yahei"/>
                <a:ea typeface="Microsoft Yahei"/>
                <a:cs typeface="Microsoft Yahei"/>
              </a:rPr>
              <a:t>多因一果的赔偿责任认定</a:t>
            </a:r>
            <a:endParaRPr lang="en-US" sz="2400" b="1">
              <a:solidFill>
                <a:schemeClr val="accent1">
                  <a:alpha val="100000"/>
                </a:schemeClr>
              </a:solidFill>
              <a:latin typeface="Microsoft Yahei"/>
              <a:ea typeface="Microsoft Yahei"/>
              <a:cs typeface="Microsoft Yahei"/>
            </a:endParaRPr>
          </a:p>
        </p:txBody>
      </p:sp>
      <p:sp>
        <p:nvSpPr>
          <p:cNvPr id="10" name="TextBox 10"/>
          <p:cNvSpPr txBox="1"/>
          <p:nvPr/>
        </p:nvSpPr>
        <p:spPr>
          <a:xfrm>
            <a:off x="4624705" y="5252085"/>
            <a:ext cx="7207885" cy="1247775"/>
          </a:xfrm>
          <a:prstGeom prst="rect">
            <a:avLst/>
          </a:prstGeom>
        </p:spPr>
        <p:txBody>
          <a:bodyPr vert="horz" wrap="square" lIns="123825" tIns="123825" rIns="57150" bIns="123825" rtlCol="0" anchor="t" anchorCtr="0">
            <a:normAutofit fontScale="90000" lnSpcReduction="20000"/>
          </a:bodyPr>
          <a:lstStyle/>
          <a:p>
            <a:pPr>
              <a:lnSpc>
                <a:spcPct val="140000"/>
              </a:lnSpc>
            </a:pPr>
            <a:r>
              <a:rPr lang="en-US" sz="1500">
                <a:solidFill>
                  <a:schemeClr val="dk1">
                    <a:alpha val="100000"/>
                  </a:schemeClr>
                </a:solidFill>
                <a:latin typeface="Microsoft Yahei"/>
                <a:ea typeface="Microsoft Yahei"/>
                <a:cs typeface="Microsoft Yahei"/>
              </a:rPr>
              <a:t>      </a:t>
            </a:r>
            <a:r>
              <a:rPr lang="en-US" sz="2000">
                <a:solidFill>
                  <a:schemeClr val="dk1">
                    <a:alpha val="100000"/>
                  </a:schemeClr>
                </a:solidFill>
                <a:latin typeface="Microsoft Yahei"/>
                <a:ea typeface="Microsoft Yahei"/>
                <a:cs typeface="Microsoft Yahei"/>
              </a:rPr>
              <a:t> </a:t>
            </a:r>
            <a:r>
              <a:rPr lang="en-US" sz="2000">
                <a:solidFill>
                  <a:schemeClr val="dk1">
                    <a:alpha val="100000"/>
                  </a:schemeClr>
                </a:solidFill>
                <a:highlight>
                  <a:srgbClr val="C0C0C0"/>
                </a:highlight>
                <a:latin typeface="Microsoft Yahei"/>
                <a:ea typeface="Microsoft Yahei"/>
                <a:cs typeface="Microsoft Yahei"/>
              </a:rPr>
              <a:t>多家医疗机构造成同一损害时，赔偿责任根据共同侵权或分别侵权的情况承担连带责任或按份责任；缺陷医疗产品与医疗行为共同造成损害时承担连带责任</a:t>
            </a:r>
            <a:r>
              <a:rPr lang="en-US" sz="2000">
                <a:solidFill>
                  <a:schemeClr val="dk1">
                    <a:alpha val="100000"/>
                  </a:schemeClr>
                </a:solidFill>
                <a:latin typeface="Microsoft Yahei"/>
                <a:ea typeface="Microsoft Yahei"/>
                <a:cs typeface="Microsoft Yahei"/>
              </a:rPr>
              <a:t>。</a:t>
            </a:r>
            <a:endParaRPr lang="en-US" sz="2000">
              <a:solidFill>
                <a:schemeClr val="dk1">
                  <a:alpha val="100000"/>
                </a:schemeClr>
              </a:solidFill>
              <a:latin typeface="Microsoft Yahei"/>
              <a:ea typeface="Microsoft Yahei"/>
              <a:cs typeface="Microsoft Yahei"/>
            </a:endParaRPr>
          </a:p>
        </p:txBody>
      </p:sp>
      <p:sp>
        <p:nvSpPr>
          <p:cNvPr id="11" name="TextBox 11"/>
          <p:cNvSpPr txBox="1"/>
          <p:nvPr/>
        </p:nvSpPr>
        <p:spPr>
          <a:xfrm>
            <a:off x="4952816" y="125170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Microsoft Yahei"/>
                <a:ea typeface="Microsoft Yahei"/>
                <a:cs typeface="Microsoft Yahei"/>
              </a:rPr>
              <a:t>无因果关系的赔偿责任认定</a:t>
            </a:r>
            <a:endParaRPr lang="en-US" sz="2400" b="1">
              <a:solidFill>
                <a:schemeClr val="accent1">
                  <a:alpha val="100000"/>
                </a:schemeClr>
              </a:solidFill>
              <a:latin typeface="Microsoft Yahei"/>
              <a:ea typeface="Microsoft Yahei"/>
              <a:cs typeface="Microsoft Yahei"/>
            </a:endParaRPr>
          </a:p>
        </p:txBody>
      </p:sp>
      <p:sp>
        <p:nvSpPr>
          <p:cNvPr id="12" name="TextBox 12"/>
          <p:cNvSpPr txBox="1"/>
          <p:nvPr/>
        </p:nvSpPr>
        <p:spPr>
          <a:xfrm>
            <a:off x="4614545" y="1883410"/>
            <a:ext cx="6949440" cy="1016000"/>
          </a:xfrm>
          <a:prstGeom prst="rect">
            <a:avLst/>
          </a:prstGeom>
        </p:spPr>
        <p:txBody>
          <a:bodyPr vert="horz" wrap="square" lIns="123825" tIns="123825" rIns="57150" bIns="123825" rtlCol="0" anchor="t" anchorCtr="0">
            <a:normAutofit fontScale="90000"/>
          </a:bodyPr>
          <a:lstStyle/>
          <a:p>
            <a:pPr>
              <a:lnSpc>
                <a:spcPct val="140000"/>
              </a:lnSpc>
            </a:pPr>
            <a:r>
              <a:rPr lang="en-US" sz="1500">
                <a:solidFill>
                  <a:schemeClr val="dk1">
                    <a:alpha val="100000"/>
                  </a:schemeClr>
                </a:solidFill>
                <a:latin typeface="Microsoft Yahei"/>
                <a:ea typeface="Microsoft Yahei"/>
                <a:cs typeface="Microsoft Yahei"/>
              </a:rPr>
              <a:t>      </a:t>
            </a:r>
            <a:r>
              <a:rPr lang="en-US" sz="2000">
                <a:solidFill>
                  <a:schemeClr val="dk1">
                    <a:alpha val="100000"/>
                  </a:schemeClr>
                </a:solidFill>
                <a:highlight>
                  <a:srgbClr val="C0C0C0"/>
                </a:highlight>
                <a:latin typeface="Microsoft Yahei"/>
                <a:ea typeface="Microsoft Yahei"/>
                <a:cs typeface="Microsoft Yahei"/>
              </a:rPr>
              <a:t>鉴定意见中载明医疗行为存在过错、瑕疵或不足，但与损害后果无因果关系时，法院原则上认为不构成侵权，不承担赔偿责任。</a:t>
            </a:r>
            <a:endParaRPr lang="en-US" sz="2000">
              <a:solidFill>
                <a:schemeClr val="dk1">
                  <a:alpha val="100000"/>
                </a:schemeClr>
              </a:solidFill>
              <a:highlight>
                <a:srgbClr val="C0C0C0"/>
              </a:highlight>
              <a:latin typeface="Microsoft Yahei"/>
              <a:ea typeface="Microsoft Yahei"/>
              <a:cs typeface="Microsoft Yahei"/>
            </a:endParaRPr>
          </a:p>
        </p:txBody>
      </p:sp>
      <p:sp>
        <p:nvSpPr>
          <p:cNvPr id="19" name="TextBox 19"/>
          <p:cNvSpPr txBox="1"/>
          <p:nvPr/>
        </p:nvSpPr>
        <p:spPr>
          <a:xfrm>
            <a:off x="3885903" y="489824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Microsoft Yahei"/>
                <a:ea typeface="Microsoft Yahei"/>
                <a:cs typeface="Microsoft Yahei"/>
              </a:rPr>
              <a:t>03</a:t>
            </a:r>
            <a:endParaRPr lang="en-US" sz="2325" b="1">
              <a:solidFill>
                <a:srgbClr val="FFFFFF">
                  <a:alpha val="100000"/>
                </a:srgbClr>
              </a:solidFill>
              <a:latin typeface="Microsoft Yahei"/>
              <a:ea typeface="Microsoft Yahei"/>
              <a:cs typeface="Microsoft Yahei"/>
            </a:endParaRPr>
          </a:p>
        </p:txBody>
      </p:sp>
      <p:sp>
        <p:nvSpPr>
          <p:cNvPr id="20" name="TextBox 20"/>
          <p:cNvSpPr txBox="1"/>
          <p:nvPr/>
        </p:nvSpPr>
        <p:spPr>
          <a:xfrm>
            <a:off x="3885903" y="3109625"/>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Microsoft Yahei"/>
                <a:ea typeface="Microsoft Yahei"/>
                <a:cs typeface="Microsoft Yahei"/>
              </a:rPr>
              <a:t>02</a:t>
            </a:r>
            <a:endParaRPr lang="en-US" sz="2325" b="1">
              <a:solidFill>
                <a:srgbClr val="FFFFFF">
                  <a:alpha val="100000"/>
                </a:srgbClr>
              </a:solidFill>
              <a:latin typeface="Microsoft Yahei"/>
              <a:ea typeface="Microsoft Yahei"/>
              <a:cs typeface="Microsoft Yahei"/>
            </a:endParaRPr>
          </a:p>
        </p:txBody>
      </p:sp>
      <p:sp>
        <p:nvSpPr>
          <p:cNvPr id="21" name="TextBox 21"/>
          <p:cNvSpPr txBox="1"/>
          <p:nvPr/>
        </p:nvSpPr>
        <p:spPr>
          <a:xfrm>
            <a:off x="3848438" y="1365054"/>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Microsoft Yahei"/>
                <a:ea typeface="Microsoft Yahei"/>
                <a:cs typeface="Microsoft Yahei"/>
              </a:rPr>
              <a:t>01</a:t>
            </a:r>
            <a:endParaRPr lang="en-US" sz="2325" b="1">
              <a:solidFill>
                <a:srgbClr val="FFFFFF">
                  <a:alpha val="100000"/>
                </a:srgbClr>
              </a:solidFill>
              <a:latin typeface="Microsoft Yahei"/>
              <a:ea typeface="Microsoft Yahei"/>
              <a:cs typeface="Microsoft Yahei"/>
            </a:endParaRPr>
          </a:p>
        </p:txBody>
      </p:sp>
      <p:pic>
        <p:nvPicPr>
          <p:cNvPr id="22" name="Picture 22"/>
          <p:cNvPicPr>
            <a:picLocks noChangeAspect="1"/>
          </p:cNvPicPr>
          <p:nvPr/>
        </p:nvPicPr>
        <p:blipFill>
          <a:blip r:embed="rId2"/>
          <a:srcRect/>
          <a:stretch>
            <a:fillRect/>
          </a:stretch>
        </p:blipFill>
        <p:spPr>
          <a:xfrm>
            <a:off x="10172700" y="304800"/>
            <a:ext cx="1714500" cy="542925"/>
          </a:xfrm>
          <a:prstGeom prst="rect">
            <a:avLst/>
          </a:prstGeom>
        </p:spPr>
      </p:pic>
      <p:sp>
        <p:nvSpPr>
          <p:cNvPr id="14342" name="Text Box 3"/>
          <p:cNvSpPr/>
          <p:nvPr/>
        </p:nvSpPr>
        <p:spPr>
          <a:xfrm>
            <a:off x="8534710" y="6324283"/>
            <a:ext cx="3613151" cy="492125"/>
          </a:xfrm>
          <a:prstGeom prst="rect">
            <a:avLst/>
          </a:prstGeom>
          <a:noFill/>
          <a:ln w="9525">
            <a:noFill/>
          </a:ln>
        </p:spPr>
        <p:txBody>
          <a:bodyPr wrap="none">
            <a:spAutoFit/>
          </a:bodyPr>
          <a:lstStyle>
            <a:lvl1pPr marL="357505" indent="-357505" algn="just" defTabSz="0" rtl="0" eaLnBrk="0" fontAlgn="base" hangingPunct="0">
              <a:lnSpc>
                <a:spcPct val="110000"/>
              </a:lnSpc>
              <a:spcBef>
                <a:spcPts val="1600"/>
              </a:spcBef>
              <a:spcAft>
                <a:spcPct val="0"/>
              </a:spcAft>
              <a:buClr>
                <a:srgbClr val="AACC03"/>
              </a:buClr>
              <a:buSzPct val="60000"/>
              <a:buFont typeface="Wingdings" panose="05000000000000000000" pitchFamily="2" charset="2"/>
              <a:buChar char="Ø"/>
              <a:tabLst>
                <a:tab pos="269875" algn="l"/>
              </a:tabLst>
              <a:defRPr sz="2000" kern="1200">
                <a:solidFill>
                  <a:srgbClr val="7F9902"/>
                </a:solidFill>
                <a:latin typeface="+mn-lt"/>
                <a:ea typeface="+mn-ea"/>
                <a:cs typeface="+mn-cs"/>
              </a:defRPr>
            </a:lvl1pPr>
            <a:lvl2pPr marL="357505" indent="-643255" algn="just" defTabSz="0" rtl="0" eaLnBrk="0" fontAlgn="base" hangingPunct="0">
              <a:lnSpc>
                <a:spcPct val="130000"/>
              </a:lnSpc>
              <a:spcBef>
                <a:spcPct val="0"/>
              </a:spcBef>
              <a:spcAft>
                <a:spcPts val="600"/>
              </a:spcAft>
              <a:buFont typeface="幼圆" pitchFamily="49" charset="-122"/>
              <a:buChar char=" "/>
              <a:tabLst>
                <a:tab pos="269875" algn="l"/>
              </a:tabLst>
              <a:defRPr sz="1600" kern="1200">
                <a:solidFill>
                  <a:srgbClr val="7D7D7D"/>
                </a:solidFill>
                <a:latin typeface="幼圆" pitchFamily="49" charset="-122"/>
                <a:ea typeface="幼圆" pitchFamily="49" charset="-122"/>
                <a:cs typeface="+mn-cs"/>
              </a:defRPr>
            </a:lvl2pPr>
            <a:lvl3pPr marL="11430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3pPr>
            <a:lvl4pPr marL="16002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4pPr>
            <a:lvl5pPr marL="2057400" indent="-228600" algn="l" defTabSz="0" rtl="0" eaLnBrk="0" fontAlgn="base" hangingPunct="0">
              <a:lnSpc>
                <a:spcPct val="90000"/>
              </a:lnSpc>
              <a:spcBef>
                <a:spcPts val="500"/>
              </a:spcBef>
              <a:spcAft>
                <a:spcPct val="0"/>
              </a:spcAft>
              <a:buFont typeface="幼圆" pitchFamily="49" charset="-122"/>
              <a:buChar char="•"/>
              <a:tabLst>
                <a:tab pos="269875" algn="l"/>
              </a:tabLst>
              <a:defRPr sz="2000" kern="1200">
                <a:solidFill>
                  <a:schemeClr val="tx1"/>
                </a:solidFill>
                <a:latin typeface="Calibri" charset="0"/>
                <a:ea typeface="幼圆" pitchFamily="49" charset="-122"/>
                <a:cs typeface="+mn-cs"/>
              </a:defRPr>
            </a:lvl5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90204" pitchFamily="34" charset="0"/>
              <a:buNone/>
              <a:tabLst>
                <a:tab pos="0" algn="l"/>
              </a:tabLst>
            </a:pP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博观而约取</a:t>
            </a:r>
            <a:r>
              <a:rPr kumimoji="0" lang="zh-CN" altLang="en-US" sz="2600" b="1" i="0" u="none" strike="noStrike" kern="1200" cap="none" spc="0" normalizeH="0" baseline="0" noProof="1" dirty="0">
                <a:gradFill>
                  <a:gsLst>
                    <a:gs pos="0">
                      <a:srgbClr val="E30000"/>
                    </a:gs>
                    <a:gs pos="100000">
                      <a:srgbClr val="760303"/>
                    </a:gs>
                  </a:gsLst>
                  <a:lin scaled="0"/>
                </a:gradFill>
                <a:latin typeface="Times New Roman" panose="02020503050405090304" pitchFamily="18" charset="0"/>
                <a:ea typeface="仿宋_GB2312" panose="02010609030101010101" pitchFamily="49" charset="-122"/>
                <a:cs typeface="+mn-cs"/>
                <a:sym typeface="Times New Roman" panose="02020503050405090304" pitchFamily="18" charset="0"/>
              </a:rPr>
              <a:t>·</a:t>
            </a:r>
            <a:r>
              <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rPr>
              <a:t>厚积而薄发</a:t>
            </a:r>
            <a:endParaRPr kumimoji="0" lang="zh-CN" altLang="en-US" sz="2600" b="1" i="0" u="none" strike="noStrike" kern="1200" cap="none" spc="0" normalizeH="0" baseline="0" noProof="1" dirty="0">
              <a:gradFill>
                <a:gsLst>
                  <a:gs pos="0">
                    <a:srgbClr val="E30000"/>
                  </a:gs>
                  <a:gs pos="100000">
                    <a:srgbClr val="760303"/>
                  </a:gs>
                </a:gsLst>
                <a:lin scaled="0"/>
              </a:gradFill>
              <a:latin typeface="仿宋_GB2312" panose="02010609030101010101" pitchFamily="49" charset="-122"/>
              <a:ea typeface="仿宋_GB2312" panose="02010609030101010101" pitchFamily="49" charset="-122"/>
              <a:cs typeface="+mn-cs"/>
              <a:sym typeface="仿宋_GB2312" panose="02010609030101010101" pitchFamily="49" charset="-122"/>
            </a:endParaRPr>
          </a:p>
        </p:txBody>
      </p:sp>
      <p:pic>
        <p:nvPicPr>
          <p:cNvPr id="25" name="Picture 5"/>
          <p:cNvPicPr>
            <a:picLocks noChangeAspect="1"/>
          </p:cNvPicPr>
          <p:nvPr/>
        </p:nvPicPr>
        <p:blipFill>
          <a:blip r:embed="rId2"/>
          <a:srcRect/>
          <a:stretch>
            <a:fillRect/>
          </a:stretch>
        </p:blipFill>
        <p:spPr>
          <a:xfrm>
            <a:off x="9076690" y="152400"/>
            <a:ext cx="2918460" cy="923925"/>
          </a:xfrm>
          <a:prstGeom prst="rect">
            <a:avLst/>
          </a:prstGeom>
        </p:spPr>
      </p:pic>
      <p:pic>
        <p:nvPicPr>
          <p:cNvPr id="26" name="Picture 5"/>
          <p:cNvPicPr>
            <a:picLocks noChangeAspect="1"/>
          </p:cNvPicPr>
          <p:nvPr/>
        </p:nvPicPr>
        <p:blipFill>
          <a:blip r:embed="rId2"/>
          <a:srcRect/>
          <a:stretch>
            <a:fillRect/>
          </a:stretch>
        </p:blipFill>
        <p:spPr>
          <a:xfrm>
            <a:off x="9203690" y="279400"/>
            <a:ext cx="2918460" cy="92392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4635_1*i*3"/>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TYPE" val="j"/>
</p:tagLst>
</file>

<file path=ppt/tags/tag12.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2"/>
  <p:tag name="KSO_WM_UNIT_ID" val="diagram20204635_1*f*2"/>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25"/>
  <p:tag name="KSO_WM_UNIT_TEXT_FILL_FORE_SCHEMECOLOR_INDEX" val="13"/>
  <p:tag name="KSO_WM_UNIT_TEXT_FILL_TYPE" val="1"/>
</p:tagLst>
</file>

<file path=ppt/tags/tag13.xml><?xml version="1.0" encoding="utf-8"?>
<p:tagLst xmlns:p="http://schemas.openxmlformats.org/presentationml/2006/main">
  <p:tag name="KSO_WM_SLIDE_ID" val="diagram2020463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2*540"/>
  <p:tag name="KSO_WM_SLIDE_POSITION" val="0*0"/>
  <p:tag name="KSO_WM_TAG_VERSION" val="1.0"/>
  <p:tag name="KSO_WM_BEAUTIFY_FLAG" val="#wm#"/>
  <p:tag name="KSO_WM_TEMPLATE_CATEGORY" val="diagram"/>
  <p:tag name="KSO_WM_TEMPLATE_INDEX" val="20204635"/>
  <p:tag name="KSO_WM_SLIDE_LAYOUT" val="a_f"/>
  <p:tag name="KSO_WM_SLIDE_LAYOUT_CNT" val="1_2"/>
</p:tagLst>
</file>

<file path=ppt/tags/tag14.xml><?xml version="1.0" encoding="utf-8"?>
<p:tagLst xmlns:p="http://schemas.openxmlformats.org/presentationml/2006/main">
  <p:tag name="KSO_WM_UNIT_TYPE" val="j"/>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647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647"/>
  <p:tag name="KSO_WM_UNIT_VALUE" val="159"/>
  <p:tag name="KSO_WM_TEMPLATE_ASSEMBLE_XID" val="60656e6f4054ed1e2fb7f89f"/>
  <p:tag name="KSO_WM_TEMPLATE_ASSEMBLE_GROUPID" val="60656e6f4054ed1e2fb7f89f"/>
</p:tagLst>
</file>

<file path=ppt/tags/tag1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8_2*l_h_i*1_2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7"/>
  <p:tag name="KSO_WM_UNIT_FILL_FORE_SCHEMECOLOR_INDEX_1_POS" val="0.21"/>
  <p:tag name="KSO_WM_UNIT_FILL_FORE_SCHEMECOLOR_INDEX_1_TRANS" val="0"/>
  <p:tag name="KSO_WM_UNIT_FILL_FORE_SCHEMECOLOR_INDEX_2_BRIGHTNESS" val="-0.25"/>
  <p:tag name="KSO_WM_UNIT_FILL_FORE_SCHEMECOLOR_INDEX_2" val="7"/>
  <p:tag name="KSO_WM_UNIT_FILL_FORE_SCHEMECOLOR_INDEX_2_POS" val="0.78"/>
  <p:tag name="KSO_WM_UNIT_FILL_FORE_SCHEMECOLOR_INDEX_2_TRANS" val="0"/>
  <p:tag name="KSO_WM_UNIT_FILL_FORE_SCHEMECOLOR_INDEX_3_BRIGHTNESS" val="-0.25"/>
  <p:tag name="KSO_WM_UNIT_FILL_FORE_SCHEMECOLOR_INDEX_3" val="7"/>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8_2*l_h_i*1_2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68_2*l_h_i*1_2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7"/>
  <p:tag name="KSO_WM_UNIT_FILL_FORE_SCHEMECOLOR_INDEX_1_POS" val="0"/>
  <p:tag name="KSO_WM_UNIT_FILL_FORE_SCHEMECOLOR_INDEX_1_TRANS" val="0"/>
  <p:tag name="KSO_WM_UNIT_FILL_FORE_SCHEMECOLOR_INDEX_2_BRIGHTNESS" val="-0.25"/>
  <p:tag name="KSO_WM_UNIT_FILL_FORE_SCHEMECOLOR_INDEX_2" val="7"/>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68_2*l_h_i*1_3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8"/>
  <p:tag name="KSO_WM_UNIT_FILL_FORE_SCHEMECOLOR_INDEX_1_POS" val="0.21"/>
  <p:tag name="KSO_WM_UNIT_FILL_FORE_SCHEMECOLOR_INDEX_1_TRANS" val="0"/>
  <p:tag name="KSO_WM_UNIT_FILL_FORE_SCHEMECOLOR_INDEX_2_BRIGHTNESS" val="-0.25"/>
  <p:tag name="KSO_WM_UNIT_FILL_FORE_SCHEMECOLOR_INDEX_2" val="8"/>
  <p:tag name="KSO_WM_UNIT_FILL_FORE_SCHEMECOLOR_INDEX_2_POS" val="0.78"/>
  <p:tag name="KSO_WM_UNIT_FILL_FORE_SCHEMECOLOR_INDEX_2_TRANS" val="0"/>
  <p:tag name="KSO_WM_UNIT_FILL_FORE_SCHEMECOLOR_INDEX_3_BRIGHTNESS" val="-0.25"/>
  <p:tag name="KSO_WM_UNIT_FILL_FORE_SCHEMECOLOR_INDEX_3" val="8"/>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768_2*l_h_i*1_3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68_2*l_h_i*1_3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3.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8_2*l_h_f*1_2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24.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8_2*l_h_f*1_3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8_2*l_h_i*1_1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21"/>
  <p:tag name="KSO_WM_UNIT_FILL_FORE_SCHEMECOLOR_INDEX_1_TRANS" val="0"/>
  <p:tag name="KSO_WM_UNIT_FILL_FORE_SCHEMECOLOR_INDEX_2_BRIGHTNESS" val="-0.25"/>
  <p:tag name="KSO_WM_UNIT_FILL_FORE_SCHEMECOLOR_INDEX_2" val="5"/>
  <p:tag name="KSO_WM_UNIT_FILL_FORE_SCHEMECOLOR_INDEX_2_POS" val="0.78"/>
  <p:tag name="KSO_WM_UNIT_FILL_FORE_SCHEMECOLOR_INDEX_2_TRANS" val="0"/>
  <p:tag name="KSO_WM_UNIT_FILL_FORE_SCHEMECOLOR_INDEX_3_BRIGHTNESS" val="-0.25"/>
  <p:tag name="KSO_WM_UNIT_FILL_FORE_SCHEMECOLOR_INDEX_3" val="5"/>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768_2*l_h_i*1_1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68_2*l_h_i*1_1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425.0343307086614,&quot;left&quot;:47.96645669291338,&quot;top&quot;:89.9,&quot;width&quot;:864.0671653543307}"/>
</p:tagLst>
</file>

<file path=ppt/tags/tag28.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8_2*l_h_f*1_1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768_2*l_h_i*1_1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425.0343307086614,&quot;left&quot;:47.96645669291338,&quot;top&quot;:89.9,&quot;width&quot;:864.067165354330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768_2*l_h_i*1_3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425.0343307086614,&quot;left&quot;:47.96645669291338,&quot;top&quot;:89.9,&quot;width&quot;:864.0671653543307}"/>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768_2*l_h_i*1_2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425.0343307086614,&quot;left&quot;:47.96645669291338,&quot;top&quot;:89.9,&quot;width&quot;:864.0671653543307}"/>
</p:tagLst>
</file>

<file path=ppt/tags/tag32.xml><?xml version="1.0" encoding="utf-8"?>
<p:tagLst xmlns:p="http://schemas.openxmlformats.org/presentationml/2006/main">
  <p:tag name="KSO_WM_UNIT_TYPE" val="j"/>
</p:tagLst>
</file>

<file path=ppt/tags/tag33.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8_2*l_h_f*1_1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34.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8_2*l_h_f*1_1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35.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8_2*l_h_f*1_1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25.0343307086614,&quot;left&quot;:47.96645669291338,&quot;top&quot;:89.9,&quot;width&quot;:864.0671653543307}"/>
</p:tagLst>
</file>

<file path=ppt/tags/tag36.xml><?xml version="1.0" encoding="utf-8"?>
<p:tagLst xmlns:p="http://schemas.openxmlformats.org/presentationml/2006/main">
  <p:tag name="KSO_WM_BEAUTIFY_FLAG" val="#wm#"/>
  <p:tag name="KSO_WM_TEMPLATE_CATEGORY" val="diagram"/>
  <p:tag name="KSO_WM_TEMPLATE_INDEX" val="20207647"/>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SLIDE_LAYOUT" val="a_d"/>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3499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3499"/>
  <p:tag name="KSO_WM_UNIT_VALUE" val="159"/>
  <p:tag name="KSO_WM_TEMPLATE_ASSEMBLE_XID" val="639b2d1f0c9383becdea80bf"/>
  <p:tag name="KSO_WM_TEMPLATE_ASSEMBLE_GROUPID" val="639b2d1f0c9383becdea80bf"/>
</p:tagLst>
</file>

<file path=ppt/tags/tag38.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3499_1*a*1"/>
  <p:tag name="KSO_WM_TEMPLATE_CATEGORY" val="diagram"/>
  <p:tag name="KSO_WM_TEMPLATE_INDEX" val="202134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9f59107be81e4c95b1dc7a8a51414a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c724a7691b84f90936179b7144e1829"/>
  <p:tag name="KSO_WM_UNIT_TEXT_FILL_FORE_SCHEMECOLOR_INDEX_BRIGHTNESS" val="0"/>
  <p:tag name="KSO_WM_UNIT_TEXT_FILL_FORE_SCHEMECOLOR_INDEX" val="13"/>
  <p:tag name="KSO_WM_UNIT_TEXT_FILL_TYPE" val="1"/>
  <p:tag name="KSO_WM_TEMPLATE_ASSEMBLE_XID" val="639b2d1f0c9383becdea80bf"/>
  <p:tag name="KSO_WM_TEMPLATE_ASSEMBLE_GROUPID" val="639b2d1f0c9383becdea80bf"/>
</p:tagLst>
</file>

<file path=ppt/tags/tag39.xml><?xml version="1.0" encoding="utf-8"?>
<p:tagLst xmlns:p="http://schemas.openxmlformats.org/presentationml/2006/main">
  <p:tag name="KSO_WM_UNIT_VALUE" val="804*1100"/>
  <p:tag name="KSO_WM_UNIT_HIGHLIGHT" val="0"/>
  <p:tag name="KSO_WM_UNIT_COMPATIBLE" val="0"/>
  <p:tag name="KSO_WM_UNIT_DIAGRAM_ISNUMVISUAL" val="0"/>
  <p:tag name="KSO_WM_UNIT_DIAGRAM_ISREFERUNIT" val="0"/>
  <p:tag name="KSO_WM_UNIT_TYPE" val="d"/>
  <p:tag name="KSO_WM_UNIT_INDEX" val="2"/>
  <p:tag name="KSO_WM_UNIT_ID" val="diagram20213499_1*d*2"/>
  <p:tag name="KSO_WM_TEMPLATE_CATEGORY" val="diagram"/>
  <p:tag name="KSO_WM_TEMPLATE_INDEX" val="20213499"/>
  <p:tag name="KSO_WM_UNIT_LAYERLEVEL" val="1"/>
  <p:tag name="KSO_WM_TAG_VERSION" val="1.0"/>
  <p:tag name="KSO_WM_BEAUTIFY_FLAG" val="#wm#"/>
  <p:tag name="KSO_WM_CHIP_GROUPID" val="5e7310da9a230a26b9e88a19"/>
  <p:tag name="KSO_WM_CHIP_XID" val="5e7310da9a230a26b9e88a1a"/>
  <p:tag name="KSO_WM_UNIT_DEC_AREA_ID" val="f1d4056aaeca4fbea107d2c220dcb8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8300d2afed63423fad69f59cabc4e7bf"/>
  <p:tag name="KSO_WM_UNIT_SUPPORT_UNIT_TYPE" val="[&quot;d&quot;,&quot;α&quot;,&quot;β&quot;]"/>
  <p:tag name="KSO_WM_TEMPLATE_ASSEMBLE_XID" val="639b2d1f0c9383becdea80bf"/>
  <p:tag name="KSO_WM_TEMPLATE_ASSEMBLE_GROUPID" val="639b2d1f0c9383becdea80bf"/>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8_1*l_h_i*1_1_1"/>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8_1*l_h_f*1_1_1"/>
  <p:tag name="KSO_WM_TEMPLATE_CATEGORY" val="diagram"/>
  <p:tag name="KSO_WM_TEMPLATE_INDEX" val="2022877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DIAGRAM_VIRTUALLY_FRAME" val="{&quot;height&quot;:448.28614173228345,&quot;left&quot;:49.9,&quot;top&quot;:72.15700787401575,&quot;width&quot;:919.4}"/>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8_1*l_h_i*1_1_3"/>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8_1*l_h_i*1_1_2"/>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8_1*l_h_i*1_2_1"/>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
  <p:tag name="KSO_WM_UNIT_SHADOW_SCHEMECOLOR_INDEX" val="6"/>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8_1*l_h_f*1_2_1"/>
  <p:tag name="KSO_WM_TEMPLATE_CATEGORY" val="diagram"/>
  <p:tag name="KSO_WM_TEMPLATE_INDEX" val="20228778"/>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DIAGRAM_VIRTUALLY_FRAME" val="{&quot;height&quot;:448.28614173228345,&quot;left&quot;:49.9,&quot;top&quot;:72.15700787401575,&quot;width&quot;:919.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8_1*l_h_i*1_2_3"/>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8_1*l_h_i*1_2_2"/>
  <p:tag name="KSO_WM_TEMPLATE_CATEGORY" val="diagram"/>
  <p:tag name="KSO_WM_TEMPLATE_INDEX" val="20228778"/>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SHADOW_SCHEMECOLOR_INDEX_BRIGHTNESS" val="0"/>
  <p:tag name="KSO_WM_UNIT_SHADOW_SCHEMECOLOR_INDEX" val="6"/>
  <p:tag name="KSO_WM_UNIT_TEXT_FILL_FORE_SCHEMECOLOR_INDEX_BRIGHTNESS" val="0"/>
  <p:tag name="KSO_WM_UNIT_TEXT_FILL_FORE_SCHEMECOLOR_INDEX" val="2"/>
  <p:tag name="KSO_WM_UNIT_TEXT_FILL_TYPE" val="1"/>
  <p:tag name="KSO_WM_UNIT_USESOURCEFORMAT_APPLY" val="1"/>
  <p:tag name="KSO_WM_DIAGRAM_VIRTUALLY_FRAME" val="{&quot;height&quot;:448.28614173228345,&quot;left&quot;:49.9,&quot;top&quot;:72.15700787401575,&quot;width&quot;:919.4}"/>
</p:tagLst>
</file>

<file path=ppt/tags/tag48.xml><?xml version="1.0" encoding="utf-8"?>
<p:tagLst xmlns:p="http://schemas.openxmlformats.org/presentationml/2006/main">
  <p:tag name="KSO_WM_UNIT_TYPE" val="j"/>
</p:tagLst>
</file>

<file path=ppt/tags/tag49.xml><?xml version="1.0" encoding="utf-8"?>
<p:tagLst xmlns:p="http://schemas.openxmlformats.org/presentationml/2006/main">
  <p:tag name="KSO_WM_BEAUTIFY_FLAG" val="#wm#"/>
  <p:tag name="KSO_WM_TEMPLATE_CATEGORY" val="diagram"/>
  <p:tag name="KSO_WM_TEMPLATE_INDEX" val="20213499"/>
  <p:tag name="KSO_WM_SLIDE_LAYOUT_INFO" val="{&quot;id&quot;:&quot;2022-12-15T22:20:16&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2-12-15T22:20:16&quot;,&quot;margin&quot;:{&quot;bottom&quot;:0.4230000674724579,&quot;left&quot;:1.2699999809265137,&quot;right&quot;:1.2699999809265137,&quot;top&quot;:0.4230000674724579},&quot;type&quot;:0},{&quot;direction&quot;:1,&quot;id&quot;:&quot;2022-12-15T22:20:16&quot;,&quot;maxSize&quot;:{&quot;size1&quot;:69.14268371857665},&quot;minSize&quot;:{&quot;size1&quot;:26.64268371857664},&quot;normalSize&quot;:{&quot;size1&quot;:26.79893371857664},&quot;subLayout&quot;:[{&quot;id&quot;:&quot;2022-12-15T22:20:16&quot;,&quot;margin&quot;:{&quot;bottom&quot;:1.6929999589920044,&quot;left&quot;:1.6929999589920044,&quot;right&quot;:0,&quot;top&quot;:0.847000002861023},&quot;type&quot;:0},{&quot;id&quot;:&quot;2022-12-15T22:20:16&quot;,&quot;margin&quot;:{&quot;bottom&quot;:1.6929999589920044,&quot;left&quot;:0.847000002861023,&quot;right&quot;:1.6929999589920044,&quot;top&quot;:0.847000002861023},&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7885ddc3daf3fef3fc22"/>
  <p:tag name="KSO_WM_CHIP_FILLPROP" val="[[{&quot;text_align&quot;:&quot;lm&quot;,&quot;text_direction&quot;:&quot;horizontal&quot;,&quot;support_big_font&quot;:false,&quot;picture_toward&quot;:0,&quot;picture_dockside&quot;:[],&quot;fill_id&quot;:&quot;722accd572074b41a2d4cf8c733c9957&quot;,&quot;fill_align&quot;:&quot;lm&quot;,&quot;chip_types&quot;:[&quot;header&quot;]},{&quot;text_align&quot;:&quot;lm&quot;,&quot;text_direction&quot;:&quot;horizontal&quot;,&quot;support_features&quot;:[&quot;collage&quot;],&quot;support_big_font&quot;:false,&quot;picture_toward&quot;:0,&quot;picture_dockside&quot;:[],&quot;fill_id&quot;:&quot;164c300f690d423ab1b6e3b65edb0bf9&quot;,&quot;fill_align&quot;:&quot;rm&quot;,&quot;chip_types&quot;:[&quot;pictext&quot;,&quot;text&quot;,&quot;picture&quot;,&quot;chart&quot;,&quot;table&quot;]},{&quot;text_align&quot;:&quot;lm&quot;,&quot;text_direction&quot;:&quot;horizontal&quot;,&quot;support_features&quot;:[&quot;collage&quot;,&quot;carousel&quot;,&quot;creativecrop&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m&quot;,&quot;text_direction&quot;:&quot;horizontal&quot;,&quot;support_big_font&quot;:false,&quot;picture_toward&quot;:0,&quot;picture_dockside&quot;:[],&quot;fill_id&quot;:&quot;722accd572074b41a2d4cf8c733c9957&quot;,&quot;fill_align&quot;:&quot;lm&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rm&quot;,&quot;chip_types&quot;:[&quot;diagram&quot;,&quot;pictext&quot;,&quot;text&quot;,&quot;picture&quot;,&quot;chart&quot;,&quot;table&quot;,&quot;video&quot;]},{&quot;text_align&quot;:&quot;lm&quot;,&quot;text_direction&quot;:&quot;horizontal&quot;,&quot;support_big_font&quot;:false,&quot;picture_toward&quot;:0,&quot;picture_dockside&quot;:[],&quot;fill_id&quot;:&quot;e836bed5e59843b5bc0179a1591ebf37&quot;,&quot;fill_align&quot;:&quot;lm&quot;,&quot;chip_types&quot;:[&quot;pictext&quot;,&quot;text&quot;,&quot;picture&quot;]}]]"/>
  <p:tag name="KSO_WM_SLIDE_ID" val="diagram202134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44"/>
  <p:tag name="KSO_WM_SLIDE_POSITION" val="0*0"/>
  <p:tag name="KSO_WM_TAG_VERSION" val="1.0"/>
  <p:tag name="KSO_WM_SLIDE_LAYOUT" val="a_d"/>
  <p:tag name="KSO_WM_SLIDE_LAYOUT_CNT" val="1_2"/>
  <p:tag name="KSO_WM_SLIDE_CAN_ADD_NAVIGATION" val="1"/>
  <p:tag name="KSO_WM_CHIP_DECFILLPROP" val="[]"/>
  <p:tag name="KSO_WM_CHIP_GROUPID" val="5ed8bf58afe44fab1839c20c"/>
  <p:tag name="KSO_WM_SLIDE_BK_DARK_LIGHT" val="2"/>
  <p:tag name="KSO_WM_SLIDE_BACKGROUND_TYPE" val="navigation"/>
  <p:tag name="KSO_WM_SLIDE_SUPPORT_FEATURE_TYPE" val="0"/>
  <p:tag name="KSO_WM_TEMPLATE_ASSEMBLE_XID" val="639b2d1f0c9383becdea80bf"/>
  <p:tag name="KSO_WM_TEMPLATE_ASSEMBLE_GROUPID" val="639b2d1f0c9383becdea80bf"/>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4635_1*i*1"/>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870_2*a*1"/>
  <p:tag name="KSO_WM_TEMPLATE_CATEGORY" val="diagram"/>
  <p:tag name="KSO_WM_TEMPLATE_INDEX" val="20231870"/>
  <p:tag name="KSO_WM_UNIT_LAYERLEVEL" val="1"/>
  <p:tag name="KSO_WM_TAG_VERSION" val="3.0"/>
  <p:tag name="KSO_WM_BEAUTIFY_FLAG" val="#wm#"/>
  <p:tag name="KSO_WM_UNIT_PRESET_TEXT" val="单击此处添加标题"/>
  <p:tag name="KSO_WM_UNIT_TEXT_TYPE" val="1"/>
</p:tagLst>
</file>

<file path=ppt/tags/tag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70_2*l_h_f*1_2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文本具体内容，简明扼要地阐述您的观点。根据需要可酌情增减文字，以便观者准确地理解您传达的思想。单击此处添加文本具体内容，简明阐述您的观点。根据需要可增减文字。&#10;"/>
  <p:tag name="KSO_WM_UNIT_TEXT_TYPE" val="1"/>
</p:tagLst>
</file>

<file path=ppt/tags/tag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70_2*l_h_a*1_2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点击此处添加标题"/>
  <p:tag name="KSO_WM_UNIT_TEXT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870_2*l_h_i*1_1_1"/>
  <p:tag name="KSO_WM_TEMPLATE_CATEGORY" val="diagram"/>
  <p:tag name="KSO_WM_TEMPLATE_INDEX" val="2023187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Lst>
</file>

<file path=ppt/tags/tag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70_2*l_h_f*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阐述您的观点。根据需要可增减文字。"/>
  <p:tag name="KSO_WM_UNIT_TEXT_FILL_FORE_SCHEMECOLOR_INDEX" val="1"/>
  <p:tag name="KSO_WM_UNIT_TEXT_FILL_TYPE" val="1"/>
  <p:tag name="KSO_WM_UNIT_TEXT_TYPE" val="1"/>
</p:tagLst>
</file>

<file path=ppt/tags/tag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2*l_h_a*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标题"/>
  <p:tag name="KSO_WM_UNIT_TEXT_FILL_FORE_SCHEMECOLOR_INDEX" val="1"/>
  <p:tag name="KSO_WM_UNIT_TEXT_FILL_TYPE" val="1"/>
  <p:tag name="KSO_WM_UNIT_TEXT_TYPE" val="1"/>
</p:tagLst>
</file>

<file path=ppt/tags/tag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70_2*l_h_f*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阐述您的观点。根据需要可增减文字。"/>
  <p:tag name="KSO_WM_UNIT_TEXT_FILL_FORE_SCHEMECOLOR_INDEX" val="1"/>
  <p:tag name="KSO_WM_UNIT_TEXT_FILL_TYPE" val="1"/>
  <p:tag name="KSO_WM_UNIT_TEXT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870_2*l_h_i*1_1_1"/>
  <p:tag name="KSO_WM_TEMPLATE_CATEGORY" val="diagram"/>
  <p:tag name="KSO_WM_TEMPLATE_INDEX" val="2023187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Lst>
</file>

<file path=ppt/tags/tag5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2*l_h_a*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点击此处添加标题"/>
  <p:tag name="KSO_WM_UNIT_TEXT_FILL_FORE_SCHEMECOLOR_INDEX" val="1"/>
  <p:tag name="KSO_WM_UNIT_TEXT_FILL_TYPE" val="1"/>
  <p:tag name="KSO_WM_UNIT_TEXT_TYPE" val="1"/>
</p:tagLst>
</file>

<file path=ppt/tags/tag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70_2*l_h_f*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阐述您的观点。根据需要可增减文字。"/>
  <p:tag name="KSO_WM_UNIT_TEXT_FILL_FORE_SCHEMECOLOR_INDEX" val="1"/>
  <p:tag name="KSO_WM_UNIT_TEXT_FILL_TYPE" val="1"/>
  <p:tag name="KSO_WM_UNIT_TEXT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4635_1*i*2"/>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70_2*l_h_f*1_1_1"/>
  <p:tag name="KSO_WM_TEMPLATE_CATEGORY" val="diagram"/>
  <p:tag name="KSO_WM_TEMPLATE_INDEX" val="2023187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99.15771653543305,&quot;left&quot;:10.35,&quot;top&quot;:47.99228346456694,&quot;width&quot;:92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阐述您的观点。根据需要可增减文字。"/>
  <p:tag name="KSO_WM_UNIT_TEXT_FILL_FORE_SCHEMECOLOR_INDEX" val="1"/>
  <p:tag name="KSO_WM_UNIT_TEXT_FILL_TYPE" val="1"/>
  <p:tag name="KSO_WM_UNIT_TEXT_TYPE" val="1"/>
</p:tagLst>
</file>

<file path=ppt/tags/tag61.xml><?xml version="1.0" encoding="utf-8"?>
<p:tagLst xmlns:p="http://schemas.openxmlformats.org/presentationml/2006/main">
  <p:tag name="KSO_WM_SLIDE_ID" val="diagram20231870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70"/>
  <p:tag name="KSO_WM_SLIDE_TYPE" val="text"/>
  <p:tag name="KSO_WM_SLIDE_SUBTYPE" val="diag"/>
  <p:tag name="KSO_WM_SLIDE_SIZE" val="794.375*370.423"/>
  <p:tag name="KSO_WM_SLIDE_POSITION" val="82.5622*115.077"/>
  <p:tag name="KSO_WM_SLIDE_LAYOUT" val="a_l"/>
  <p:tag name="KSO_WM_SLIDE_LAYOUT_CNT" val="1_1"/>
  <p:tag name="KSO_WM_SPECIAL_SOURCE" val="bdnull"/>
  <p:tag name="KSO_WM_DIAGRAM_GROUP_CODE" val="l1-1"/>
  <p:tag name="KSO_WM_SLIDE_DIAGTYPE" val="l"/>
</p:tagLst>
</file>

<file path=ppt/tags/tag6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365212521_1_1"/>
  <p:tag name="KSO_WM_DIAGRAM_VIRTUALLY_FRAME" val="{&quot;height&quot;:183.5,&quot;left&quot;:48.25,&quot;top&quot;:276,&quot;width&quot;:675.775039370078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4635_1*i*4"/>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04635_1*a*1"/>
  <p:tag name="KSO_WM_TEMPLATE_CATEGORY" val="diagram"/>
  <p:tag name="KSO_WM_TEMPLATE_INDEX" val="20204635"/>
  <p:tag name="KSO_WM_UNIT_LAYERLEVEL" val="1"/>
  <p:tag name="KSO_WM_TAG_VERSION" val="1.0"/>
  <p:tag name="KSO_WM_BEAUTIFY_FLAG" val="#wm#"/>
  <p:tag name="KSO_WM_UNIT_PRESET_TEXT" val="单击此处&#13;添加标题"/>
  <p:tag name="KSO_WM_UNIT_ISNUMDGMTITLE" val="0"/>
  <p:tag name="KSO_WM_UNIT_TEXT_FILL_FORE_SCHEMECOLOR_INDEX_BRIGHTNESS" val="0"/>
  <p:tag name="KSO_WM_UNIT_TEXT_FILL_FORE_SCHEMECOLOR_INDEX" val="14"/>
  <p:tag name="KSO_WM_UNIT_TEXT_FILL_TYPE" val="1"/>
</p:tagLst>
</file>

<file path=ppt/tags/tag9.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2"/>
  <p:tag name="KSO_WM_UNIT_ID" val="diagram20204635_1*f*2"/>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25"/>
  <p:tag name="KSO_WM_UNIT_TEXT_FILL_FORE_SCHEMECOLOR_INDEX" val="13"/>
  <p:tag name="KSO_WM_UNIT_TEXT_FILL_TYPE" val="1"/>
</p:tagLst>
</file>

<file path=ppt/theme/theme1.xml><?xml version="1.0" encoding="utf-8"?>
<a:theme xmlns:a="http://schemas.openxmlformats.org/drawingml/2006/main" name="Office Theme">
  <a:themeElements>
    <a:clrScheme name="Office">
      <a:dk1>
        <a:srgbClr val="000000"/>
      </a:dk1>
      <a:lt1>
        <a:srgbClr val="EFFBFF"/>
      </a:lt1>
      <a:dk2>
        <a:srgbClr val="002F40"/>
      </a:dk2>
      <a:lt2>
        <a:srgbClr val="FFFFFF"/>
      </a:lt2>
      <a:accent1>
        <a:srgbClr val="3045FD"/>
      </a:accent1>
      <a:accent2>
        <a:srgbClr val="0085FF"/>
      </a:accent2>
      <a:accent3>
        <a:srgbClr val="2947E8"/>
      </a:accent3>
      <a:accent4>
        <a:srgbClr val="3CD6DF"/>
      </a:accent4>
      <a:accent5>
        <a:srgbClr val="73DDE3"/>
      </a:accent5>
      <a:accent6>
        <a:srgbClr val="FFC67C"/>
      </a:accent6>
      <a:hlink>
        <a:srgbClr val="00B6FF"/>
      </a:hlink>
      <a:folHlink>
        <a:srgbClr val="00B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000000"/>
      </a:dk1>
      <a:lt1>
        <a:srgbClr val="EFFBFF"/>
      </a:lt1>
      <a:dk2>
        <a:srgbClr val="92A2BA"/>
      </a:dk2>
      <a:lt2>
        <a:srgbClr val="DEE5EF"/>
      </a:lt2>
      <a:accent1>
        <a:srgbClr val="4E7ABD"/>
      </a:accent1>
      <a:accent2>
        <a:srgbClr val="6471AF"/>
      </a:accent2>
      <a:accent3>
        <a:srgbClr val="7A68A2"/>
      </a:accent3>
      <a:accent4>
        <a:srgbClr val="906095"/>
      </a:accent4>
      <a:accent5>
        <a:srgbClr val="A65788"/>
      </a:accent5>
      <a:accent6>
        <a:srgbClr val="BD4F7B"/>
      </a:accent6>
      <a:hlink>
        <a:srgbClr val="00B6FF"/>
      </a:hlink>
      <a:folHlink>
        <a:srgbClr val="00B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000000"/>
      </a:dk1>
      <a:lt1>
        <a:srgbClr val="EFFBFF"/>
      </a:lt1>
      <a:dk2>
        <a:srgbClr val="344052"/>
      </a:dk2>
      <a:lt2>
        <a:srgbClr val="EBEEF2"/>
      </a:lt2>
      <a:accent1>
        <a:srgbClr val="4E7ABD"/>
      </a:accent1>
      <a:accent2>
        <a:srgbClr val="6471AF"/>
      </a:accent2>
      <a:accent3>
        <a:srgbClr val="7A68A2"/>
      </a:accent3>
      <a:accent4>
        <a:srgbClr val="906095"/>
      </a:accent4>
      <a:accent5>
        <a:srgbClr val="A65788"/>
      </a:accent5>
      <a:accent6>
        <a:srgbClr val="BD4F7B"/>
      </a:accent6>
      <a:hlink>
        <a:srgbClr val="00B6FF"/>
      </a:hlink>
      <a:folHlink>
        <a:srgbClr val="00B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
      <a:dk1>
        <a:srgbClr val="000000"/>
      </a:dk1>
      <a:lt1>
        <a:srgbClr val="EFFBFF"/>
      </a:lt1>
      <a:dk2>
        <a:srgbClr val="5D6B7F"/>
      </a:dk2>
      <a:lt2>
        <a:srgbClr val="EDEFF2"/>
      </a:lt2>
      <a:accent1>
        <a:srgbClr val="4E7ABD"/>
      </a:accent1>
      <a:accent2>
        <a:srgbClr val="6471AF"/>
      </a:accent2>
      <a:accent3>
        <a:srgbClr val="7A68A2"/>
      </a:accent3>
      <a:accent4>
        <a:srgbClr val="906095"/>
      </a:accent4>
      <a:accent5>
        <a:srgbClr val="A65788"/>
      </a:accent5>
      <a:accent6>
        <a:srgbClr val="BD4F7B"/>
      </a:accent6>
      <a:hlink>
        <a:srgbClr val="00B6FF"/>
      </a:hlink>
      <a:folHlink>
        <a:srgbClr val="00B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5362</Words>
  <Application>WPS 文字</Application>
  <PresentationFormat>On-screen Show (4:3)</PresentationFormat>
  <Paragraphs>372</Paragraphs>
  <Slides>21</Slides>
  <Notes>0</Notes>
  <HiddenSlides>0</HiddenSlides>
  <MMClips>0</MMClips>
  <ScaleCrop>false</ScaleCrop>
  <HeadingPairs>
    <vt:vector size="6" baseType="variant">
      <vt:variant>
        <vt:lpstr>已用的字体</vt:lpstr>
      </vt:variant>
      <vt:variant>
        <vt:i4>30</vt:i4>
      </vt:variant>
      <vt:variant>
        <vt:lpstr>主题</vt:lpstr>
      </vt:variant>
      <vt:variant>
        <vt:i4>4</vt:i4>
      </vt:variant>
      <vt:variant>
        <vt:lpstr>幻灯片标题</vt:lpstr>
      </vt:variant>
      <vt:variant>
        <vt:i4>21</vt:i4>
      </vt:variant>
    </vt:vector>
  </HeadingPairs>
  <TitlesOfParts>
    <vt:vector size="55" baseType="lpstr">
      <vt:lpstr>Arial</vt:lpstr>
      <vt:lpstr>宋体</vt:lpstr>
      <vt:lpstr>Wingdings</vt:lpstr>
      <vt:lpstr>Microsoft Yahei</vt:lpstr>
      <vt:lpstr>Thonburi</vt:lpstr>
      <vt:lpstr>Arial</vt:lpstr>
      <vt:lpstr>宋体</vt:lpstr>
      <vt:lpstr>汉仪书宋二KW</vt:lpstr>
      <vt:lpstr>微软雅黑</vt:lpstr>
      <vt:lpstr>汉仪旗黑</vt:lpstr>
      <vt:lpstr>Arial Unicode MS</vt:lpstr>
      <vt:lpstr>Calibri</vt:lpstr>
      <vt:lpstr>Helvetica Neue</vt:lpstr>
      <vt:lpstr>楷体</vt:lpstr>
      <vt:lpstr>汉仪楷体KW</vt:lpstr>
      <vt:lpstr>黑体</vt:lpstr>
      <vt:lpstr>华文细黑</vt:lpstr>
      <vt:lpstr>汉仪中黑KW</vt:lpstr>
      <vt:lpstr>幼圆</vt:lpstr>
      <vt:lpstr>苹方-简</vt:lpstr>
      <vt:lpstr>仿宋_GB2312</vt:lpstr>
      <vt:lpstr>Times New Roman</vt:lpstr>
      <vt:lpstr>黑体-简</vt:lpstr>
      <vt:lpstr>Wingdings</vt:lpstr>
      <vt:lpstr>Microsoft Yahei</vt:lpstr>
      <vt:lpstr>华文细黑</vt:lpstr>
      <vt:lpstr>微软雅黑</vt:lpstr>
      <vt:lpstr>楷体</vt:lpstr>
      <vt:lpstr>黑体</vt:lpstr>
      <vt:lpstr>Arial Bold</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感谢您的聆听！ 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感悟</cp:lastModifiedBy>
  <cp:revision>85</cp:revision>
  <dcterms:created xsi:type="dcterms:W3CDTF">2024-12-19T04:46:30Z</dcterms:created>
  <dcterms:modified xsi:type="dcterms:W3CDTF">2024-12-19T04:46:30Z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0D77D5805310FF80C36F626783065F09_42</vt:lpwstr>
  </property>
  <property fmtid="{D5CDD505-2E9C-101B-9397-08002B2CF9AE}" pid="3" name="KSOProductBuildVer">
    <vt:lpwstr>2052-6.12.1.8902</vt:lpwstr>
  </property>
</Properties>
</file>