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2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3"/>
  </p:sldMasterIdLst>
  <p:notesMasterIdLst>
    <p:notesMasterId r:id="rId6"/>
  </p:notesMasterIdLst>
  <p:sldIdLst>
    <p:sldId id="257" r:id="rId4"/>
    <p:sldId id="381" r:id="rId5"/>
    <p:sldId id="399" r:id="rId7"/>
    <p:sldId id="383" r:id="rId8"/>
    <p:sldId id="368" r:id="rId9"/>
    <p:sldId id="315" r:id="rId10"/>
    <p:sldId id="382" r:id="rId11"/>
    <p:sldId id="385" r:id="rId12"/>
    <p:sldId id="386" r:id="rId13"/>
    <p:sldId id="387" r:id="rId14"/>
    <p:sldId id="388" r:id="rId15"/>
    <p:sldId id="389" r:id="rId16"/>
    <p:sldId id="390" r:id="rId17"/>
    <p:sldId id="391" r:id="rId18"/>
    <p:sldId id="392" r:id="rId19"/>
    <p:sldId id="394" r:id="rId20"/>
    <p:sldId id="396" r:id="rId21"/>
    <p:sldId id="397" r:id="rId22"/>
    <p:sldId id="398" r:id="rId23"/>
    <p:sldId id="313" r:id="rId24"/>
    <p:sldId id="290" r:id="rId25"/>
  </p:sldIdLst>
  <p:sldSz cx="9144000" cy="6858000" type="screen4x3"/>
  <p:notesSz cx="6858000" cy="9144000"/>
  <p:embeddedFontLst>
    <p:embeddedFont>
      <p:font typeface="华文中宋" panose="02010600040101010101" pitchFamily="2" charset="-122"/>
      <p:regular r:id="rId32"/>
    </p:embeddedFont>
    <p:embeddedFont>
      <p:font typeface="幼圆" panose="02010509060101010101" pitchFamily="49" charset="-122"/>
      <p:regular r:id="rId33"/>
    </p:embeddedFont>
    <p:embeddedFont>
      <p:font typeface="Calibri" panose="020F0502020204030204" pitchFamily="34" charset="0"/>
      <p:regular r:id="rId34"/>
      <p:bold r:id="rId35"/>
      <p:italic r:id="rId36"/>
      <p:boldItalic r:id="rId37"/>
    </p:embeddedFont>
    <p:embeddedFont>
      <p:font typeface="方正仿宋_GB2312" panose="02000000000000000000" charset="-122"/>
      <p:regular r:id="rId38"/>
    </p:embeddedFont>
    <p:embeddedFont>
      <p:font typeface="华文细黑" panose="02010600040101010101" pitchFamily="2" charset="-122"/>
      <p:regular r:id="rId39"/>
    </p:embeddedFont>
    <p:embeddedFont>
      <p:font typeface="楷体" panose="02010609060101010101" pitchFamily="49" charset="-122"/>
      <p:regular r:id="rId40"/>
    </p:embeddedFont>
    <p:embeddedFont>
      <p:font typeface="黑体" panose="02010609060101010101" pitchFamily="49" charset="-122"/>
      <p:regular r:id="rId41"/>
    </p:embeddedFont>
    <p:embeddedFont>
      <p:font typeface="等线" panose="02010600030101010101" charset="-122"/>
      <p:regular r:id="rId42"/>
    </p:embeddedFont>
    <p:embeddedFont>
      <p:font typeface="华文仿宋" panose="02010600040101010101" charset="-122"/>
      <p:regular r:id="rId43"/>
    </p:embeddedFont>
    <p:embeddedFont>
      <p:font typeface="隶书" panose="02010509060101010101" pitchFamily="49" charset="-122"/>
      <p:regular r:id="rId44"/>
    </p:embeddedFont>
    <p:embeddedFont>
      <p:font typeface="华文行楷" panose="02010800040101010101" pitchFamily="2" charset="-122"/>
      <p:regular r:id="rId45"/>
    </p:embeddedFont>
  </p:embeddedFontLst>
  <p:custDataLst>
    <p:tags r:id="rId46"/>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6" userDrawn="1">
          <p15:clr>
            <a:srgbClr val="A4A3A4"/>
          </p15:clr>
        </p15:guide>
        <p15:guide id="2" pos="28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 斌" initials="刘"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D19D9"/>
    <a:srgbClr val="F5F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72" d="100"/>
          <a:sy n="72" d="100"/>
        </p:scale>
        <p:origin x="600" y="54"/>
      </p:cViewPr>
      <p:guideLst>
        <p:guide orient="horz" pos="2126"/>
        <p:guide pos="2846"/>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6" Type="http://schemas.openxmlformats.org/officeDocument/2006/relationships/tags" Target="tags/tag30.xml"/><Relationship Id="rId45" Type="http://schemas.openxmlformats.org/officeDocument/2006/relationships/font" Target="fonts/font14.fntdata"/><Relationship Id="rId44" Type="http://schemas.openxmlformats.org/officeDocument/2006/relationships/font" Target="fonts/font13.fntdata"/><Relationship Id="rId43" Type="http://schemas.openxmlformats.org/officeDocument/2006/relationships/font" Target="fonts/font12.fntdata"/><Relationship Id="rId42" Type="http://schemas.openxmlformats.org/officeDocument/2006/relationships/font" Target="fonts/font11.fntdata"/><Relationship Id="rId41" Type="http://schemas.openxmlformats.org/officeDocument/2006/relationships/font" Target="fonts/font10.fntdata"/><Relationship Id="rId40" Type="http://schemas.openxmlformats.org/officeDocument/2006/relationships/font" Target="fonts/font9.fntdata"/><Relationship Id="rId4" Type="http://schemas.openxmlformats.org/officeDocument/2006/relationships/slide" Target="slides/slide1.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customXml" Target="../customXml/item1.xml"/><Relationship Id="rId30" Type="http://schemas.openxmlformats.org/officeDocument/2006/relationships/customXmlProps" Target="../customXml/itemProps29.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Rectangle 4"/>
          <p:cNvSpPr>
            <a:spLocks noGrp="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C522320-808A-4F67-A09C-40AB20BD9469}"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2" name="图片 12"/>
          <p:cNvPicPr>
            <a:picLocks noChangeAspect="1"/>
          </p:cNvPicPr>
          <p:nvPr/>
        </p:nvPicPr>
        <p:blipFill>
          <a:blip r:embed="rId3"/>
          <a:srcRect t="19987" r="1877"/>
          <a:stretch>
            <a:fillRect/>
          </a:stretch>
        </p:blipFill>
        <p:spPr>
          <a:xfrm>
            <a:off x="50800" y="0"/>
            <a:ext cx="9093200" cy="4379913"/>
          </a:xfrm>
          <a:prstGeom prst="rect">
            <a:avLst/>
          </a:prstGeom>
          <a:noFill/>
          <a:ln w="9525">
            <a:noFill/>
          </a:ln>
        </p:spPr>
      </p:pic>
      <p:sp>
        <p:nvSpPr>
          <p:cNvPr id="2051" name="KSO_BT1"/>
          <p:cNvSpPr>
            <a:spLocks noGrp="1" noChangeArrowheads="1"/>
          </p:cNvSpPr>
          <p:nvPr>
            <p:ph type="ctrTitle"/>
          </p:nvPr>
        </p:nvSpPr>
        <p:spPr>
          <a:xfrm>
            <a:off x="1035050" y="4627563"/>
            <a:ext cx="7065963" cy="788987"/>
          </a:xfrm>
        </p:spPr>
        <p:txBody>
          <a:bodyPr/>
          <a:lstStyle>
            <a:lvl1pPr algn="ctr">
              <a:defRPr sz="4000"/>
            </a:lvl1pPr>
          </a:lstStyle>
          <a:p>
            <a:pPr lvl="0" fontAlgn="base"/>
            <a:r>
              <a:rPr lang="zh-CN" altLang="zh-CN" strike="noStrike" noProof="0" smtClean="0"/>
              <a:t>单击此处编辑母版标题样式</a:t>
            </a:r>
            <a:endParaRPr lang="zh-CN" altLang="zh-CN" strike="noStrike" noProof="0" smtClean="0"/>
          </a:p>
        </p:txBody>
      </p:sp>
      <p:sp>
        <p:nvSpPr>
          <p:cNvPr id="2052" name="KSO_BC1"/>
          <p:cNvSpPr>
            <a:spLocks noGrp="1" noChangeArrowheads="1"/>
          </p:cNvSpPr>
          <p:nvPr>
            <p:ph type="subTitle" idx="1"/>
          </p:nvPr>
        </p:nvSpPr>
        <p:spPr>
          <a:xfrm>
            <a:off x="1030288" y="5472113"/>
            <a:ext cx="7073900" cy="571500"/>
          </a:xfrm>
        </p:spPr>
        <p:txBody>
          <a:bodyPr/>
          <a:lstStyle>
            <a:lvl1pPr marL="0" indent="0" algn="ctr">
              <a:buFont typeface="Wingdings" panose="05000000000000000000" pitchFamily="2" charset="2"/>
              <a:buNone/>
              <a:defRPr/>
            </a:lvl1pPr>
          </a:lstStyle>
          <a:p>
            <a:pPr lvl="0" fontAlgn="base"/>
            <a:r>
              <a:rPr lang="zh-CN" altLang="zh-CN" strike="noStrike" noProof="0" smtClean="0"/>
              <a:t>单击此处编辑母版副标题样式</a:t>
            </a:r>
            <a:endParaRPr lang="zh-CN" altLang="zh-CN" strike="noStrike" noProof="0" smtClean="0"/>
          </a:p>
        </p:txBody>
      </p:sp>
      <p:sp>
        <p:nvSpPr>
          <p:cNvPr id="14"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3115DBF-CFA6-4406-8B49-5FC1A1F2E9A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327AF44-45FB-4D49-B673-0A350F4CDA69}"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3363" y="169863"/>
            <a:ext cx="2038350" cy="6007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5138" y="169863"/>
            <a:ext cx="5965825" cy="60071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5138" y="169863"/>
            <a:ext cx="8104187" cy="598487"/>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517525" y="1114425"/>
            <a:ext cx="3975100" cy="50625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0"/>
          </p:nvPr>
        </p:nvSpPr>
        <p:spPr>
          <a:xfrm>
            <a:off x="628650" y="6356350"/>
            <a:ext cx="2057400" cy="365125"/>
          </a:xfrm>
          <a:prstGeom prst="rect">
            <a:avLst/>
          </a:prstGeom>
          <a:noFill/>
          <a:ln>
            <a:noFill/>
          </a:ln>
        </p:spPr>
        <p:txBody>
          <a:bodyPr vert="horz" wrap="square" lIns="91440" tIns="45720" rIns="91440" bIns="45720" numCol="1" anchor="ctr"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a:xfrm>
            <a:off x="3028950" y="6356350"/>
            <a:ext cx="3086100" cy="365125"/>
          </a:xfrm>
          <a:prstGeom prst="rect">
            <a:avLst/>
          </a:prstGeom>
          <a:noFill/>
          <a:ln>
            <a:noFill/>
          </a:ln>
        </p:spPr>
        <p:txBody>
          <a:bodyPr vert="horz" wrap="square" lIns="91440" tIns="45720" rIns="91440" bIns="45720" numCol="1" anchor="ctr" anchorCtr="0" compatLnSpc="1"/>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a:xfrm>
            <a:off x="6457950" y="6356350"/>
            <a:ext cx="2057400" cy="365125"/>
          </a:xfrm>
          <a:prstGeom prst="rect">
            <a:avLst/>
          </a:prstGeom>
          <a:noFill/>
          <a:ln>
            <a:noFill/>
          </a:ln>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218" name="图片 12"/>
          <p:cNvPicPr>
            <a:picLocks noChangeAspect="1"/>
          </p:cNvPicPr>
          <p:nvPr/>
        </p:nvPicPr>
        <p:blipFill>
          <a:blip r:embed="rId3"/>
          <a:srcRect t="19987" r="1877"/>
          <a:stretch>
            <a:fillRect/>
          </a:stretch>
        </p:blipFill>
        <p:spPr>
          <a:xfrm>
            <a:off x="50800" y="0"/>
            <a:ext cx="9093200" cy="4379913"/>
          </a:xfrm>
          <a:prstGeom prst="rect">
            <a:avLst/>
          </a:prstGeom>
          <a:noFill/>
          <a:ln w="9525">
            <a:noFill/>
          </a:ln>
        </p:spPr>
      </p:pic>
      <p:sp>
        <p:nvSpPr>
          <p:cNvPr id="2051" name="KSO_BT1"/>
          <p:cNvSpPr>
            <a:spLocks noGrp="1" noChangeArrowheads="1"/>
          </p:cNvSpPr>
          <p:nvPr>
            <p:ph type="ctrTitle"/>
          </p:nvPr>
        </p:nvSpPr>
        <p:spPr>
          <a:xfrm>
            <a:off x="1035050" y="4627563"/>
            <a:ext cx="7065963" cy="788987"/>
          </a:xfrm>
        </p:spPr>
        <p:txBody>
          <a:bodyPr/>
          <a:lstStyle>
            <a:lvl1pPr algn="ctr">
              <a:defRPr sz="4000"/>
            </a:lvl1pPr>
          </a:lstStyle>
          <a:p>
            <a:pPr lvl="0" fontAlgn="base"/>
            <a:r>
              <a:rPr lang="zh-CN" altLang="zh-CN" strike="noStrike" noProof="0" smtClean="0"/>
              <a:t>单击此处编辑母版标题样式</a:t>
            </a:r>
            <a:endParaRPr lang="zh-CN" altLang="zh-CN" strike="noStrike" noProof="0" smtClean="0"/>
          </a:p>
        </p:txBody>
      </p:sp>
      <p:sp>
        <p:nvSpPr>
          <p:cNvPr id="2052" name="KSO_BC1"/>
          <p:cNvSpPr>
            <a:spLocks noGrp="1" noChangeArrowheads="1"/>
          </p:cNvSpPr>
          <p:nvPr>
            <p:ph type="subTitle" idx="1"/>
          </p:nvPr>
        </p:nvSpPr>
        <p:spPr>
          <a:xfrm>
            <a:off x="1030288" y="5472113"/>
            <a:ext cx="7073900" cy="571500"/>
          </a:xfrm>
        </p:spPr>
        <p:txBody>
          <a:bodyPr/>
          <a:lstStyle>
            <a:lvl1pPr marL="0" indent="0" algn="ctr">
              <a:buFont typeface="Wingdings" panose="05000000000000000000" pitchFamily="2" charset="2"/>
              <a:buNone/>
              <a:defRPr/>
            </a:lvl1pPr>
          </a:lstStyle>
          <a:p>
            <a:pPr lvl="0" fontAlgn="base"/>
            <a:r>
              <a:rPr lang="zh-CN" altLang="zh-CN" strike="noStrike" noProof="0" smtClean="0"/>
              <a:t>单击此处编辑母版副标题样式</a:t>
            </a:r>
            <a:endParaRPr lang="zh-CN" altLang="zh-CN" strike="noStrike" noProof="0" smtClean="0"/>
          </a:p>
        </p:txBody>
      </p:sp>
      <p:sp>
        <p:nvSpPr>
          <p:cNvPr id="14"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3115DBF-CFA6-4406-8B49-5FC1A1F2E9A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5"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6"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327AF44-45FB-4D49-B673-0A350F4CDA69}"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17525" y="1114425"/>
            <a:ext cx="3975100" cy="50625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1" fontAlgn="base" latinLnBrk="0" hangingPunct="1">
              <a:lnSpc>
                <a:spcPct val="110000"/>
              </a:lnSpc>
              <a:spcBef>
                <a:spcPts val="1600"/>
              </a:spcBef>
              <a:spcAft>
                <a:spcPct val="0"/>
              </a:spcAft>
              <a:buClr>
                <a:srgbClr val="AACC03"/>
              </a:buClr>
              <a:buSzPct val="60000"/>
              <a:buFont typeface="Wingdings" panose="05000000000000000000" pitchFamily="2" charset="2"/>
              <a:buNone/>
              <a:tabLst>
                <a:tab pos="269875" algn="l"/>
              </a:tabLst>
              <a:defRPr/>
            </a:pPr>
            <a:endParaRPr kumimoji="0" lang="zh-CN" altLang="en-US" sz="3200" b="0" i="0" u="none" strike="noStrike" kern="1200" cap="none" spc="0" normalizeH="0" baseline="0" noProof="0" smtClean="0">
              <a:ln>
                <a:noFill/>
              </a:ln>
              <a:solidFill>
                <a:srgbClr val="7F9902"/>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3363" y="169863"/>
            <a:ext cx="2038350" cy="6007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5138" y="169863"/>
            <a:ext cx="5965825" cy="60071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5138" y="169863"/>
            <a:ext cx="8104187" cy="598487"/>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517525" y="1114425"/>
            <a:ext cx="3975100" cy="50625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2" name="日期占位符 1"/>
          <p:cNvSpPr>
            <a:spLocks noGrp="1"/>
          </p:cNvSpPr>
          <p:nvPr>
            <p:ph type="dt" sz="half" idx="10"/>
          </p:nvPr>
        </p:nvSpPr>
        <p:spPr>
          <a:xfrm>
            <a:off x="628650" y="6356350"/>
            <a:ext cx="2057400" cy="365125"/>
          </a:xfrm>
          <a:prstGeom prst="rect">
            <a:avLst/>
          </a:prstGeom>
          <a:noFill/>
          <a:ln>
            <a:noFill/>
          </a:ln>
        </p:spPr>
        <p:txBody>
          <a:bodyPr vert="horz" wrap="square" lIns="91440" tIns="45720" rIns="91440" bIns="45720" numCol="1" anchor="ctr"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a:xfrm>
            <a:off x="3028950" y="6356350"/>
            <a:ext cx="3086100" cy="365125"/>
          </a:xfrm>
          <a:prstGeom prst="rect">
            <a:avLst/>
          </a:prstGeom>
          <a:noFill/>
          <a:ln>
            <a:noFill/>
          </a:ln>
        </p:spPr>
        <p:txBody>
          <a:bodyPr vert="horz" wrap="square" lIns="91440" tIns="45720" rIns="91440" bIns="45720" numCol="1" anchor="ctr" anchorCtr="0" compatLnSpc="1"/>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a:xfrm>
            <a:off x="6457950" y="6356350"/>
            <a:ext cx="2057400" cy="365125"/>
          </a:xfrm>
          <a:prstGeom prst="rect">
            <a:avLst/>
          </a:prstGeom>
          <a:noFill/>
          <a:ln>
            <a:noFill/>
          </a:ln>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17525" y="1114425"/>
            <a:ext cx="3975100" cy="50625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5025" y="1114425"/>
            <a:ext cx="3976688" cy="50625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1" fontAlgn="base" latinLnBrk="0" hangingPunct="1">
              <a:lnSpc>
                <a:spcPct val="110000"/>
              </a:lnSpc>
              <a:spcBef>
                <a:spcPts val="1600"/>
              </a:spcBef>
              <a:spcAft>
                <a:spcPct val="0"/>
              </a:spcAft>
              <a:buClr>
                <a:srgbClr val="AACC03"/>
              </a:buClr>
              <a:buSzPct val="60000"/>
              <a:buFont typeface="Wingdings" panose="05000000000000000000" pitchFamily="2" charset="2"/>
              <a:buNone/>
              <a:tabLst>
                <a:tab pos="269875" algn="l"/>
              </a:tabLst>
              <a:defRPr/>
            </a:pPr>
            <a:endParaRPr kumimoji="0" lang="zh-CN" altLang="en-US" sz="3200" b="0" i="0" u="none" strike="noStrike" kern="1200" cap="none" spc="0" normalizeH="0" baseline="0" noProof="0" smtClean="0">
              <a:ln>
                <a:noFill/>
              </a:ln>
              <a:solidFill>
                <a:srgbClr val="7F9902"/>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7" Type="http://schemas.openxmlformats.org/officeDocument/2006/relationships/theme" Target="../theme/theme2.xml"/><Relationship Id="rId16"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image" Target="../media/image1.jpe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pic>
        <p:nvPicPr>
          <p:cNvPr id="1026" name="图片 8"/>
          <p:cNvPicPr>
            <a:picLocks noChangeAspect="1"/>
          </p:cNvPicPr>
          <p:nvPr/>
        </p:nvPicPr>
        <p:blipFill>
          <a:blip r:embed="rId15"/>
          <a:srcRect t="-6918" b="11729"/>
          <a:stretch>
            <a:fillRect/>
          </a:stretch>
        </p:blipFill>
        <p:spPr>
          <a:xfrm>
            <a:off x="41275" y="1763713"/>
            <a:ext cx="9058275" cy="5094287"/>
          </a:xfrm>
          <a:prstGeom prst="rect">
            <a:avLst/>
          </a:prstGeom>
          <a:noFill/>
          <a:ln w="9525">
            <a:noFill/>
          </a:ln>
        </p:spPr>
      </p:pic>
      <p:grpSp>
        <p:nvGrpSpPr>
          <p:cNvPr id="1027" name="矩形 7"/>
          <p:cNvGrpSpPr/>
          <p:nvPr/>
        </p:nvGrpSpPr>
        <p:grpSpPr>
          <a:xfrm>
            <a:off x="0" y="1285875"/>
            <a:ext cx="9137650" cy="5572125"/>
            <a:chOff x="0" y="0"/>
            <a:chExt cx="5756" cy="3510"/>
          </a:xfrm>
        </p:grpSpPr>
        <p:pic>
          <p:nvPicPr>
            <p:cNvPr id="1028" name="矩形 7"/>
            <p:cNvPicPr/>
            <p:nvPr/>
          </p:nvPicPr>
          <p:blipFill>
            <a:blip r:embed="rId16"/>
            <a:stretch>
              <a:fillRect/>
            </a:stretch>
          </p:blipFill>
          <p:spPr>
            <a:xfrm>
              <a:off x="0" y="0"/>
              <a:ext cx="5756" cy="3510"/>
            </a:xfrm>
            <a:prstGeom prst="rect">
              <a:avLst/>
            </a:prstGeom>
            <a:noFill/>
            <a:ln w="9525">
              <a:noFill/>
            </a:ln>
          </p:spPr>
        </p:pic>
        <p:sp>
          <p:nvSpPr>
            <p:cNvPr id="1029" name="Text Box 5"/>
            <p:cNvSpPr txBox="1">
              <a:spLocks noChangeArrowheads="1"/>
            </p:cNvSpPr>
            <p:nvPr/>
          </p:nvSpPr>
          <p:spPr bwMode="auto">
            <a:xfrm rot="10800000">
              <a:off x="1" y="2"/>
              <a:ext cx="5755" cy="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030" name="KSO_BT1"/>
          <p:cNvSpPr>
            <a:spLocks noGrp="1"/>
          </p:cNvSpPr>
          <p:nvPr>
            <p:ph type="title"/>
          </p:nvPr>
        </p:nvSpPr>
        <p:spPr>
          <a:xfrm>
            <a:off x="465138" y="169863"/>
            <a:ext cx="8104187" cy="598487"/>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1031" name="KSO_BC1"/>
          <p:cNvSpPr>
            <a:spLocks noGrp="1"/>
          </p:cNvSpPr>
          <p:nvPr>
            <p:ph type="body"/>
          </p:nvPr>
        </p:nvSpPr>
        <p:spPr>
          <a:xfrm>
            <a:off x="517525" y="1114425"/>
            <a:ext cx="8104188" cy="5062538"/>
          </a:xfrm>
          <a:prstGeom prst="rect">
            <a:avLst/>
          </a:prstGeom>
          <a:noFill/>
          <a:ln w="9525">
            <a:noFill/>
          </a:ln>
        </p:spPr>
        <p:txBody>
          <a:bodyPr anchor="t" anchorCtr="0"/>
          <a:p>
            <a:pPr lvl="0"/>
            <a:r>
              <a:rPr lang="zh-CN" altLang="zh-CN" dirty="0"/>
              <a:t>单击此处编辑母版文本样式</a:t>
            </a:r>
            <a:endParaRPr lang="zh-CN" altLang="zh-CN" dirty="0"/>
          </a:p>
          <a:p>
            <a:pPr lvl="1" indent="-285750"/>
            <a:r>
              <a:rPr lang="zh-CN" altLang="zh-CN" dirty="0"/>
              <a:t>第二级</a:t>
            </a:r>
            <a:endParaRPr lang="zh-CN" altLang="zh-CN" dirty="0"/>
          </a:p>
        </p:txBody>
      </p:sp>
      <p:sp>
        <p:nvSpPr>
          <p:cNvPr id="1032" name="KSO_FD"/>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919293"/>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3" name="KSO_FT"/>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919293"/>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4" name="KSO_FN"/>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919293"/>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矩形 10"/>
          <p:cNvSpPr>
            <a:spLocks noChangeArrowheads="1"/>
          </p:cNvSpPr>
          <p:nvPr/>
        </p:nvSpPr>
        <p:spPr bwMode="auto">
          <a:xfrm>
            <a:off x="0" y="841375"/>
            <a:ext cx="9132888" cy="46038"/>
          </a:xfrm>
          <a:prstGeom prst="rect">
            <a:avLst/>
          </a:prstGeom>
          <a:solidFill>
            <a:srgbClr val="D7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36" name="矩形 11"/>
          <p:cNvSpPr>
            <a:spLocks noChangeArrowheads="1"/>
          </p:cNvSpPr>
          <p:nvPr/>
        </p:nvSpPr>
        <p:spPr bwMode="auto">
          <a:xfrm>
            <a:off x="465138" y="841375"/>
            <a:ext cx="5151438" cy="46038"/>
          </a:xfrm>
          <a:prstGeom prst="rect">
            <a:avLst/>
          </a:prstGeom>
          <a:solidFill>
            <a:srgbClr val="AACC0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fontAlgn="base">
        <a:lnSpc>
          <a:spcPct val="90000"/>
        </a:lnSpc>
        <a:spcBef>
          <a:spcPct val="0"/>
        </a:spcBef>
        <a:spcAft>
          <a:spcPct val="0"/>
        </a:spcAft>
        <a:defRPr sz="3200" b="1" kern="1200">
          <a:solidFill>
            <a:srgbClr val="3C5C82"/>
          </a:solidFill>
          <a:latin typeface="+mj-lt"/>
          <a:ea typeface="+mj-ea"/>
          <a:cs typeface="+mj-cs"/>
        </a:defRPr>
      </a:lvl1pPr>
      <a:lvl2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2pPr>
      <a:lvl3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3pPr>
      <a:lvl4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4pPr>
      <a:lvl5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5pPr>
      <a:lvl6pPr marL="4572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6pPr>
      <a:lvl7pPr marL="9144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7pPr>
      <a:lvl8pPr marL="13716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8pPr>
      <a:lvl9pPr marL="18288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9pPr>
    </p:titleStyle>
    <p:bodyStyle>
      <a:lvl1pPr marL="357505" indent="-357505" algn="just" rtl="0" fontAlgn="base">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285750" algn="just" rtl="0" fontAlgn="base">
        <a:lnSpc>
          <a:spcPct val="130000"/>
        </a:lnSpc>
        <a:spcBef>
          <a:spcPct val="0"/>
        </a:spcBef>
        <a:spcAft>
          <a:spcPts val="600"/>
        </a:spcAft>
        <a:buFont typeface="幼圆" panose="02010509060101010101" pitchFamily="49" charset="-122"/>
        <a:buChar char=" "/>
        <a:tabLst>
          <a:tab pos="269875" algn="l"/>
        </a:tabLst>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fontAlgn="base">
        <a:lnSpc>
          <a:spcPct val="90000"/>
        </a:lnSpc>
        <a:spcBef>
          <a:spcPts val="500"/>
        </a:spcBef>
        <a:spcAft>
          <a:spcPct val="0"/>
        </a:spcAft>
        <a:buFont typeface="幼圆" panose="02010509060101010101" pitchFamily="49" charset="-122"/>
        <a:buChar char="•"/>
        <a:tabLst>
          <a:tab pos="269875" algn="l"/>
        </a:tabLst>
        <a:defRPr sz="2000" kern="1200">
          <a:solidFill>
            <a:schemeClr val="tx1"/>
          </a:solidFill>
          <a:latin typeface="Calibri" panose="020F0502020204030204" pitchFamily="34" charset="0"/>
          <a:ea typeface="幼圆" panose="02010509060101010101" pitchFamily="49" charset="-122"/>
          <a:cs typeface="+mn-cs"/>
        </a:defRPr>
      </a:lvl3pPr>
      <a:lvl4pPr marL="1600200" indent="-228600" algn="l" rtl="0" fontAlgn="base">
        <a:lnSpc>
          <a:spcPct val="90000"/>
        </a:lnSpc>
        <a:spcBef>
          <a:spcPts val="500"/>
        </a:spcBef>
        <a:spcAft>
          <a:spcPct val="0"/>
        </a:spcAft>
        <a:buFont typeface="幼圆" panose="02010509060101010101" pitchFamily="49" charset="-122"/>
        <a:buChar char="•"/>
        <a:tabLst>
          <a:tab pos="269875" algn="l"/>
        </a:tabLst>
        <a:defRPr sz="2000" kern="1200">
          <a:solidFill>
            <a:schemeClr val="tx1"/>
          </a:solidFill>
          <a:latin typeface="Calibri" panose="020F0502020204030204" pitchFamily="34" charset="0"/>
          <a:ea typeface="幼圆" panose="02010509060101010101" pitchFamily="49" charset="-122"/>
          <a:cs typeface="+mn-cs"/>
        </a:defRPr>
      </a:lvl4pPr>
      <a:lvl5pPr marL="2057400" indent="-228600" algn="l" rtl="0" fontAlgn="base">
        <a:lnSpc>
          <a:spcPct val="90000"/>
        </a:lnSpc>
        <a:spcBef>
          <a:spcPts val="500"/>
        </a:spcBef>
        <a:spcAft>
          <a:spcPct val="0"/>
        </a:spcAft>
        <a:buFont typeface="幼圆" panose="02010509060101010101" pitchFamily="49" charset="-122"/>
        <a:buChar char="•"/>
        <a:tabLst>
          <a:tab pos="269875" algn="l"/>
        </a:tabLst>
        <a:defRPr sz="2000" kern="1200">
          <a:solidFill>
            <a:schemeClr val="tx1"/>
          </a:solidFill>
          <a:latin typeface="Calibri" panose="020F050202020403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pic>
        <p:nvPicPr>
          <p:cNvPr id="3074" name="图片 8"/>
          <p:cNvPicPr>
            <a:picLocks noChangeAspect="1"/>
          </p:cNvPicPr>
          <p:nvPr/>
        </p:nvPicPr>
        <p:blipFill>
          <a:blip r:embed="rId15"/>
          <a:srcRect t="-6918" b="11729"/>
          <a:stretch>
            <a:fillRect/>
          </a:stretch>
        </p:blipFill>
        <p:spPr>
          <a:xfrm>
            <a:off x="41275" y="1763713"/>
            <a:ext cx="9058275" cy="5094287"/>
          </a:xfrm>
          <a:prstGeom prst="rect">
            <a:avLst/>
          </a:prstGeom>
          <a:noFill/>
          <a:ln w="9525">
            <a:noFill/>
          </a:ln>
        </p:spPr>
      </p:pic>
      <p:grpSp>
        <p:nvGrpSpPr>
          <p:cNvPr id="3075" name="矩形 7"/>
          <p:cNvGrpSpPr/>
          <p:nvPr/>
        </p:nvGrpSpPr>
        <p:grpSpPr>
          <a:xfrm>
            <a:off x="0" y="1285875"/>
            <a:ext cx="9137650" cy="5572125"/>
            <a:chOff x="0" y="0"/>
            <a:chExt cx="5756" cy="3510"/>
          </a:xfrm>
        </p:grpSpPr>
        <p:pic>
          <p:nvPicPr>
            <p:cNvPr id="3076" name="矩形 7"/>
            <p:cNvPicPr/>
            <p:nvPr/>
          </p:nvPicPr>
          <p:blipFill>
            <a:blip r:embed="rId16"/>
            <a:stretch>
              <a:fillRect/>
            </a:stretch>
          </p:blipFill>
          <p:spPr>
            <a:xfrm>
              <a:off x="0" y="0"/>
              <a:ext cx="5756" cy="3510"/>
            </a:xfrm>
            <a:prstGeom prst="rect">
              <a:avLst/>
            </a:prstGeom>
            <a:noFill/>
            <a:ln w="9525">
              <a:noFill/>
            </a:ln>
          </p:spPr>
        </p:pic>
        <p:sp>
          <p:nvSpPr>
            <p:cNvPr id="1029" name="Text Box 5"/>
            <p:cNvSpPr txBox="1">
              <a:spLocks noChangeArrowheads="1"/>
            </p:cNvSpPr>
            <p:nvPr/>
          </p:nvSpPr>
          <p:spPr bwMode="auto">
            <a:xfrm rot="10800000">
              <a:off x="1" y="2"/>
              <a:ext cx="5755" cy="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078" name="KSO_BT1"/>
          <p:cNvSpPr>
            <a:spLocks noGrp="1"/>
          </p:cNvSpPr>
          <p:nvPr>
            <p:ph type="title"/>
          </p:nvPr>
        </p:nvSpPr>
        <p:spPr>
          <a:xfrm>
            <a:off x="465138" y="169863"/>
            <a:ext cx="8104187" cy="598487"/>
          </a:xfrm>
          <a:prstGeom prst="rect">
            <a:avLst/>
          </a:prstGeom>
          <a:noFill/>
          <a:ln w="9525">
            <a:noFill/>
          </a:ln>
        </p:spPr>
        <p:txBody>
          <a:bodyPr anchor="b" anchorCtr="0"/>
          <a:p>
            <a:pPr lvl="0"/>
            <a:r>
              <a:rPr lang="zh-CN" altLang="zh-CN" dirty="0"/>
              <a:t>单击此处编辑母版标题样式</a:t>
            </a:r>
            <a:endParaRPr lang="zh-CN" altLang="zh-CN" dirty="0"/>
          </a:p>
        </p:txBody>
      </p:sp>
      <p:sp>
        <p:nvSpPr>
          <p:cNvPr id="3079" name="KSO_BC1"/>
          <p:cNvSpPr>
            <a:spLocks noGrp="1"/>
          </p:cNvSpPr>
          <p:nvPr>
            <p:ph type="body"/>
          </p:nvPr>
        </p:nvSpPr>
        <p:spPr>
          <a:xfrm>
            <a:off x="517525" y="1114425"/>
            <a:ext cx="8104188" cy="5062538"/>
          </a:xfrm>
          <a:prstGeom prst="rect">
            <a:avLst/>
          </a:prstGeom>
          <a:noFill/>
          <a:ln w="9525">
            <a:noFill/>
          </a:ln>
        </p:spPr>
        <p:txBody>
          <a:bodyPr anchor="t" anchorCtr="0"/>
          <a:p>
            <a:pPr lvl="0"/>
            <a:r>
              <a:rPr lang="zh-CN" altLang="zh-CN" dirty="0"/>
              <a:t>单击此处编辑母版文本样式</a:t>
            </a:r>
            <a:endParaRPr lang="zh-CN" altLang="zh-CN" dirty="0"/>
          </a:p>
          <a:p>
            <a:pPr lvl="1" indent="-285750"/>
            <a:r>
              <a:rPr lang="zh-CN" altLang="zh-CN" dirty="0"/>
              <a:t>第二级</a:t>
            </a:r>
            <a:endParaRPr lang="zh-CN" altLang="zh-CN" dirty="0"/>
          </a:p>
        </p:txBody>
      </p:sp>
      <p:sp>
        <p:nvSpPr>
          <p:cNvPr id="1032" name="KSO_FD"/>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919293"/>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8645B73-DCDA-4B34-868C-1ECE4D446796}" type="datetime1">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3" name="KSO_FT"/>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919293"/>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1034" name="KSO_FN"/>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919293"/>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F42938-2805-48E7-A420-A593AB5246B8}" type="slidenum">
              <a:rPr kumimoji="0" lang="zh-CN" altLang="en-US"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rgbClr val="919293"/>
              </a:solidFill>
              <a:effectLst/>
              <a:uLnTx/>
              <a:uFillTx/>
              <a:latin typeface="Arial" panose="020B0604020202020204" pitchFamily="34" charset="0"/>
              <a:ea typeface="宋体" panose="02010600030101010101" pitchFamily="2" charset="-122"/>
              <a:cs typeface="+mn-cs"/>
            </a:endParaRPr>
          </a:p>
        </p:txBody>
      </p:sp>
      <p:sp>
        <p:nvSpPr>
          <p:cNvPr id="3" name="矩形 10"/>
          <p:cNvSpPr>
            <a:spLocks noChangeArrowheads="1"/>
          </p:cNvSpPr>
          <p:nvPr/>
        </p:nvSpPr>
        <p:spPr bwMode="auto">
          <a:xfrm>
            <a:off x="0" y="841375"/>
            <a:ext cx="9132888" cy="46038"/>
          </a:xfrm>
          <a:prstGeom prst="rect">
            <a:avLst/>
          </a:prstGeom>
          <a:solidFill>
            <a:srgbClr val="D7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036" name="矩形 11"/>
          <p:cNvSpPr>
            <a:spLocks noChangeArrowheads="1"/>
          </p:cNvSpPr>
          <p:nvPr/>
        </p:nvSpPr>
        <p:spPr bwMode="auto">
          <a:xfrm>
            <a:off x="465138" y="841375"/>
            <a:ext cx="5151438" cy="46038"/>
          </a:xfrm>
          <a:prstGeom prst="rect">
            <a:avLst/>
          </a:prstGeom>
          <a:solidFill>
            <a:srgbClr val="AACC0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rtl="0" fontAlgn="base">
        <a:lnSpc>
          <a:spcPct val="90000"/>
        </a:lnSpc>
        <a:spcBef>
          <a:spcPct val="0"/>
        </a:spcBef>
        <a:spcAft>
          <a:spcPct val="0"/>
        </a:spcAft>
        <a:defRPr sz="3200" b="1" kern="1200">
          <a:solidFill>
            <a:srgbClr val="3C5C82"/>
          </a:solidFill>
          <a:latin typeface="+mj-lt"/>
          <a:ea typeface="+mj-ea"/>
          <a:cs typeface="+mj-cs"/>
        </a:defRPr>
      </a:lvl1pPr>
      <a:lvl2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2pPr>
      <a:lvl3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3pPr>
      <a:lvl4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4pPr>
      <a:lvl5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5pPr>
      <a:lvl6pPr marL="4572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6pPr>
      <a:lvl7pPr marL="9144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7pPr>
      <a:lvl8pPr marL="13716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8pPr>
      <a:lvl9pPr marL="18288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9pPr>
    </p:titleStyle>
    <p:bodyStyle>
      <a:lvl1pPr marL="357505" indent="-357505" algn="just" rtl="0" fontAlgn="base">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285750" algn="just" rtl="0" fontAlgn="base">
        <a:lnSpc>
          <a:spcPct val="130000"/>
        </a:lnSpc>
        <a:spcBef>
          <a:spcPct val="0"/>
        </a:spcBef>
        <a:spcAft>
          <a:spcPts val="600"/>
        </a:spcAft>
        <a:buFont typeface="幼圆" panose="02010509060101010101" pitchFamily="49" charset="-122"/>
        <a:buChar char=" "/>
        <a:tabLst>
          <a:tab pos="269875" algn="l"/>
        </a:tabLst>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fontAlgn="base">
        <a:lnSpc>
          <a:spcPct val="90000"/>
        </a:lnSpc>
        <a:spcBef>
          <a:spcPts val="500"/>
        </a:spcBef>
        <a:spcAft>
          <a:spcPct val="0"/>
        </a:spcAft>
        <a:buFont typeface="幼圆" panose="02010509060101010101" pitchFamily="49" charset="-122"/>
        <a:buChar char="•"/>
        <a:tabLst>
          <a:tab pos="269875" algn="l"/>
        </a:tabLst>
        <a:defRPr sz="2000" kern="1200">
          <a:solidFill>
            <a:schemeClr val="tx1"/>
          </a:solidFill>
          <a:latin typeface="Calibri" panose="020F0502020204030204" pitchFamily="34" charset="0"/>
          <a:ea typeface="幼圆" panose="02010509060101010101" pitchFamily="49" charset="-122"/>
          <a:cs typeface="+mn-cs"/>
        </a:defRPr>
      </a:lvl3pPr>
      <a:lvl4pPr marL="1600200" indent="-228600" algn="l" rtl="0" fontAlgn="base">
        <a:lnSpc>
          <a:spcPct val="90000"/>
        </a:lnSpc>
        <a:spcBef>
          <a:spcPts val="500"/>
        </a:spcBef>
        <a:spcAft>
          <a:spcPct val="0"/>
        </a:spcAft>
        <a:buFont typeface="幼圆" panose="02010509060101010101" pitchFamily="49" charset="-122"/>
        <a:buChar char="•"/>
        <a:tabLst>
          <a:tab pos="269875" algn="l"/>
        </a:tabLst>
        <a:defRPr sz="2000" kern="1200">
          <a:solidFill>
            <a:schemeClr val="tx1"/>
          </a:solidFill>
          <a:latin typeface="Calibri" panose="020F0502020204030204" pitchFamily="34" charset="0"/>
          <a:ea typeface="幼圆" panose="02010509060101010101" pitchFamily="49" charset="-122"/>
          <a:cs typeface="+mn-cs"/>
        </a:defRPr>
      </a:lvl4pPr>
      <a:lvl5pPr marL="2057400" indent="-228600" algn="l" rtl="0" fontAlgn="base">
        <a:lnSpc>
          <a:spcPct val="90000"/>
        </a:lnSpc>
        <a:spcBef>
          <a:spcPts val="500"/>
        </a:spcBef>
        <a:spcAft>
          <a:spcPct val="0"/>
        </a:spcAft>
        <a:buFont typeface="幼圆" panose="02010509060101010101" pitchFamily="49" charset="-122"/>
        <a:buChar char="•"/>
        <a:tabLst>
          <a:tab pos="269875" algn="l"/>
        </a:tabLst>
        <a:defRPr sz="2000" kern="1200">
          <a:solidFill>
            <a:schemeClr val="tx1"/>
          </a:solidFill>
          <a:latin typeface="Calibri" panose="020F050202020403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notesSlide" Target="../notesSlides/notesSlide1.xml"/><Relationship Id="rId15" Type="http://schemas.openxmlformats.org/officeDocument/2006/relationships/slideLayout" Target="../slideLayouts/slideLayout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4337" name="Picture 11" descr="图片3"/>
          <p:cNvPicPr>
            <a:picLocks noChangeAspect="1"/>
          </p:cNvPicPr>
          <p:nvPr/>
        </p:nvPicPr>
        <p:blipFill>
          <a:blip r:embed="rId1"/>
          <a:stretch>
            <a:fillRect/>
          </a:stretch>
        </p:blipFill>
        <p:spPr>
          <a:xfrm>
            <a:off x="47625" y="0"/>
            <a:ext cx="9144000" cy="6858000"/>
          </a:xfrm>
          <a:prstGeom prst="rect">
            <a:avLst/>
          </a:prstGeom>
          <a:noFill/>
          <a:ln w="9525">
            <a:noFill/>
          </a:ln>
        </p:spPr>
      </p:pic>
      <p:sp>
        <p:nvSpPr>
          <p:cNvPr id="14338" name="Rectangle 2"/>
          <p:cNvSpPr/>
          <p:nvPr/>
        </p:nvSpPr>
        <p:spPr>
          <a:xfrm>
            <a:off x="1258888" y="1620838"/>
            <a:ext cx="6626225" cy="863600"/>
          </a:xfrm>
          <a:prstGeom prst="rect">
            <a:avLst/>
          </a:prstGeom>
          <a:solidFill>
            <a:schemeClr val="bg1"/>
          </a:solidFill>
          <a:ln w="0" cap="flat" cmpd="sng">
            <a:solidFill>
              <a:schemeClr val="bg1"/>
            </a:solidFill>
            <a:prstDash val="dash"/>
            <a:miter/>
            <a:headEnd type="none" w="med" len="med"/>
            <a:tailEnd type="none" w="med" len="med"/>
          </a:ln>
        </p:spPr>
        <p:txBody>
          <a:bodyPr wrap="none" lIns="90170" tIns="46990" rIns="90170" bIns="46990" anchor="ctr" anchorCtr="0"/>
          <a:p>
            <a:pPr algn="ctr" defTabSz="914400">
              <a:tabLst>
                <a:tab pos="0" algn="l"/>
              </a:tabLst>
            </a:pPr>
            <a:r>
              <a:rPr lang="zh-CN" altLang="en-US" sz="4400" b="1" dirty="0">
                <a:solidFill>
                  <a:srgbClr val="000000"/>
                </a:solidFill>
                <a:latin typeface="方正仿宋_GB2312" panose="02000000000000000000" charset="-122"/>
                <a:ea typeface="方正仿宋_GB2312" panose="02000000000000000000" charset="-122"/>
              </a:rPr>
              <a:t>法人人格否认制度</a:t>
            </a:r>
            <a:endParaRPr lang="zh-CN" altLang="en-US" sz="4400" b="1" dirty="0">
              <a:solidFill>
                <a:srgbClr val="000000"/>
              </a:solidFill>
              <a:latin typeface="方正仿宋_GB2312" panose="02000000000000000000" charset="-122"/>
              <a:ea typeface="方正仿宋_GB2312" panose="02000000000000000000" charset="-122"/>
            </a:endParaRPr>
          </a:p>
        </p:txBody>
      </p:sp>
      <p:sp>
        <p:nvSpPr>
          <p:cNvPr id="14339" name="Text Box 3"/>
          <p:cNvSpPr/>
          <p:nvPr/>
        </p:nvSpPr>
        <p:spPr>
          <a:xfrm>
            <a:off x="4643438" y="6089333"/>
            <a:ext cx="4401185" cy="583565"/>
          </a:xfrm>
          <a:prstGeom prst="rect">
            <a:avLst/>
          </a:prstGeom>
          <a:noFill/>
          <a:ln w="9525">
            <a:noFill/>
          </a:ln>
        </p:spPr>
        <p:txBody>
          <a:bodyPr wrap="none" anchor="t" anchorCtr="0">
            <a:spAutoFit/>
          </a:bodyPr>
          <a:p>
            <a:pPr defTabSz="914400">
              <a:tabLst>
                <a:tab pos="0" algn="l"/>
              </a:tabLst>
            </a:pPr>
            <a:r>
              <a:rPr lang="zh-CN" altLang="en-US" sz="3200" b="1" dirty="0">
                <a:solidFill>
                  <a:srgbClr val="FF0000"/>
                </a:solidFill>
                <a:latin typeface="仿宋_GB2312" pitchFamily="49" charset="-122"/>
                <a:ea typeface="仿宋_GB2312" pitchFamily="49" charset="-122"/>
                <a:sym typeface="仿宋_GB2312" pitchFamily="49" charset="-122"/>
              </a:rPr>
              <a:t>博观而约取</a:t>
            </a:r>
            <a:r>
              <a:rPr lang="zh-CN" altLang="en-US" sz="3200" b="1" dirty="0">
                <a:solidFill>
                  <a:srgbClr val="FF0000"/>
                </a:solidFill>
                <a:latin typeface="Times New Roman" panose="02020603050405020304" pitchFamily="18" charset="0"/>
                <a:ea typeface="仿宋_GB2312" pitchFamily="49" charset="-122"/>
                <a:sym typeface="Times New Roman" panose="02020603050405020304" pitchFamily="18" charset="0"/>
              </a:rPr>
              <a:t>·</a:t>
            </a:r>
            <a:r>
              <a:rPr lang="zh-CN" altLang="en-US" sz="3200" b="1" dirty="0">
                <a:solidFill>
                  <a:srgbClr val="FF0000"/>
                </a:solidFill>
                <a:latin typeface="仿宋_GB2312" pitchFamily="49" charset="-122"/>
                <a:ea typeface="仿宋_GB2312" pitchFamily="49" charset="-122"/>
                <a:sym typeface="仿宋_GB2312" pitchFamily="49" charset="-122"/>
              </a:rPr>
              <a:t>厚积而薄发</a:t>
            </a:r>
            <a:endParaRPr lang="zh-CN" altLang="en-US" sz="3200" dirty="0">
              <a:latin typeface="Arial" panose="020B0604020202020204" pitchFamily="34" charset="0"/>
              <a:ea typeface="华文细黑" panose="02010600040101010101" pitchFamily="2" charset="-122"/>
            </a:endParaRPr>
          </a:p>
        </p:txBody>
      </p:sp>
      <p:pic>
        <p:nvPicPr>
          <p:cNvPr id="14340" name="Object 4" descr="3478902151402493676034.wmf"/>
          <p:cNvPicPr/>
          <p:nvPr/>
        </p:nvPicPr>
        <p:blipFill>
          <a:blip r:embed="rId2"/>
          <a:stretch>
            <a:fillRect/>
          </a:stretch>
        </p:blipFill>
        <p:spPr>
          <a:xfrm>
            <a:off x="252413" y="260350"/>
            <a:ext cx="3200400" cy="828675"/>
          </a:xfrm>
          <a:prstGeom prst="rect">
            <a:avLst/>
          </a:prstGeom>
          <a:noFill/>
          <a:ln w="9525">
            <a:noFill/>
          </a:ln>
        </p:spPr>
      </p:pic>
      <p:sp>
        <p:nvSpPr>
          <p:cNvPr id="4102" name="Rectangle 5"/>
          <p:cNvSpPr>
            <a:spLocks noChangeArrowheads="1"/>
          </p:cNvSpPr>
          <p:nvPr/>
        </p:nvSpPr>
        <p:spPr bwMode="auto">
          <a:xfrm>
            <a:off x="1905000" y="3267075"/>
            <a:ext cx="5327650" cy="1938020"/>
          </a:xfrm>
          <a:prstGeom prst="rect">
            <a:avLst/>
          </a:prstGeom>
          <a:noFill/>
          <a:ln>
            <a:gradFill>
              <a:gsLst>
                <a:gs pos="51300">
                  <a:srgbClr val="32B0EA"/>
                </a:gs>
                <a:gs pos="0">
                  <a:srgbClr val="005F9F"/>
                </a:gs>
                <a:gs pos="100000">
                  <a:srgbClr val="ADDCE1"/>
                </a:gs>
              </a:gsLst>
              <a:lin ang="5400000" scaled="0"/>
            </a:grad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     </a:t>
            </a:r>
            <a:endParaRPr kumimoji="0" lang="zh-CN" altLang="en-US" sz="3200" b="0"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      </a:t>
            </a:r>
            <a:r>
              <a:rPr kumimoji="0" lang="zh-CN" altLang="en-US" sz="3200" b="0" i="0" u="none" strike="noStrike" kern="1200" cap="none" spc="0" normalizeH="0" baseline="0" noProof="0" dirty="0" smtClean="0">
                <a:ln>
                  <a:noFill/>
                </a:ln>
                <a:solidFill>
                  <a:srgbClr val="000000"/>
                </a:solidFill>
                <a:effectLst/>
                <a:uLnTx/>
                <a:uFillTx/>
                <a:latin typeface="方正仿宋_GB2312" panose="02000000000000000000" charset="-122"/>
                <a:ea typeface="方正仿宋_GB2312" panose="02000000000000000000" charset="-122"/>
                <a:cs typeface="方正仿宋_GB2312" panose="02000000000000000000" charset="-122"/>
                <a:sym typeface="楷体" panose="02010609060101010101" pitchFamily="49" charset="-122"/>
              </a:rPr>
              <a:t> </a:t>
            </a:r>
            <a:r>
              <a:rPr kumimoji="0" lang="zh-CN" altLang="en-US" sz="32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方正仿宋_GB2312" panose="02000000000000000000" charset="-122"/>
                <a:ea typeface="方正仿宋_GB2312" panose="02000000000000000000" charset="-122"/>
                <a:cs typeface="方正仿宋_GB2312" panose="02000000000000000000" charset="-122"/>
                <a:sym typeface="楷体" panose="02010609060101010101" pitchFamily="49" charset="-122"/>
              </a:rPr>
              <a:t>主讲人：杨皓</a:t>
            </a:r>
            <a:endParaRPr kumimoji="0" lang="zh-CN" altLang="en-US" sz="32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方正仿宋_GB2312" panose="02000000000000000000" charset="-122"/>
              <a:ea typeface="方正仿宋_GB2312" panose="02000000000000000000" charset="-122"/>
              <a:cs typeface="方正仿宋_GB2312" panose="02000000000000000000" charset="-122"/>
              <a:sym typeface="楷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楷体" panose="02010609060101010101" pitchFamily="49"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sym typeface="楷体" panose="02010609060101010101" pitchFamily="49" charset="-122"/>
              </a:rPr>
              <a:t>  </a:t>
            </a:r>
            <a:r>
              <a:rPr kumimoji="0" lang="en-US" altLang="zh-CN" sz="28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sym typeface="楷体" panose="02010609060101010101" pitchFamily="49" charset="-122"/>
              </a:rPr>
              <a:t>2025</a:t>
            </a:r>
            <a:r>
              <a:rPr kumimoji="0" lang="zh-CN" altLang="en-US" sz="28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sym typeface="楷体" panose="02010609060101010101" pitchFamily="49" charset="-122"/>
              </a:rPr>
              <a:t>年</a:t>
            </a:r>
            <a:r>
              <a:rPr kumimoji="0" lang="en-US" altLang="zh-CN" sz="28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sym typeface="楷体" panose="02010609060101010101" pitchFamily="49" charset="-122"/>
              </a:rPr>
              <a:t>6</a:t>
            </a:r>
            <a:r>
              <a:rPr kumimoji="0" lang="zh-CN" altLang="en-US" sz="28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sym typeface="楷体" panose="02010609060101010101" pitchFamily="49" charset="-122"/>
              </a:rPr>
              <a:t>月</a:t>
            </a:r>
            <a:r>
              <a:rPr kumimoji="0" lang="en-US" altLang="zh-CN" sz="28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sym typeface="楷体" panose="02010609060101010101" pitchFamily="49" charset="-122"/>
              </a:rPr>
              <a:t>13</a:t>
            </a:r>
            <a:r>
              <a:rPr kumimoji="0" lang="zh-CN" altLang="en-US" sz="28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n-cs"/>
                <a:sym typeface="楷体" panose="02010609060101010101" pitchFamily="49" charset="-122"/>
              </a:rPr>
              <a:t>日</a:t>
            </a:r>
            <a:r>
              <a:rPr kumimoji="0" lang="zh-CN" altLang="en-US" sz="2800" b="0"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 </a:t>
            </a:r>
            <a:r>
              <a:rPr kumimoji="0" lang="zh-CN" altLang="en-US" sz="3200" b="0"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    </a:t>
            </a:r>
            <a:r>
              <a:rPr kumimoji="0" lang="zh-CN" altLang="en-US" sz="2800" b="0"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    </a:t>
            </a:r>
            <a:endParaRPr kumimoji="0" lang="zh-CN"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华文细黑" panose="02010600040101010101" pitchFamily="2" charset="-122"/>
              <a:cs typeface="+mn-cs"/>
              <a:sym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796998" y="857250"/>
            <a:ext cx="463545"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dirty="0">
              <a:solidFill>
                <a:schemeClr val="bg1"/>
              </a:solidFill>
            </a:endParaRPr>
          </a:p>
        </p:txBody>
      </p:sp>
      <p:sp>
        <p:nvSpPr>
          <p:cNvPr id="22" name="文本框 21"/>
          <p:cNvSpPr txBox="1"/>
          <p:nvPr/>
        </p:nvSpPr>
        <p:spPr>
          <a:xfrm>
            <a:off x="796998" y="1023272"/>
            <a:ext cx="463545" cy="414020"/>
          </a:xfrm>
          <a:prstGeom prst="rect">
            <a:avLst/>
          </a:prstGeom>
          <a:solidFill>
            <a:schemeClr val="bg2">
              <a:lumMod val="50000"/>
            </a:schemeClr>
          </a:solidFill>
        </p:spPr>
        <p:txBody>
          <a:bodyPr wrap="square" rtlCol="0">
            <a:spAutoFit/>
          </a:bodyPr>
          <a:p>
            <a:pPr algn="ctr"/>
            <a:r>
              <a:rPr lang="en-US" altLang="zh-CN" sz="2100" dirty="0">
                <a:solidFill>
                  <a:schemeClr val="bg1"/>
                </a:solidFill>
                <a:latin typeface="字魂58号-创中黑" panose="00000500000000000000" pitchFamily="2" charset="-122"/>
                <a:ea typeface="字魂58号-创中黑" panose="00000500000000000000" pitchFamily="2" charset="-122"/>
              </a:rPr>
              <a:t>2</a:t>
            </a:r>
            <a:endParaRPr lang="en-US" altLang="zh-CN" sz="2100" dirty="0">
              <a:solidFill>
                <a:schemeClr val="bg1"/>
              </a:solidFill>
              <a:latin typeface="字魂58号-创中黑" panose="00000500000000000000" pitchFamily="2" charset="-122"/>
              <a:ea typeface="字魂58号-创中黑" panose="00000500000000000000" pitchFamily="2" charset="-122"/>
            </a:endParaRPr>
          </a:p>
        </p:txBody>
      </p:sp>
      <p:sp>
        <p:nvSpPr>
          <p:cNvPr id="24" name="文本框 23"/>
          <p:cNvSpPr txBox="1"/>
          <p:nvPr/>
        </p:nvSpPr>
        <p:spPr>
          <a:xfrm>
            <a:off x="707231" y="2565083"/>
            <a:ext cx="3962876" cy="598805"/>
          </a:xfrm>
          <a:prstGeom prst="rect">
            <a:avLst/>
          </a:prstGeom>
          <a:noFill/>
        </p:spPr>
        <p:txBody>
          <a:bodyPr wrap="square" rtlCol="0">
            <a:spAutoFit/>
          </a:bodyPr>
          <a:p>
            <a:pPr algn="ctr"/>
            <a:r>
              <a:rPr lang="zh-CN" altLang="en-US" sz="3300" dirty="0">
                <a:latin typeface="黑体" panose="02010609060101010101" pitchFamily="49" charset="-122"/>
                <a:ea typeface="黑体" panose="02010609060101010101" pitchFamily="49" charset="-122"/>
                <a:sym typeface="+mn-ea"/>
              </a:rPr>
              <a:t>法理基础</a:t>
            </a:r>
            <a:endParaRPr lang="zh-CN" altLang="en-US" sz="3300" dirty="0">
              <a:solidFill>
                <a:srgbClr val="36373B"/>
              </a:solidFill>
              <a:latin typeface="黑体" panose="02010609060101010101" pitchFamily="49" charset="-122"/>
              <a:ea typeface="黑体" panose="02010609060101010101" pitchFamily="49" charset="-122"/>
            </a:endParaRPr>
          </a:p>
        </p:txBody>
      </p:sp>
      <p:sp>
        <p:nvSpPr>
          <p:cNvPr id="9" name="矩形 8"/>
          <p:cNvSpPr/>
          <p:nvPr/>
        </p:nvSpPr>
        <p:spPr>
          <a:xfrm>
            <a:off x="767725" y="5081381"/>
            <a:ext cx="7608551" cy="919369"/>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dirty="0"/>
          </a:p>
        </p:txBody>
      </p:sp>
      <p:pic>
        <p:nvPicPr>
          <p:cNvPr id="10" name="图片 9"/>
          <p:cNvPicPr>
            <a:picLocks noChangeAspect="1"/>
          </p:cNvPicPr>
          <p:nvPr/>
        </p:nvPicPr>
        <p:blipFill rotWithShape="1">
          <a:blip r:embed="rId1"/>
          <a:srcRect/>
          <a:stretch>
            <a:fillRect/>
          </a:stretch>
        </p:blipFill>
        <p:spPr>
          <a:xfrm>
            <a:off x="4865712" y="1918122"/>
            <a:ext cx="3073001" cy="3397376"/>
          </a:xfrm>
          <a:prstGeom prst="rect">
            <a:avLst/>
          </a:prstGeom>
        </p:spPr>
      </p:pic>
    </p:spTree>
    <p:custDataLst>
      <p:tags r:id="rId2"/>
    </p:custDataLst>
  </p:cSld>
  <p:clrMapOvr>
    <a:masterClrMapping/>
  </p:clrMapOvr>
  <p:transition advTm="3216"/>
  <p:timing>
    <p:tnLst>
      <p:par>
        <p:cTn id="1" dur="indefinite" restart="never" nodeType="tmRoot"/>
      </p:par>
    </p:tnLst>
    <p:bldLst>
      <p:bldP spid="21" grpId="0" bldLvl="0" animBg="1"/>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58215" y="5362575"/>
            <a:ext cx="7227094" cy="1076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矩形 10"/>
          <p:cNvSpPr/>
          <p:nvPr/>
        </p:nvSpPr>
        <p:spPr>
          <a:xfrm>
            <a:off x="566928" y="857250"/>
            <a:ext cx="236274"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Footer Text"/>
          <p:cNvSpPr txBox="1"/>
          <p:nvPr/>
        </p:nvSpPr>
        <p:spPr>
          <a:xfrm>
            <a:off x="840581" y="2019141"/>
            <a:ext cx="7227094" cy="3567589"/>
          </a:xfrm>
          <a:prstGeom prst="rect">
            <a:avLst/>
          </a:prstGeom>
          <a:noFill/>
        </p:spPr>
        <p:txBody>
          <a:bodyPr wrap="square" lIns="0" tIns="0" rIns="0" bIns="0" rtlCol="0">
            <a:noAutofit/>
          </a:bodyPr>
          <a:lstStyle/>
          <a:p>
            <a:pPr lvl="0" indent="381000" algn="l">
              <a:lnSpc>
                <a:spcPct val="150000"/>
              </a:lnSpc>
              <a:buClrTx/>
              <a:buSzTx/>
              <a:buFontTx/>
              <a:extLst>
                <a:ext uri="{35155182-B16C-46BC-9424-99874614C6A1}">
                  <wpsdc:indentchars xmlns:wpsdc="http://www.wps.cn/officeDocument/2017/drawingmlCustomData" val="200" checksum="2033819950"/>
                </a:ext>
              </a:extLst>
            </a:pP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耶鲁大学法学院Jonathan Macey教授等专家于2014年认为, 揭开公司面纱的真正依据来源于三个公共政策目标：</a:t>
            </a:r>
            <a:endPar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endParaRPr>
          </a:p>
          <a:p>
            <a:pPr lvl="0" indent="381000" algn="l">
              <a:lnSpc>
                <a:spcPct val="150000"/>
              </a:lnSpc>
              <a:buClrTx/>
              <a:buSzTx/>
              <a:buFontTx/>
              <a:extLst>
                <a:ext uri="{35155182-B16C-46BC-9424-99874614C6A1}">
                  <wpsdc:indentchars xmlns:wpsdc="http://www.wps.cn/officeDocument/2017/drawingmlCustomData" val="200" checksum="2033819950"/>
                </a:ext>
              </a:extLst>
            </a:pP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(１)满足现行法律或规制的目的；</a:t>
            </a:r>
            <a:endPar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endParaRPr>
          </a:p>
          <a:p>
            <a:pPr lvl="0" indent="381000" algn="l">
              <a:lnSpc>
                <a:spcPct val="150000"/>
              </a:lnSpc>
              <a:buClrTx/>
              <a:buSzTx/>
              <a:buFontTx/>
              <a:extLst>
                <a:ext uri="{35155182-B16C-46BC-9424-99874614C6A1}">
                  <wpsdc:indentchars xmlns:wpsdc="http://www.wps.cn/officeDocument/2017/drawingmlCustomData" val="200" checksum="2033819950"/>
                </a:ext>
              </a:extLst>
            </a:pP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(２)阻止股东通过欺诈获取信用；</a:t>
            </a:r>
            <a:endPar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endParaRPr>
          </a:p>
          <a:p>
            <a:pPr lvl="0" indent="381000" algn="l">
              <a:lnSpc>
                <a:spcPct val="150000"/>
              </a:lnSpc>
              <a:buClrTx/>
              <a:buSzTx/>
              <a:buFontTx/>
              <a:extLst>
                <a:ext uri="{35155182-B16C-46BC-9424-99874614C6A1}">
                  <wpsdc:indentchars xmlns:wpsdc="http://www.wps.cn/officeDocument/2017/drawingmlCustomData" val="200" checksum="2033819950"/>
                </a:ext>
              </a:extLst>
            </a:pP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(３)实现有序、效率的破产财产清算，提升破产价值。</a:t>
            </a:r>
            <a:endPar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endParaRPr>
          </a:p>
          <a:p>
            <a:pPr lvl="0" indent="381000" algn="l">
              <a:lnSpc>
                <a:spcPct val="150000"/>
              </a:lnSpc>
              <a:buClrTx/>
              <a:buSzTx/>
              <a:buFontTx/>
              <a:extLst>
                <a:ext uri="{35155182-B16C-46BC-9424-99874614C6A1}">
                  <wpsdc:indentchars xmlns:wpsdc="http://www.wps.cn/officeDocument/2017/drawingmlCustomData" val="200" checksum="2033819950"/>
                </a:ext>
              </a:extLst>
            </a:pP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他们用实证的方法验证后发现, 以上三个目标是法院真正认可的揭开公司面纱的法理依据。</a:t>
            </a:r>
            <a:endPar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1383">
        <p:dissolve/>
      </p:transition>
    </mc:Choice>
    <mc:Fallback>
      <p:transition spd="slow" advTm="1383">
        <p:dissolve/>
      </p:transition>
    </mc:Fallback>
  </mc:AlternateContent>
  <p:timing>
    <p:tnLst>
      <p:par>
        <p:cTn id="1" dur="indefinite" restart="never" nodeType="tmRoot"/>
      </p:par>
    </p:tnLst>
    <p:bldLst>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58215" y="5362575"/>
            <a:ext cx="7227094" cy="1076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矩形 10"/>
          <p:cNvSpPr/>
          <p:nvPr/>
        </p:nvSpPr>
        <p:spPr>
          <a:xfrm>
            <a:off x="566928" y="857250"/>
            <a:ext cx="236274"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Footer Text"/>
          <p:cNvSpPr txBox="1"/>
          <p:nvPr/>
        </p:nvSpPr>
        <p:spPr>
          <a:xfrm>
            <a:off x="803434" y="1515904"/>
            <a:ext cx="7309961" cy="3663791"/>
          </a:xfrm>
          <a:prstGeom prst="rect">
            <a:avLst/>
          </a:prstGeom>
          <a:noFill/>
        </p:spPr>
        <p:txBody>
          <a:bodyPr wrap="square" lIns="0" tIns="0" rIns="0" bIns="0" rtlCol="0">
            <a:noAutofit/>
          </a:bodyPr>
          <a:lstStyle/>
          <a:p>
            <a:pPr>
              <a:lnSpc>
                <a:spcPct val="130000"/>
              </a:lnSpc>
              <a:buNone/>
            </a:pPr>
            <a:endParaRPr lang="zh-CN" altLang="en-US" sz="1500" kern="1200" dirty="0"/>
          </a:p>
        </p:txBody>
      </p:sp>
      <p:sp>
        <p:nvSpPr>
          <p:cNvPr id="2" name="Footer Text"/>
          <p:cNvSpPr txBox="1"/>
          <p:nvPr>
            <p:custDataLst>
              <p:tags r:id="rId1"/>
            </p:custDataLst>
          </p:nvPr>
        </p:nvSpPr>
        <p:spPr>
          <a:xfrm>
            <a:off x="898684" y="1611154"/>
            <a:ext cx="7309961" cy="3663791"/>
          </a:xfrm>
          <a:prstGeom prst="rect">
            <a:avLst/>
          </a:prstGeom>
          <a:noFill/>
        </p:spPr>
        <p:txBody>
          <a:bodyPr wrap="square" lIns="0" tIns="0" rIns="0" bIns="0" rtlCol="0">
            <a:noAutofit/>
          </a:bodyPr>
          <a:p>
            <a:pPr>
              <a:lnSpc>
                <a:spcPct val="130000"/>
              </a:lnSpc>
              <a:buNone/>
            </a:pPr>
            <a:endParaRPr lang="zh-CN" altLang="en-US" sz="1500" kern="1200" dirty="0"/>
          </a:p>
        </p:txBody>
      </p:sp>
      <p:sp>
        <p:nvSpPr>
          <p:cNvPr id="3" name="文本框 2"/>
          <p:cNvSpPr txBox="1"/>
          <p:nvPr/>
        </p:nvSpPr>
        <p:spPr>
          <a:xfrm>
            <a:off x="1048703" y="1253014"/>
            <a:ext cx="6972300" cy="4021931"/>
          </a:xfrm>
          <a:prstGeom prst="rect">
            <a:avLst/>
          </a:prstGeom>
          <a:noFill/>
        </p:spPr>
        <p:txBody>
          <a:bodyPr wrap="square" rtlCol="0" anchor="t">
            <a:noAutofit/>
          </a:bodyPr>
          <a:p>
            <a:r>
              <a:rPr lang="zh-CN" altLang="en-US" sz="2000">
                <a:latin typeface="方正仿宋_GB2312" panose="02000000000000000000" charset="-122"/>
                <a:ea typeface="方正仿宋_GB2312" panose="02000000000000000000" charset="-122"/>
                <a:cs typeface="方正仿宋_GB2312" panose="02000000000000000000" charset="-122"/>
              </a:rPr>
              <a:t>1. </a:t>
            </a:r>
            <a:r>
              <a:rPr lang="zh-CN" altLang="en-US" sz="2000">
                <a:solidFill>
                  <a:srgbClr val="C00000"/>
                </a:solidFill>
                <a:latin typeface="方正仿宋_GB2312" panose="02000000000000000000" charset="-122"/>
                <a:ea typeface="方正仿宋_GB2312" panose="02000000000000000000" charset="-122"/>
                <a:cs typeface="方正仿宋_GB2312" panose="02000000000000000000" charset="-122"/>
              </a:rPr>
              <a:t>诚实信用原则</a:t>
            </a:r>
            <a:r>
              <a:rPr lang="zh-CN" altLang="en-US" sz="2000">
                <a:latin typeface="方正仿宋_GB2312" panose="02000000000000000000" charset="-122"/>
                <a:ea typeface="方正仿宋_GB2312" panose="02000000000000000000" charset="-122"/>
                <a:cs typeface="方正仿宋_GB2312" panose="02000000000000000000" charset="-122"/>
              </a:rPr>
              <a:t>与</a:t>
            </a:r>
            <a:r>
              <a:rPr lang="zh-CN" altLang="en-US" sz="2000">
                <a:solidFill>
                  <a:srgbClr val="C00000"/>
                </a:solidFill>
                <a:latin typeface="方正仿宋_GB2312" panose="02000000000000000000" charset="-122"/>
                <a:ea typeface="方正仿宋_GB2312" panose="02000000000000000000" charset="-122"/>
                <a:cs typeface="方正仿宋_GB2312" panose="02000000000000000000" charset="-122"/>
              </a:rPr>
              <a:t>禁止权利滥用</a:t>
            </a:r>
            <a:endParaRPr lang="zh-CN" altLang="en-US" sz="2000">
              <a:solidFill>
                <a:srgbClr val="C00000"/>
              </a:solidFill>
              <a:latin typeface="方正仿宋_GB2312" panose="02000000000000000000" charset="-122"/>
              <a:ea typeface="方正仿宋_GB2312" panose="02000000000000000000" charset="-122"/>
              <a:cs typeface="方正仿宋_GB2312" panose="02000000000000000000" charset="-122"/>
            </a:endParaRPr>
          </a:p>
          <a:p>
            <a:r>
              <a:rPr lang="zh-CN" altLang="en-US" sz="2000">
                <a:latin typeface="方正仿宋_GB2312" panose="02000000000000000000" charset="-122"/>
                <a:ea typeface="方正仿宋_GB2312" panose="02000000000000000000" charset="-122"/>
                <a:cs typeface="方正仿宋_GB2312" panose="02000000000000000000" charset="-122"/>
              </a:rPr>
              <a:t>- 《民法典》第7条（诚实信用原则）：股东不得利用公司独立地位从事欺诈、逃避债务等违背诚信的行为。  </a:t>
            </a:r>
            <a:endParaRPr lang="zh-CN" altLang="en-US" sz="2000">
              <a:latin typeface="方正仿宋_GB2312" panose="02000000000000000000" charset="-122"/>
              <a:ea typeface="方正仿宋_GB2312" panose="02000000000000000000" charset="-122"/>
              <a:cs typeface="方正仿宋_GB2312" panose="02000000000000000000" charset="-122"/>
            </a:endParaRPr>
          </a:p>
          <a:p>
            <a:r>
              <a:rPr lang="zh-CN" altLang="en-US" sz="2000">
                <a:latin typeface="方正仿宋_GB2312" panose="02000000000000000000" charset="-122"/>
                <a:ea typeface="方正仿宋_GB2312" panose="02000000000000000000" charset="-122"/>
                <a:cs typeface="方正仿宋_GB2312" panose="02000000000000000000" charset="-122"/>
              </a:rPr>
              <a:t>  </a:t>
            </a:r>
            <a:endParaRPr lang="zh-CN" altLang="en-US" sz="2000">
              <a:latin typeface="方正仿宋_GB2312" panose="02000000000000000000" charset="-122"/>
              <a:ea typeface="方正仿宋_GB2312" panose="02000000000000000000" charset="-122"/>
              <a:cs typeface="方正仿宋_GB2312" panose="02000000000000000000" charset="-122"/>
            </a:endParaRPr>
          </a:p>
          <a:p>
            <a:r>
              <a:rPr lang="zh-CN" altLang="en-US" sz="2000">
                <a:latin typeface="方正仿宋_GB2312" panose="02000000000000000000" charset="-122"/>
                <a:ea typeface="方正仿宋_GB2312" panose="02000000000000000000" charset="-122"/>
                <a:cs typeface="方正仿宋_GB2312" panose="02000000000000000000" charset="-122"/>
              </a:rPr>
              <a:t>核心逻辑：公司独立人格是法律赋予的特权，但若股东滥用该特权，法律可剥夺其保护</a:t>
            </a:r>
            <a:endParaRPr lang="zh-CN" altLang="en-US" sz="2000">
              <a:latin typeface="方正仿宋_GB2312" panose="02000000000000000000" charset="-122"/>
              <a:ea typeface="方正仿宋_GB2312" panose="02000000000000000000" charset="-122"/>
              <a:cs typeface="方正仿宋_GB2312" panose="02000000000000000000" charset="-122"/>
            </a:endParaRPr>
          </a:p>
          <a:p>
            <a:endParaRPr lang="zh-CN" altLang="en-US" sz="2000">
              <a:latin typeface="方正仿宋_GB2312" panose="02000000000000000000" charset="-122"/>
              <a:ea typeface="方正仿宋_GB2312" panose="02000000000000000000" charset="-122"/>
              <a:cs typeface="方正仿宋_GB2312" panose="02000000000000000000" charset="-122"/>
            </a:endParaRPr>
          </a:p>
          <a:p>
            <a:r>
              <a:rPr lang="zh-CN" altLang="en-US" sz="2000">
                <a:latin typeface="方正仿宋_GB2312" panose="02000000000000000000" charset="-122"/>
                <a:ea typeface="方正仿宋_GB2312" panose="02000000000000000000" charset="-122"/>
                <a:cs typeface="方正仿宋_GB2312" panose="02000000000000000000" charset="-122"/>
              </a:rPr>
              <a:t>  2. </a:t>
            </a:r>
            <a:r>
              <a:rPr lang="zh-CN" altLang="en-US" sz="2000">
                <a:solidFill>
                  <a:srgbClr val="C00000"/>
                </a:solidFill>
                <a:latin typeface="方正仿宋_GB2312" panose="02000000000000000000" charset="-122"/>
                <a:ea typeface="方正仿宋_GB2312" panose="02000000000000000000" charset="-122"/>
                <a:cs typeface="方正仿宋_GB2312" panose="02000000000000000000" charset="-122"/>
              </a:rPr>
              <a:t>公平正义</a:t>
            </a:r>
            <a:r>
              <a:rPr lang="zh-CN" altLang="en-US" sz="2000">
                <a:latin typeface="方正仿宋_GB2312" panose="02000000000000000000" charset="-122"/>
                <a:ea typeface="方正仿宋_GB2312" panose="02000000000000000000" charset="-122"/>
                <a:cs typeface="方正仿宋_GB2312" panose="02000000000000000000" charset="-122"/>
              </a:rPr>
              <a:t>（衡平法原则）</a:t>
            </a:r>
            <a:endParaRPr lang="zh-CN" altLang="en-US" sz="2000">
              <a:latin typeface="方正仿宋_GB2312" panose="02000000000000000000" charset="-122"/>
              <a:ea typeface="方正仿宋_GB2312" panose="02000000000000000000" charset="-122"/>
              <a:cs typeface="方正仿宋_GB2312" panose="02000000000000000000" charset="-122"/>
            </a:endParaRPr>
          </a:p>
          <a:p>
            <a:r>
              <a:rPr lang="zh-CN" altLang="en-US" sz="2000">
                <a:latin typeface="方正仿宋_GB2312" panose="02000000000000000000" charset="-122"/>
                <a:ea typeface="方正仿宋_GB2312" panose="02000000000000000000" charset="-122"/>
                <a:cs typeface="方正仿宋_GB2312" panose="02000000000000000000" charset="-122"/>
              </a:rPr>
              <a:t>- 英美法“Piercing the Corporate Veil”：源于衡平法，旨在防止公司形式被用于不公正目的。  </a:t>
            </a:r>
            <a:endParaRPr lang="zh-CN" altLang="en-US" sz="2000">
              <a:latin typeface="方正仿宋_GB2312" panose="02000000000000000000" charset="-122"/>
              <a:ea typeface="方正仿宋_GB2312" panose="02000000000000000000" charset="-122"/>
              <a:cs typeface="方正仿宋_GB2312" panose="02000000000000000000" charset="-122"/>
            </a:endParaRPr>
          </a:p>
          <a:p>
            <a:r>
              <a:rPr lang="zh-CN" altLang="en-US" sz="2000">
                <a:latin typeface="方正仿宋_GB2312" panose="02000000000000000000" charset="-122"/>
                <a:ea typeface="方正仿宋_GB2312" panose="02000000000000000000" charset="-122"/>
                <a:cs typeface="方正仿宋_GB2312" panose="02000000000000000000" charset="-122"/>
              </a:rPr>
              <a:t>- 大陆法“权利滥用理论”：德、日等国基于民法禁止权利滥用原则，允许</a:t>
            </a:r>
            <a:r>
              <a:rPr lang="zh-CN" altLang="en-US" sz="2000">
                <a:solidFill>
                  <a:srgbClr val="C00000"/>
                </a:solidFill>
                <a:latin typeface="方正仿宋_GB2312" panose="02000000000000000000" charset="-122"/>
                <a:ea typeface="方正仿宋_GB2312" panose="02000000000000000000" charset="-122"/>
                <a:cs typeface="方正仿宋_GB2312" panose="02000000000000000000" charset="-122"/>
              </a:rPr>
              <a:t>在个案中否认</a:t>
            </a:r>
            <a:r>
              <a:rPr lang="zh-CN" altLang="en-US" sz="2000">
                <a:latin typeface="方正仿宋_GB2312" panose="02000000000000000000" charset="-122"/>
                <a:ea typeface="方正仿宋_GB2312" panose="02000000000000000000" charset="-122"/>
                <a:cs typeface="方正仿宋_GB2312" panose="02000000000000000000" charset="-122"/>
              </a:rPr>
              <a:t>法人人格。  </a:t>
            </a:r>
            <a:endParaRPr lang="zh-CN" altLang="en-US" sz="2000">
              <a:latin typeface="方正仿宋_GB2312" panose="02000000000000000000" charset="-122"/>
              <a:ea typeface="方正仿宋_GB2312" panose="02000000000000000000" charset="-122"/>
              <a:cs typeface="方正仿宋_GB2312" panose="02000000000000000000"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1383">
        <p:dissolve/>
      </p:transition>
    </mc:Choice>
    <mc:Fallback>
      <p:transition spd="slow" advTm="1383">
        <p:dissolve/>
      </p:transition>
    </mc:Fallback>
  </mc:AlternateContent>
  <p:timing>
    <p:tnLst>
      <p:par>
        <p:cTn id="1" dur="indefinite" restart="never" nodeType="tmRoot"/>
      </p:par>
    </p:tnLst>
    <p:bldLst>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58215" y="5362575"/>
            <a:ext cx="7227094" cy="107633"/>
          </a:xfrm>
          <a:prstGeom prst="rect">
            <a:avLst/>
          </a:prstGeom>
          <a:gradFill>
            <a:gsLst>
              <a:gs pos="100000">
                <a:srgbClr val="69D1CC"/>
              </a:gs>
              <a:gs pos="24000">
                <a:srgbClr val="18646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矩形 10"/>
          <p:cNvSpPr/>
          <p:nvPr/>
        </p:nvSpPr>
        <p:spPr>
          <a:xfrm>
            <a:off x="566928" y="857250"/>
            <a:ext cx="236274" cy="558437"/>
          </a:xfrm>
          <a:prstGeom prst="rect">
            <a:avLst/>
          </a:prstGeom>
          <a:gradFill>
            <a:gsLst>
              <a:gs pos="0">
                <a:srgbClr val="69D1CC"/>
              </a:gs>
              <a:gs pos="74000">
                <a:srgbClr val="18646C"/>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Footer Text"/>
          <p:cNvSpPr txBox="1"/>
          <p:nvPr/>
        </p:nvSpPr>
        <p:spPr>
          <a:xfrm>
            <a:off x="803434" y="1515904"/>
            <a:ext cx="7309961" cy="3663791"/>
          </a:xfrm>
          <a:prstGeom prst="rect">
            <a:avLst/>
          </a:prstGeom>
          <a:noFill/>
        </p:spPr>
        <p:txBody>
          <a:bodyPr wrap="square" lIns="0" tIns="0" rIns="0" bIns="0" rtlCol="0">
            <a:noAutofit/>
          </a:bodyPr>
          <a:lstStyle/>
          <a:p>
            <a:pPr indent="406400" fontAlgn="auto">
              <a:lnSpc>
                <a:spcPct val="150000"/>
              </a:lnSpc>
              <a:buFont typeface="Wingdings" panose="05000000000000000000" pitchFamily="2" charset="2"/>
              <a:buChar char="p"/>
              <a:extLst>
                <a:ext uri="{35155182-B16C-46BC-9424-99874614C6A1}">
                  <wpsdc:indentchars xmlns:wpsdc="http://www.wps.cn/officeDocument/2017/drawingmlCustomData" val="200" checksum="1740828767"/>
                </a:ext>
              </a:extLst>
            </a:pPr>
            <a:r>
              <a:rPr lang="zh-CN" altLang="en-US" sz="1600" b="1" dirty="0">
                <a:solidFill>
                  <a:srgbClr val="FF0000"/>
                </a:solidFill>
                <a:latin typeface="方正仿宋_GB2312" panose="02000000000000000000" charset="-122"/>
                <a:ea typeface="方正仿宋_GB2312" panose="02000000000000000000" charset="-122"/>
                <a:cs typeface="方正仿宋_GB2312" panose="02000000000000000000" charset="-122"/>
                <a:sym typeface="+mn-ea"/>
              </a:rPr>
              <a:t>《民法典》第132条：</a:t>
            </a:r>
            <a:endParaRPr lang="zh-CN" altLang="en-US" sz="1600" b="1" dirty="0">
              <a:solidFill>
                <a:srgbClr val="FF0000"/>
              </a:solidFill>
              <a:latin typeface="方正仿宋_GB2312" panose="02000000000000000000" charset="-122"/>
              <a:ea typeface="方正仿宋_GB2312" panose="02000000000000000000" charset="-122"/>
              <a:cs typeface="方正仿宋_GB2312" panose="02000000000000000000" charset="-122"/>
            </a:endParaRPr>
          </a:p>
          <a:p>
            <a:pPr indent="406400" fontAlgn="auto">
              <a:lnSpc>
                <a:spcPct val="150000"/>
              </a:lnSpc>
              <a:buFont typeface="Wingdings" panose="05000000000000000000" pitchFamily="2" charset="2"/>
              <a:buChar char="Ø"/>
              <a:extLst>
                <a:ext uri="{35155182-B16C-46BC-9424-99874614C6A1}">
                  <wpsdc:indentchars xmlns:wpsdc="http://www.wps.cn/officeDocument/2017/drawingmlCustomData" val="200" checksum="1740828767"/>
                </a:ext>
              </a:extLst>
            </a:pPr>
            <a:r>
              <a:rPr lang="zh-CN" altLang="en-US" sz="1600" dirty="0">
                <a:latin typeface="方正仿宋_GB2312" panose="02000000000000000000" charset="-122"/>
                <a:ea typeface="方正仿宋_GB2312" panose="02000000000000000000" charset="-122"/>
                <a:cs typeface="方正仿宋_GB2312" panose="02000000000000000000" charset="-122"/>
                <a:sym typeface="+mn-ea"/>
              </a:rPr>
              <a:t>民事主体不得滥用民事权利损害国家利益、社会公共利益或者他人合法权益。</a:t>
            </a:r>
            <a:endParaRPr lang="zh-CN" altLang="en-US" sz="1600" dirty="0">
              <a:latin typeface="方正仿宋_GB2312" panose="02000000000000000000" charset="-122"/>
              <a:ea typeface="方正仿宋_GB2312" panose="02000000000000000000" charset="-122"/>
              <a:cs typeface="方正仿宋_GB2312" panose="02000000000000000000" charset="-122"/>
            </a:endParaRPr>
          </a:p>
          <a:p>
            <a:pPr indent="406400" fontAlgn="auto">
              <a:lnSpc>
                <a:spcPct val="150000"/>
              </a:lnSpc>
              <a:buFont typeface="Wingdings" panose="05000000000000000000" pitchFamily="2" charset="2"/>
              <a:buChar char="p"/>
              <a:extLst>
                <a:ext uri="{35155182-B16C-46BC-9424-99874614C6A1}">
                  <wpsdc:indentchars xmlns:wpsdc="http://www.wps.cn/officeDocument/2017/drawingmlCustomData" val="200" checksum="1740828767"/>
                </a:ext>
              </a:extLst>
            </a:pPr>
            <a:r>
              <a:rPr lang="zh-CN" altLang="en-US" sz="1600" b="1" dirty="0">
                <a:solidFill>
                  <a:srgbClr val="FF0000"/>
                </a:solidFill>
                <a:latin typeface="方正仿宋_GB2312" panose="02000000000000000000" charset="-122"/>
                <a:ea typeface="方正仿宋_GB2312" panose="02000000000000000000" charset="-122"/>
                <a:cs typeface="方正仿宋_GB2312" panose="02000000000000000000" charset="-122"/>
                <a:sym typeface="+mn-ea"/>
              </a:rPr>
              <a:t>《民法典总则编司法解释》第3条：</a:t>
            </a:r>
            <a:endParaRPr lang="zh-CN" altLang="en-US" sz="1600" b="1" dirty="0">
              <a:solidFill>
                <a:srgbClr val="FF0000"/>
              </a:solidFill>
              <a:latin typeface="方正仿宋_GB2312" panose="02000000000000000000" charset="-122"/>
              <a:ea typeface="方正仿宋_GB2312" panose="02000000000000000000" charset="-122"/>
              <a:cs typeface="方正仿宋_GB2312" panose="02000000000000000000" charset="-122"/>
            </a:endParaRPr>
          </a:p>
          <a:p>
            <a:pPr indent="406400" fontAlgn="auto">
              <a:lnSpc>
                <a:spcPct val="150000"/>
              </a:lnSpc>
              <a:buFont typeface="Wingdings" panose="05000000000000000000" pitchFamily="2" charset="2"/>
              <a:buChar char="Ø"/>
              <a:extLst>
                <a:ext uri="{35155182-B16C-46BC-9424-99874614C6A1}">
                  <wpsdc:indentchars xmlns:wpsdc="http://www.wps.cn/officeDocument/2017/drawingmlCustomData" val="200" checksum="1740828767"/>
                </a:ext>
              </a:extLst>
            </a:pPr>
            <a:r>
              <a:rPr lang="zh-CN" altLang="en-US" sz="1600" dirty="0">
                <a:latin typeface="方正仿宋_GB2312" panose="02000000000000000000" charset="-122"/>
                <a:ea typeface="方正仿宋_GB2312" panose="02000000000000000000" charset="-122"/>
                <a:cs typeface="方正仿宋_GB2312" panose="02000000000000000000" charset="-122"/>
                <a:sym typeface="+mn-ea"/>
              </a:rPr>
              <a:t>对于民法典第一百三十二条所称的滥用民事权利，人民法院可以根据权利行使的对象、目的、时间、方式、造成当事人之间利益失衡的程度等因素作出认定。</a:t>
            </a:r>
            <a:endParaRPr lang="zh-CN" altLang="en-US" sz="1600" dirty="0">
              <a:latin typeface="方正仿宋_GB2312" panose="02000000000000000000" charset="-122"/>
              <a:ea typeface="方正仿宋_GB2312" panose="02000000000000000000" charset="-122"/>
              <a:cs typeface="方正仿宋_GB2312" panose="02000000000000000000" charset="-122"/>
            </a:endParaRPr>
          </a:p>
          <a:p>
            <a:pPr indent="406400" fontAlgn="auto">
              <a:lnSpc>
                <a:spcPct val="150000"/>
              </a:lnSpc>
              <a:buFont typeface="Wingdings" panose="05000000000000000000" pitchFamily="2" charset="2"/>
              <a:buChar char="Ø"/>
              <a:extLst>
                <a:ext uri="{35155182-B16C-46BC-9424-99874614C6A1}">
                  <wpsdc:indentchars xmlns:wpsdc="http://www.wps.cn/officeDocument/2017/drawingmlCustomData" val="200" checksum="1740828767"/>
                </a:ext>
              </a:extLst>
            </a:pPr>
            <a:r>
              <a:rPr lang="zh-CN" altLang="en-US" sz="1600" dirty="0">
                <a:latin typeface="方正仿宋_GB2312" panose="02000000000000000000" charset="-122"/>
                <a:ea typeface="方正仿宋_GB2312" panose="02000000000000000000" charset="-122"/>
                <a:cs typeface="方正仿宋_GB2312" panose="02000000000000000000" charset="-122"/>
                <a:sym typeface="+mn-ea"/>
              </a:rPr>
              <a:t>行为人以损害国家利益、社会公共利益、他人合法权益为主要目的行使民事权利的，人民法院应当认定构成滥用民事权利。　　</a:t>
            </a:r>
            <a:endParaRPr lang="zh-CN" altLang="en-US" sz="1600" dirty="0">
              <a:latin typeface="方正仿宋_GB2312" panose="02000000000000000000" charset="-122"/>
              <a:ea typeface="方正仿宋_GB2312" panose="02000000000000000000" charset="-122"/>
              <a:cs typeface="方正仿宋_GB2312" panose="02000000000000000000" charset="-122"/>
            </a:endParaRPr>
          </a:p>
          <a:p>
            <a:pPr indent="406400" fontAlgn="auto">
              <a:lnSpc>
                <a:spcPct val="150000"/>
              </a:lnSpc>
              <a:buFont typeface="Wingdings" panose="05000000000000000000" pitchFamily="2" charset="2"/>
              <a:buChar char="Ø"/>
              <a:extLst>
                <a:ext uri="{35155182-B16C-46BC-9424-99874614C6A1}">
                  <wpsdc:indentchars xmlns:wpsdc="http://www.wps.cn/officeDocument/2017/drawingmlCustomData" val="200" checksum="1740828767"/>
                </a:ext>
              </a:extLst>
            </a:pPr>
            <a:r>
              <a:rPr lang="zh-CN" altLang="en-US" sz="1600" dirty="0">
                <a:latin typeface="方正仿宋_GB2312" panose="02000000000000000000" charset="-122"/>
                <a:ea typeface="方正仿宋_GB2312" panose="02000000000000000000" charset="-122"/>
                <a:cs typeface="方正仿宋_GB2312" panose="02000000000000000000" charset="-122"/>
                <a:sym typeface="+mn-ea"/>
              </a:rPr>
              <a:t>构成滥用民事权利的，人民法院应当认定该滥用行为不发生相应的法律效力。滥用民事权利造成损害的，依照民法典第七编等有关规定处理。</a:t>
            </a:r>
            <a:endParaRPr lang="zh-CN" altLang="en-US" sz="1600" dirty="0">
              <a:latin typeface="方正仿宋_GB2312" panose="02000000000000000000" charset="-122"/>
              <a:ea typeface="方正仿宋_GB2312" panose="02000000000000000000" charset="-122"/>
              <a:cs typeface="方正仿宋_GB2312" panose="02000000000000000000" charset="-122"/>
            </a:endParaRPr>
          </a:p>
          <a:p>
            <a:pPr>
              <a:lnSpc>
                <a:spcPct val="130000"/>
              </a:lnSpc>
              <a:buNone/>
            </a:pPr>
            <a:endParaRPr lang="zh-CN" altLang="en-US" sz="1600" kern="1200" dirty="0">
              <a:latin typeface="方正仿宋_GB2312" panose="02000000000000000000" charset="-122"/>
              <a:ea typeface="方正仿宋_GB2312" panose="02000000000000000000" charset="-122"/>
              <a:cs typeface="方正仿宋_GB2312" panose="02000000000000000000"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1383">
        <p:dissolve/>
      </p:transition>
    </mc:Choice>
    <mc:Fallback>
      <p:transition spd="slow" advTm="1383">
        <p:dissolve/>
      </p:transition>
    </mc:Fallback>
  </mc:AlternateContent>
  <p:timing>
    <p:tnLst>
      <p:par>
        <p:cTn id="1" dur="indefinite" restart="never" nodeType="tmRoot"/>
      </p:par>
    </p:tnLst>
    <p:bldLst>
      <p:bldP spid="1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796998" y="857250"/>
            <a:ext cx="463545"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dirty="0">
              <a:solidFill>
                <a:schemeClr val="bg1"/>
              </a:solidFill>
            </a:endParaRPr>
          </a:p>
        </p:txBody>
      </p:sp>
      <p:sp>
        <p:nvSpPr>
          <p:cNvPr id="22" name="文本框 21"/>
          <p:cNvSpPr txBox="1"/>
          <p:nvPr/>
        </p:nvSpPr>
        <p:spPr>
          <a:xfrm>
            <a:off x="796998" y="1023272"/>
            <a:ext cx="463545" cy="414020"/>
          </a:xfrm>
          <a:prstGeom prst="rect">
            <a:avLst/>
          </a:prstGeom>
          <a:solidFill>
            <a:schemeClr val="bg2">
              <a:lumMod val="50000"/>
            </a:schemeClr>
          </a:solidFill>
        </p:spPr>
        <p:txBody>
          <a:bodyPr wrap="square" rtlCol="0">
            <a:spAutoFit/>
          </a:bodyPr>
          <a:p>
            <a:pPr algn="ctr"/>
            <a:r>
              <a:rPr lang="en-US" altLang="zh-CN" sz="2100" dirty="0">
                <a:solidFill>
                  <a:schemeClr val="bg1"/>
                </a:solidFill>
                <a:latin typeface="字魂58号-创中黑" panose="00000500000000000000" pitchFamily="2" charset="-122"/>
                <a:ea typeface="字魂58号-创中黑" panose="00000500000000000000" pitchFamily="2" charset="-122"/>
              </a:rPr>
              <a:t>3</a:t>
            </a:r>
            <a:endParaRPr lang="en-US" altLang="zh-CN" sz="2100" dirty="0">
              <a:solidFill>
                <a:schemeClr val="bg1"/>
              </a:solidFill>
              <a:latin typeface="字魂58号-创中黑" panose="00000500000000000000" pitchFamily="2" charset="-122"/>
              <a:ea typeface="字魂58号-创中黑" panose="00000500000000000000" pitchFamily="2" charset="-122"/>
            </a:endParaRPr>
          </a:p>
        </p:txBody>
      </p:sp>
      <p:sp>
        <p:nvSpPr>
          <p:cNvPr id="24" name="文本框 23"/>
          <p:cNvSpPr txBox="1"/>
          <p:nvPr/>
        </p:nvSpPr>
        <p:spPr>
          <a:xfrm>
            <a:off x="1184434" y="2650808"/>
            <a:ext cx="3962876" cy="598805"/>
          </a:xfrm>
          <a:prstGeom prst="rect">
            <a:avLst/>
          </a:prstGeom>
          <a:noFill/>
        </p:spPr>
        <p:txBody>
          <a:bodyPr wrap="square" rtlCol="0">
            <a:spAutoFit/>
          </a:bodyPr>
          <a:p>
            <a:r>
              <a:rPr lang="en-US" altLang="zh-CN" sz="3300" dirty="0">
                <a:latin typeface="黑体" panose="02010609060101010101" pitchFamily="49" charset="-122"/>
                <a:ea typeface="黑体" panose="02010609060101010101" pitchFamily="49" charset="-122"/>
                <a:sym typeface="+mn-ea"/>
              </a:rPr>
              <a:t> </a:t>
            </a:r>
            <a:r>
              <a:rPr lang="zh-CN" altLang="en-US" sz="3300" dirty="0">
                <a:latin typeface="黑体" panose="02010609060101010101" pitchFamily="49" charset="-122"/>
                <a:ea typeface="黑体" panose="02010609060101010101" pitchFamily="49" charset="-122"/>
                <a:sym typeface="+mn-ea"/>
              </a:rPr>
              <a:t>实务链接</a:t>
            </a:r>
            <a:endParaRPr lang="zh-CN" altLang="en-US" sz="3300" dirty="0">
              <a:solidFill>
                <a:srgbClr val="36373B"/>
              </a:solidFill>
              <a:latin typeface="黑体" panose="02010609060101010101" pitchFamily="49" charset="-122"/>
              <a:ea typeface="黑体" panose="02010609060101010101" pitchFamily="49" charset="-122"/>
            </a:endParaRPr>
          </a:p>
        </p:txBody>
      </p:sp>
      <p:sp>
        <p:nvSpPr>
          <p:cNvPr id="9" name="矩形 8"/>
          <p:cNvSpPr/>
          <p:nvPr/>
        </p:nvSpPr>
        <p:spPr>
          <a:xfrm>
            <a:off x="767725" y="5081381"/>
            <a:ext cx="7608551" cy="919369"/>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dirty="0"/>
          </a:p>
        </p:txBody>
      </p:sp>
      <p:pic>
        <p:nvPicPr>
          <p:cNvPr id="10" name="图片 9"/>
          <p:cNvPicPr>
            <a:picLocks noChangeAspect="1"/>
          </p:cNvPicPr>
          <p:nvPr/>
        </p:nvPicPr>
        <p:blipFill rotWithShape="1">
          <a:blip r:embed="rId1"/>
          <a:srcRect/>
          <a:stretch>
            <a:fillRect/>
          </a:stretch>
        </p:blipFill>
        <p:spPr>
          <a:xfrm>
            <a:off x="4865712" y="1918122"/>
            <a:ext cx="3073001" cy="3397376"/>
          </a:xfrm>
          <a:prstGeom prst="rect">
            <a:avLst/>
          </a:prstGeom>
        </p:spPr>
      </p:pic>
    </p:spTree>
    <p:custDataLst>
      <p:tags r:id="rId2"/>
    </p:custDataLst>
  </p:cSld>
  <p:clrMapOvr>
    <a:masterClrMapping/>
  </p:clrMapOvr>
  <p:transition advTm="2911"/>
  <p:timing>
    <p:tnLst>
      <p:par>
        <p:cTn id="1" dur="indefinite" restart="never" nodeType="tmRoot"/>
      </p:par>
    </p:tnLst>
    <p:bldLst>
      <p:bldP spid="21" grpId="0" bldLvl="0" animBg="1"/>
      <p:bldP spid="2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7520" y="1733550"/>
            <a:ext cx="8155940" cy="3566160"/>
          </a:xfrm>
        </p:spPr>
        <p:txBody>
          <a:bodyPr>
            <a:normAutofit/>
          </a:bodyPr>
          <a:lstStyle/>
          <a:p>
            <a:pPr eaLnBrk="1" hangingPunct="1">
              <a:buFont typeface="Wingdings" panose="05000000000000000000" pitchFamily="2" charset="2"/>
              <a:buChar char="p"/>
            </a:pPr>
            <a:r>
              <a:rPr lang="zh-CN" altLang="en-US"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rPr>
              <a:t>最高人民法院在</a:t>
            </a:r>
            <a:r>
              <a:rPr lang="en-US" altLang="zh-CN"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rPr>
              <a:t>《</a:t>
            </a:r>
            <a:r>
              <a:rPr lang="zh-CN" altLang="en-US"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rPr>
              <a:t>全国民商事审判工作会议纪要</a:t>
            </a:r>
            <a:r>
              <a:rPr lang="en-US" altLang="zh-CN"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rPr>
              <a:t>》</a:t>
            </a:r>
            <a:r>
              <a:rPr lang="zh-CN" altLang="en-US"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rPr>
              <a:t>中对法人人格否认的类型化列举：</a:t>
            </a:r>
            <a:endParaRPr lang="zh-CN" altLang="en-US"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endParaRPr>
          </a:p>
          <a:p>
            <a:pPr eaLnBrk="1" hangingPunct="1">
              <a:buFont typeface="Wingdings" panose="05000000000000000000" pitchFamily="2" charset="2"/>
              <a:buChar char="Ø"/>
            </a:pPr>
            <a:r>
              <a:rPr lang="zh-CN" altLang="en-US"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rPr>
              <a:t>人格混同</a:t>
            </a:r>
            <a:endParaRPr lang="en-US" altLang="zh-CN"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endParaRPr>
          </a:p>
          <a:p>
            <a:pPr eaLnBrk="1" hangingPunct="1">
              <a:buFont typeface="Wingdings" panose="05000000000000000000" pitchFamily="2" charset="2"/>
              <a:buChar char="Ø"/>
            </a:pPr>
            <a:r>
              <a:rPr lang="zh-CN" altLang="en-US"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rPr>
              <a:t>过度支配与控制</a:t>
            </a:r>
            <a:endParaRPr lang="en-US" altLang="zh-CN"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endParaRPr>
          </a:p>
          <a:p>
            <a:pPr eaLnBrk="1" hangingPunct="1">
              <a:buFont typeface="Wingdings" panose="05000000000000000000" pitchFamily="2" charset="2"/>
              <a:buChar char="Ø"/>
            </a:pPr>
            <a:r>
              <a:rPr lang="zh-CN" altLang="en-US"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rPr>
              <a:t>资本显著不足</a:t>
            </a:r>
            <a:endParaRPr lang="en-US" altLang="zh-CN"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endParaRPr>
          </a:p>
          <a:p>
            <a:endParaRPr lang="en-US" altLang="zh-CN" sz="2800" b="1" dirty="0">
              <a:solidFill>
                <a:schemeClr val="tx1"/>
              </a:solidFill>
              <a:latin typeface="方正仿宋_GB2312" panose="02000000000000000000" charset="-122"/>
              <a:ea typeface="方正仿宋_GB2312" panose="02000000000000000000" charset="-122"/>
              <a:cs typeface="Times New Roman" panose="02020603050405020304" pitchFamily="18" charset="0"/>
            </a:endParaRPr>
          </a:p>
        </p:txBody>
      </p:sp>
      <p:sp>
        <p:nvSpPr>
          <p:cNvPr id="4" name="灯片编号占位符 3"/>
          <p:cNvSpPr>
            <a:spLocks noGrp="1"/>
          </p:cNvSpPr>
          <p:nvPr>
            <p:ph type="sldNum" sz="quarter" idx="12"/>
          </p:nvPr>
        </p:nvSpPr>
        <p:spPr>
          <a:xfrm>
            <a:off x="7522683" y="5624513"/>
            <a:ext cx="992666" cy="273844"/>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defRPr/>
            </a:pPr>
            <a:fld id="{76B8B407-E75F-41BA-9D96-185975646B9F}"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58215" y="5362575"/>
            <a:ext cx="7227094" cy="1076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矩形 10"/>
          <p:cNvSpPr/>
          <p:nvPr/>
        </p:nvSpPr>
        <p:spPr>
          <a:xfrm>
            <a:off x="566928" y="857250"/>
            <a:ext cx="236274"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Footer Text"/>
          <p:cNvSpPr txBox="1"/>
          <p:nvPr/>
        </p:nvSpPr>
        <p:spPr>
          <a:xfrm>
            <a:off x="890588" y="1668304"/>
            <a:ext cx="7522369" cy="3401854"/>
          </a:xfrm>
          <a:prstGeom prst="rect">
            <a:avLst/>
          </a:prstGeom>
          <a:noFill/>
        </p:spPr>
        <p:txBody>
          <a:bodyPr wrap="square" lIns="0" tIns="0" rIns="0" bIns="0" rtlCol="0">
            <a:noAutofit/>
          </a:bodyPr>
          <a:lstStyle/>
          <a:p>
            <a:pPr>
              <a:lnSpc>
                <a:spcPct val="240000"/>
              </a:lnSpc>
              <a:buNone/>
            </a:pP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在出现人格混同的情况下，往往同时出现以下混同：</a:t>
            </a:r>
            <a:endPar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endParaRPr>
          </a:p>
          <a:p>
            <a:pPr marL="342900" indent="-342900">
              <a:lnSpc>
                <a:spcPct val="240000"/>
              </a:lnSpc>
              <a:buFont typeface="Wingdings" panose="05000000000000000000" charset="0"/>
              <a:buChar char="u"/>
            </a:pP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公司业务和股东业务混同；</a:t>
            </a:r>
            <a:endPar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endParaRPr>
          </a:p>
          <a:p>
            <a:pPr marL="342900" indent="-342900">
              <a:lnSpc>
                <a:spcPct val="240000"/>
              </a:lnSpc>
              <a:buFont typeface="Wingdings" panose="05000000000000000000" charset="0"/>
              <a:buChar char="u"/>
            </a:pP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公司员工与股东员工混同，特别是</a:t>
            </a:r>
            <a:r>
              <a:rPr lang="zh-CN" altLang="en-US" sz="1500" dirty="0">
                <a:solidFill>
                  <a:srgbClr val="FF0000"/>
                </a:solidFill>
                <a:latin typeface="字魂58号-创中黑" panose="00000500000000000000" pitchFamily="2" charset="-122"/>
                <a:ea typeface="字魂58号-创中黑" panose="00000500000000000000" pitchFamily="2" charset="-122"/>
                <a:sym typeface="+mn-ea"/>
              </a:rPr>
              <a:t>财务人员混同</a:t>
            </a: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a:t>
            </a:r>
            <a:endPar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endParaRPr>
          </a:p>
          <a:p>
            <a:pPr marL="342900" indent="-342900">
              <a:lnSpc>
                <a:spcPct val="240000"/>
              </a:lnSpc>
              <a:buFont typeface="Wingdings" panose="05000000000000000000" charset="0"/>
              <a:buChar char="u"/>
            </a:pP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公司住所与股东住所混同。</a:t>
            </a:r>
            <a:endPar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endParaRPr>
          </a:p>
          <a:p>
            <a:pPr indent="0">
              <a:lnSpc>
                <a:spcPct val="240000"/>
              </a:lnSpc>
              <a:buFont typeface="Wingdings" panose="05000000000000000000" charset="0"/>
              <a:buNone/>
            </a:pPr>
            <a:r>
              <a:rPr lang="zh-CN" altLang="en-US" sz="1500" dirty="0">
                <a:solidFill>
                  <a:schemeClr val="tx1">
                    <a:lumMod val="65000"/>
                    <a:lumOff val="35000"/>
                  </a:schemeClr>
                </a:solidFill>
                <a:latin typeface="字魂58号-创中黑" panose="00000500000000000000" pitchFamily="2" charset="-122"/>
                <a:ea typeface="字魂58号-创中黑" panose="00000500000000000000" pitchFamily="2" charset="-122"/>
                <a:sym typeface="+mn-ea"/>
              </a:rPr>
              <a:t>人民法院在审理案件时，关键要审查是否构成人格混同，而不要求同时具备其他方面的混同，其他方面的混同往往只是人格混同的补强。</a:t>
            </a:r>
            <a:endParaRPr lang="en-US" sz="1500" kern="1200" dirty="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4" name="文本框 3"/>
          <p:cNvSpPr txBox="1"/>
          <p:nvPr/>
        </p:nvSpPr>
        <p:spPr>
          <a:xfrm>
            <a:off x="628174" y="1033463"/>
            <a:ext cx="7999571" cy="731996"/>
          </a:xfrm>
          <a:prstGeom prst="rect">
            <a:avLst/>
          </a:prstGeom>
          <a:noFill/>
        </p:spPr>
        <p:txBody>
          <a:bodyPr wrap="square" rtlCol="0">
            <a:noAutofit/>
          </a:bodyPr>
          <a:p>
            <a:pPr algn="l" eaLnBrk="1" hangingPunct="1">
              <a:lnSpc>
                <a:spcPct val="100000"/>
              </a:lnSpc>
              <a:buClrTx/>
              <a:buSzTx/>
              <a:buFontTx/>
            </a:pPr>
            <a:r>
              <a:rPr lang="en-US" altLang="zh-CN" sz="2400" dirty="0">
                <a:ea typeface="黑体" panose="02010609060101010101" pitchFamily="49" charset="-122"/>
              </a:rPr>
              <a:t>  </a:t>
            </a:r>
            <a:r>
              <a:rPr lang="en-US" altLang="zh-CN" sz="2100" dirty="0">
                <a:ea typeface="黑体" panose="02010609060101010101" pitchFamily="49" charset="-122"/>
              </a:rPr>
              <a:t> </a:t>
            </a:r>
            <a:r>
              <a:rPr lang="zh-CN" altLang="en-US" sz="2100" dirty="0">
                <a:ea typeface="黑体" panose="02010609060101010101" pitchFamily="49" charset="-122"/>
                <a:sym typeface="+mn-ea"/>
              </a:rPr>
              <a:t>最高人民法院在《全国民商事审判工作会议纪要》（九民纪要）</a:t>
            </a:r>
            <a:endParaRPr lang="zh-CN" altLang="en-US" sz="2100" dirty="0">
              <a:ea typeface="黑体" panose="02010609060101010101" pitchFamily="49"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1548">
        <p:dissolve/>
      </p:transition>
    </mc:Choice>
    <mc:Fallback>
      <p:transition spd="slow" advTm="1548">
        <p:dissolve/>
      </p:transition>
    </mc:Fallback>
  </mc:AlternateContent>
  <p:timing>
    <p:tnLst>
      <p:par>
        <p:cTn id="1" dur="indefinite" restart="never" nodeType="tmRoot"/>
      </p:par>
    </p:tnLst>
    <p:bldLst>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58215" y="5362575"/>
            <a:ext cx="7227094" cy="1076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矩形 10"/>
          <p:cNvSpPr/>
          <p:nvPr/>
        </p:nvSpPr>
        <p:spPr>
          <a:xfrm>
            <a:off x="566928" y="857250"/>
            <a:ext cx="236274"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Footer Text"/>
          <p:cNvSpPr txBox="1"/>
          <p:nvPr/>
        </p:nvSpPr>
        <p:spPr>
          <a:xfrm>
            <a:off x="858520" y="1455420"/>
            <a:ext cx="7226935" cy="4843145"/>
          </a:xfrm>
          <a:prstGeom prst="rect">
            <a:avLst/>
          </a:prstGeom>
          <a:noFill/>
        </p:spPr>
        <p:txBody>
          <a:bodyPr wrap="square" lIns="0" tIns="0" rIns="0" bIns="0" rtlCol="0">
            <a:noAutofit/>
          </a:bodyPr>
          <a:lstStyle/>
          <a:p>
            <a:pPr indent="381000" algn="l">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2033819950"/>
                </a:ext>
              </a:extLst>
            </a:pPr>
            <a:r>
              <a:rPr lang="en-US" altLang="zh-CN" sz="1500" dirty="0">
                <a:latin typeface="华文仿宋" panose="02010600040101010101" charset="-122"/>
                <a:ea typeface="华文仿宋" panose="02010600040101010101" charset="-122"/>
                <a:cs typeface="华文仿宋" panose="02010600040101010101" charset="-122"/>
                <a:sym typeface="+mn-ea"/>
              </a:rPr>
              <a:t>11</a:t>
            </a:r>
            <a:r>
              <a:rPr lang="zh-CN" altLang="en-US" sz="1500" dirty="0">
                <a:latin typeface="华文仿宋" panose="02010600040101010101" charset="-122"/>
                <a:ea typeface="华文仿宋" panose="02010600040101010101" charset="-122"/>
                <a:cs typeface="华文仿宋" panose="02010600040101010101" charset="-122"/>
                <a:sym typeface="+mn-ea"/>
              </a:rPr>
              <a:t>【过度支配与控制】公司控制股东对公司过度支配与控制，操纵公司的决策过程，使公司完全丧失独立性，沦为控制股东的工具或躯壳，严重损害公司债权人利益，应当否认公司人格，由滥用控制权的股东对公司债务承担连带责任。实践中常见的情形包括：</a:t>
            </a:r>
            <a:endParaRPr lang="zh-CN" altLang="en-US" sz="1500" dirty="0">
              <a:latin typeface="华文仿宋" panose="02010600040101010101" charset="-122"/>
              <a:ea typeface="华文仿宋" panose="02010600040101010101" charset="-122"/>
              <a:cs typeface="华文仿宋" panose="02010600040101010101" charset="-122"/>
            </a:endParaRPr>
          </a:p>
          <a:p>
            <a:pPr indent="381000" algn="l">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2033819950"/>
                </a:ext>
              </a:extLst>
            </a:pPr>
            <a:r>
              <a:rPr lang="zh-CN" altLang="en-US" sz="1500" dirty="0">
                <a:latin typeface="华文仿宋" panose="02010600040101010101" charset="-122"/>
                <a:ea typeface="华文仿宋" panose="02010600040101010101" charset="-122"/>
                <a:cs typeface="华文仿宋" panose="02010600040101010101" charset="-122"/>
                <a:sym typeface="+mn-ea"/>
              </a:rPr>
              <a:t>（1）母子公司之间或者子公司之间进行利益输送的；</a:t>
            </a:r>
            <a:endParaRPr lang="zh-CN" altLang="en-US" sz="1500" dirty="0">
              <a:latin typeface="华文仿宋" panose="02010600040101010101" charset="-122"/>
              <a:ea typeface="华文仿宋" panose="02010600040101010101" charset="-122"/>
              <a:cs typeface="华文仿宋" panose="02010600040101010101" charset="-122"/>
            </a:endParaRPr>
          </a:p>
          <a:p>
            <a:pPr indent="381000" algn="l">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2033819950"/>
                </a:ext>
              </a:extLst>
            </a:pPr>
            <a:r>
              <a:rPr lang="zh-CN" altLang="en-US" sz="1500" dirty="0">
                <a:latin typeface="华文仿宋" panose="02010600040101010101" charset="-122"/>
                <a:ea typeface="华文仿宋" panose="02010600040101010101" charset="-122"/>
                <a:cs typeface="华文仿宋" panose="02010600040101010101" charset="-122"/>
                <a:sym typeface="+mn-ea"/>
              </a:rPr>
              <a:t>（2）母子公司或者子公司之间进行交易，收益归一方，损失却由另一方承担的；</a:t>
            </a:r>
            <a:endParaRPr lang="zh-CN" altLang="en-US" sz="1500" dirty="0">
              <a:latin typeface="华文仿宋" panose="02010600040101010101" charset="-122"/>
              <a:ea typeface="华文仿宋" panose="02010600040101010101" charset="-122"/>
              <a:cs typeface="华文仿宋" panose="02010600040101010101" charset="-122"/>
            </a:endParaRPr>
          </a:p>
          <a:p>
            <a:pPr indent="381000" algn="l">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2033819950"/>
                </a:ext>
              </a:extLst>
            </a:pPr>
            <a:r>
              <a:rPr lang="zh-CN" altLang="en-US" sz="1500" dirty="0">
                <a:latin typeface="华文仿宋" panose="02010600040101010101" charset="-122"/>
                <a:ea typeface="华文仿宋" panose="02010600040101010101" charset="-122"/>
                <a:cs typeface="华文仿宋" panose="02010600040101010101" charset="-122"/>
                <a:sym typeface="+mn-ea"/>
              </a:rPr>
              <a:t>（3）先从原公司抽走资金，然后再成立经营目的相同或者类似的公司，逃避原公司债务的；</a:t>
            </a:r>
            <a:endParaRPr lang="zh-CN" altLang="en-US" sz="1500" dirty="0">
              <a:latin typeface="华文仿宋" panose="02010600040101010101" charset="-122"/>
              <a:ea typeface="华文仿宋" panose="02010600040101010101" charset="-122"/>
              <a:cs typeface="华文仿宋" panose="02010600040101010101" charset="-122"/>
            </a:endParaRPr>
          </a:p>
          <a:p>
            <a:pPr indent="381000" algn="l">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2033819950"/>
                </a:ext>
              </a:extLst>
            </a:pPr>
            <a:r>
              <a:rPr lang="zh-CN" altLang="en-US" sz="1500" dirty="0">
                <a:latin typeface="华文仿宋" panose="02010600040101010101" charset="-122"/>
                <a:ea typeface="华文仿宋" panose="02010600040101010101" charset="-122"/>
                <a:cs typeface="华文仿宋" panose="02010600040101010101" charset="-122"/>
                <a:sym typeface="+mn-ea"/>
              </a:rPr>
              <a:t>（4）先解散公司，再以原公司场所、设备、人员及相同或者相似的经营目的另设公司，逃避原公司债务的；</a:t>
            </a:r>
            <a:endParaRPr lang="zh-CN" altLang="en-US" sz="1500" dirty="0">
              <a:latin typeface="华文仿宋" panose="02010600040101010101" charset="-122"/>
              <a:ea typeface="华文仿宋" panose="02010600040101010101" charset="-122"/>
              <a:cs typeface="华文仿宋" panose="02010600040101010101" charset="-122"/>
            </a:endParaRPr>
          </a:p>
          <a:p>
            <a:pPr indent="381000" algn="l">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2033819950"/>
                </a:ext>
              </a:extLst>
            </a:pPr>
            <a:r>
              <a:rPr lang="zh-CN" altLang="en-US" sz="1500" dirty="0">
                <a:latin typeface="华文仿宋" panose="02010600040101010101" charset="-122"/>
                <a:ea typeface="华文仿宋" panose="02010600040101010101" charset="-122"/>
                <a:cs typeface="华文仿宋" panose="02010600040101010101" charset="-122"/>
                <a:sym typeface="+mn-ea"/>
              </a:rPr>
              <a:t>（5）过度支配与控制的其他情形。</a:t>
            </a:r>
            <a:endParaRPr lang="zh-CN" altLang="en-US" sz="1500" dirty="0">
              <a:latin typeface="华文仿宋" panose="02010600040101010101" charset="-122"/>
              <a:ea typeface="华文仿宋" panose="02010600040101010101" charset="-122"/>
              <a:cs typeface="华文仿宋" panose="02010600040101010101" charset="-122"/>
            </a:endParaRPr>
          </a:p>
          <a:p>
            <a:pPr>
              <a:lnSpc>
                <a:spcPct val="90000"/>
              </a:lnSpc>
            </a:pPr>
            <a:endParaRPr lang="en-US" sz="100" kern="1200"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1701">
        <p:dissolve/>
      </p:transition>
    </mc:Choice>
    <mc:Fallback>
      <p:transition spd="slow" advTm="1701">
        <p:dissolve/>
      </p:transition>
    </mc:Fallback>
  </mc:AlternateContent>
  <p:timing>
    <p:tnLst>
      <p:par>
        <p:cTn id="1" dur="indefinite" restart="never" nodeType="tmRoot"/>
      </p:par>
    </p:tnLst>
    <p:bldLst>
      <p:bldP spid="1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58215" y="5362575"/>
            <a:ext cx="7227094" cy="1076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矩形 10"/>
          <p:cNvSpPr/>
          <p:nvPr/>
        </p:nvSpPr>
        <p:spPr>
          <a:xfrm>
            <a:off x="566928" y="857250"/>
            <a:ext cx="236274"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Footer Text"/>
          <p:cNvSpPr txBox="1"/>
          <p:nvPr/>
        </p:nvSpPr>
        <p:spPr>
          <a:xfrm>
            <a:off x="880110" y="1319689"/>
            <a:ext cx="7227094" cy="3564255"/>
          </a:xfrm>
          <a:prstGeom prst="rect">
            <a:avLst/>
          </a:prstGeom>
          <a:noFill/>
        </p:spPr>
        <p:txBody>
          <a:bodyPr wrap="square" lIns="0" tIns="0" rIns="0" bIns="0" rtlCol="0">
            <a:noAutofit/>
          </a:bodyPr>
          <a:lstStyle/>
          <a:p>
            <a:pPr indent="508000" algn="l">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282533468"/>
                </a:ext>
              </a:extLst>
            </a:pPr>
            <a:r>
              <a:rPr lang="zh-CN" altLang="en-US" sz="2000" dirty="0">
                <a:solidFill>
                  <a:srgbClr val="C00000"/>
                </a:solidFill>
                <a:latin typeface="华文仿宋" panose="02010600040101010101" charset="-122"/>
                <a:ea typeface="华文仿宋" panose="02010600040101010101" charset="-122"/>
                <a:cs typeface="华文仿宋" panose="02010600040101010101" charset="-122"/>
                <a:sym typeface="+mn-ea"/>
              </a:rPr>
              <a:t>控制股东</a:t>
            </a:r>
            <a:r>
              <a:rPr lang="zh-CN" altLang="en-US" sz="2000" dirty="0">
                <a:latin typeface="华文仿宋" panose="02010600040101010101" charset="-122"/>
                <a:ea typeface="华文仿宋" panose="02010600040101010101" charset="-122"/>
                <a:cs typeface="华文仿宋" panose="02010600040101010101" charset="-122"/>
                <a:sym typeface="+mn-ea"/>
              </a:rPr>
              <a:t>或</a:t>
            </a:r>
            <a:r>
              <a:rPr lang="zh-CN" altLang="en-US" sz="2000" dirty="0">
                <a:solidFill>
                  <a:srgbClr val="C00000"/>
                </a:solidFill>
                <a:latin typeface="华文仿宋" panose="02010600040101010101" charset="-122"/>
                <a:ea typeface="华文仿宋" panose="02010600040101010101" charset="-122"/>
                <a:cs typeface="华文仿宋" panose="02010600040101010101" charset="-122"/>
                <a:sym typeface="+mn-ea"/>
              </a:rPr>
              <a:t>实际控制人</a:t>
            </a:r>
            <a:r>
              <a:rPr lang="zh-CN" altLang="en-US" sz="2000" dirty="0">
                <a:latin typeface="华文仿宋" panose="02010600040101010101" charset="-122"/>
                <a:ea typeface="华文仿宋" panose="02010600040101010101" charset="-122"/>
                <a:cs typeface="华文仿宋" panose="02010600040101010101" charset="-122"/>
                <a:sym typeface="+mn-ea"/>
              </a:rPr>
              <a:t>控制多个子公司或者关联公司，滥用控制权使多个子公司或者关联公司财产边界不清、财务混同，利益相互输送，丧失人格独立性，沦为控制股东逃避债务、非法经营，甚至违法犯罪工具的，可以综合案件事实，否认子公司或者关联公司法人人格，判令承担连带责任。 </a:t>
            </a:r>
            <a:endParaRPr lang="zh-CN" altLang="en-US" sz="2000" dirty="0">
              <a:latin typeface="华文仿宋" panose="02010600040101010101" charset="-122"/>
              <a:ea typeface="华文仿宋" panose="02010600040101010101" charset="-122"/>
              <a:cs typeface="华文仿宋" panose="02010600040101010101" charset="-122"/>
            </a:endParaRPr>
          </a:p>
          <a:p>
            <a:pPr indent="508000" algn="l">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282533468"/>
                </a:ext>
              </a:extLst>
            </a:pPr>
            <a:r>
              <a:rPr lang="zh-CN" altLang="en-US" sz="2000" dirty="0">
                <a:latin typeface="华文仿宋" panose="02010600040101010101" charset="-122"/>
                <a:ea typeface="华文仿宋" panose="02010600040101010101" charset="-122"/>
                <a:cs typeface="华文仿宋" panose="02010600040101010101" charset="-122"/>
                <a:sym typeface="+mn-ea"/>
              </a:rPr>
              <a:t>实务：举证困难</a:t>
            </a:r>
            <a:endParaRPr lang="zh-CN" altLang="en-US" sz="2000" dirty="0">
              <a:latin typeface="华文仿宋" panose="02010600040101010101" charset="-122"/>
              <a:ea typeface="华文仿宋" panose="02010600040101010101" charset="-122"/>
              <a:cs typeface="华文仿宋" panose="02010600040101010101" charset="-122"/>
            </a:endParaRPr>
          </a:p>
          <a:p>
            <a:pPr indent="508000" algn="l">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282533468"/>
                </a:ext>
              </a:extLst>
            </a:pPr>
            <a:r>
              <a:rPr lang="zh-CN" altLang="en-US" sz="2000" dirty="0">
                <a:latin typeface="华文仿宋" panose="02010600040101010101" charset="-122"/>
                <a:ea typeface="华文仿宋" panose="02010600040101010101" charset="-122"/>
                <a:cs typeface="华文仿宋" panose="02010600040101010101" charset="-122"/>
                <a:sym typeface="+mn-ea"/>
              </a:rPr>
              <a:t>可能：刑事证据优势</a:t>
            </a:r>
            <a:endParaRPr lang="zh-CN" altLang="en-US" sz="2000" kern="1200" dirty="0">
              <a:latin typeface="华文仿宋" panose="02010600040101010101" charset="-122"/>
              <a:ea typeface="华文仿宋" panose="02010600040101010101" charset="-122"/>
              <a:cs typeface="华文仿宋" panose="0201060004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1871">
        <p:dissolve/>
      </p:transition>
    </mc:Choice>
    <mc:Fallback>
      <p:transition spd="slow" advTm="1871">
        <p:dissolve/>
      </p:transition>
    </mc:Fallback>
  </mc:AlternateContent>
  <p:timing>
    <p:tnLst>
      <p:par>
        <p:cTn id="1" dur="indefinite" restart="never" nodeType="tmRoot"/>
      </p:par>
    </p:tnLst>
    <p:bldLst>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58215" y="5362575"/>
            <a:ext cx="7227094" cy="10763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1" name="矩形 10"/>
          <p:cNvSpPr/>
          <p:nvPr/>
        </p:nvSpPr>
        <p:spPr>
          <a:xfrm>
            <a:off x="566928" y="857250"/>
            <a:ext cx="236274"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Footer Text"/>
          <p:cNvSpPr txBox="1"/>
          <p:nvPr/>
        </p:nvSpPr>
        <p:spPr>
          <a:xfrm>
            <a:off x="958215" y="1415891"/>
            <a:ext cx="7227094" cy="3323749"/>
          </a:xfrm>
          <a:prstGeom prst="rect">
            <a:avLst/>
          </a:prstGeom>
          <a:noFill/>
        </p:spPr>
        <p:txBody>
          <a:bodyPr wrap="square" lIns="0" tIns="0" rIns="0" bIns="0" rtlCol="0">
            <a:noAutofit/>
          </a:bodyPr>
          <a:lstStyle/>
          <a:p>
            <a:pPr indent="381000" algn="l" fontAlgn="auto">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2033819950"/>
                </a:ext>
              </a:extLst>
            </a:pPr>
            <a:r>
              <a:rPr lang="zh-CN" altLang="en-US" sz="1500" dirty="0">
                <a:sym typeface="+mn-ea"/>
              </a:rPr>
              <a:t>  </a:t>
            </a:r>
            <a:r>
              <a:rPr lang="zh-CN" altLang="en-US" sz="1800" dirty="0">
                <a:latin typeface="华文仿宋" panose="02010600040101010101" charset="-122"/>
                <a:ea typeface="华文仿宋" panose="02010600040101010101" charset="-122"/>
                <a:cs typeface="华文仿宋" panose="02010600040101010101" charset="-122"/>
                <a:sym typeface="+mn-ea"/>
              </a:rPr>
              <a:t>【资本显著不足】资本显著不足指的是，公司设立后在经营过程中，股东实际投入公司的资本数额与公司经营所隐含的风险相比明显不匹配。股东利用较少资本从事力所不及的经营，表明其没有从事公司经营的诚意，实质是恶意利用公司独立人格和股东有限责任把投资风险转嫁给债权人。由于资本显著不足的判断标准有很大的模糊性，特别是要与公司采取“以小博大”的正常经营方式相区分，因此在适用时要十分谨慎，应当与其他因素结合起来综合判断。　</a:t>
            </a:r>
            <a:endParaRPr lang="zh-CN" altLang="en-US" sz="1800" dirty="0">
              <a:latin typeface="华文仿宋" panose="02010600040101010101" charset="-122"/>
              <a:ea typeface="华文仿宋" panose="02010600040101010101" charset="-122"/>
              <a:cs typeface="华文仿宋" panose="02010600040101010101" charset="-122"/>
              <a:sym typeface="+mn-ea"/>
            </a:endParaRPr>
          </a:p>
          <a:p>
            <a:pPr indent="0" algn="l" fontAlgn="auto">
              <a:lnSpc>
                <a:spcPct val="150000"/>
              </a:lnSpc>
              <a:buClrTx/>
              <a:buSzTx/>
              <a:buFont typeface="Wingdings" panose="05000000000000000000" pitchFamily="2" charset="2"/>
              <a:buNone/>
            </a:pPr>
            <a:endParaRPr lang="zh-CN" altLang="en-US" sz="1800" dirty="0">
              <a:latin typeface="华文仿宋" panose="02010600040101010101" charset="-122"/>
              <a:ea typeface="华文仿宋" panose="02010600040101010101" charset="-122"/>
              <a:cs typeface="华文仿宋" panose="02010600040101010101" charset="-122"/>
            </a:endParaRPr>
          </a:p>
          <a:p>
            <a:pPr indent="457200" algn="l" fontAlgn="auto">
              <a:lnSpc>
                <a:spcPct val="150000"/>
              </a:lnSpc>
              <a:buClrTx/>
              <a:buSzTx/>
              <a:buFont typeface="Wingdings" panose="05000000000000000000" pitchFamily="2" charset="2"/>
              <a:buChar char="Ø"/>
              <a:extLst>
                <a:ext uri="{35155182-B16C-46BC-9424-99874614C6A1}">
                  <wpsdc:indentchars xmlns:wpsdc="http://www.wps.cn/officeDocument/2017/drawingmlCustomData" val="200" checksum="59296752"/>
                </a:ext>
              </a:extLst>
            </a:pPr>
            <a:r>
              <a:rPr lang="zh-CN" altLang="en-US" sz="1800" dirty="0">
                <a:latin typeface="华文仿宋" panose="02010600040101010101" charset="-122"/>
                <a:ea typeface="华文仿宋" panose="02010600040101010101" charset="-122"/>
                <a:cs typeface="华文仿宋" panose="02010600040101010101" charset="-122"/>
                <a:sym typeface="+mn-ea"/>
              </a:rPr>
              <a:t>要点：不匹配程度要非常明显；过错明显　</a:t>
            </a:r>
            <a:endParaRPr lang="zh-CN" altLang="en-US" sz="1800" kern="1200" dirty="0">
              <a:latin typeface="华文仿宋" panose="02010600040101010101" charset="-122"/>
              <a:ea typeface="华文仿宋" panose="02010600040101010101" charset="-122"/>
              <a:cs typeface="华文仿宋"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advTm="1788">
        <p:dissolve/>
      </p:transition>
    </mc:Choice>
    <mc:Fallback>
      <p:transition spd="slow" advTm="1788">
        <p:dissolve/>
      </p:transition>
    </mc:Fallback>
  </mc:AlternateContent>
  <p:timing>
    <p:tnLst>
      <p:par>
        <p:cTn id="1" dur="indefinite" restart="never" nodeType="tmRoot"/>
      </p:par>
    </p:tnLst>
    <p:bldLst>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3576638" y="2035016"/>
            <a:ext cx="729615" cy="2967038"/>
            <a:chOff x="9600" y="2473"/>
            <a:chExt cx="1532" cy="6230"/>
          </a:xfrm>
        </p:grpSpPr>
        <p:sp>
          <p:nvSpPr>
            <p:cNvPr id="25" name="椭圆 24"/>
            <p:cNvSpPr/>
            <p:nvPr>
              <p:custDataLst>
                <p:tags r:id="rId2"/>
              </p:custDataLst>
            </p:nvPr>
          </p:nvSpPr>
          <p:spPr>
            <a:xfrm>
              <a:off x="9600" y="2473"/>
              <a:ext cx="1532" cy="153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2">
                    <a:lumMod val="90000"/>
                  </a:schemeClr>
                </a:solidFill>
                <a:latin typeface="黑体" panose="02010609060101010101" pitchFamily="49" charset="-122"/>
                <a:ea typeface="黑体" panose="02010609060101010101" pitchFamily="49" charset="-122"/>
              </a:endParaRPr>
            </a:p>
          </p:txBody>
        </p:sp>
        <p:sp>
          <p:nvSpPr>
            <p:cNvPr id="26" name="椭圆 25"/>
            <p:cNvSpPr/>
            <p:nvPr>
              <p:custDataLst>
                <p:tags r:id="rId3"/>
              </p:custDataLst>
            </p:nvPr>
          </p:nvSpPr>
          <p:spPr>
            <a:xfrm>
              <a:off x="9600" y="4824"/>
              <a:ext cx="1532" cy="15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2">
                    <a:lumMod val="90000"/>
                  </a:schemeClr>
                </a:solidFill>
                <a:latin typeface="黑体" panose="02010609060101010101" pitchFamily="49" charset="-122"/>
                <a:ea typeface="黑体" panose="02010609060101010101" pitchFamily="49" charset="-122"/>
              </a:endParaRPr>
            </a:p>
          </p:txBody>
        </p:sp>
        <p:sp>
          <p:nvSpPr>
            <p:cNvPr id="27" name="椭圆 26"/>
            <p:cNvSpPr/>
            <p:nvPr>
              <p:custDataLst>
                <p:tags r:id="rId4"/>
              </p:custDataLst>
            </p:nvPr>
          </p:nvSpPr>
          <p:spPr>
            <a:xfrm>
              <a:off x="9600" y="7171"/>
              <a:ext cx="1532" cy="15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2">
                    <a:lumMod val="90000"/>
                  </a:schemeClr>
                </a:solidFill>
                <a:latin typeface="黑体" panose="02010609060101010101" pitchFamily="49" charset="-122"/>
                <a:ea typeface="黑体" panose="02010609060101010101" pitchFamily="49" charset="-122"/>
              </a:endParaRPr>
            </a:p>
          </p:txBody>
        </p:sp>
        <p:sp>
          <p:nvSpPr>
            <p:cNvPr id="30" name="Freeform 112"/>
            <p:cNvSpPr>
              <a:spLocks noEditPoints="1"/>
            </p:cNvSpPr>
            <p:nvPr>
              <p:custDataLst>
                <p:tags r:id="rId5"/>
              </p:custDataLst>
            </p:nvPr>
          </p:nvSpPr>
          <p:spPr bwMode="auto">
            <a:xfrm>
              <a:off x="10081" y="2954"/>
              <a:ext cx="570" cy="570"/>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2">
                <a:lumMod val="90000"/>
              </a:schemeClr>
            </a:solidFill>
            <a:ln>
              <a:noFill/>
            </a:ln>
          </p:spPr>
          <p:txBody>
            <a:bodyPr vert="horz" wrap="square" lIns="68580" tIns="34290" rIns="68580" bIns="34290" numCol="1" anchor="t" anchorCtr="0" compatLnSpc="1"/>
            <a:lstStyle/>
            <a:p>
              <a:endParaRPr lang="zh-CN" altLang="en-US" sz="100" dirty="0">
                <a:solidFill>
                  <a:schemeClr val="bg2">
                    <a:lumMod val="90000"/>
                  </a:schemeClr>
                </a:solidFill>
                <a:latin typeface="黑体" panose="02010609060101010101" pitchFamily="49" charset="-122"/>
                <a:ea typeface="黑体" panose="02010609060101010101" pitchFamily="49" charset="-122"/>
              </a:endParaRPr>
            </a:p>
          </p:txBody>
        </p:sp>
        <p:sp>
          <p:nvSpPr>
            <p:cNvPr id="32" name="Freeform 84"/>
            <p:cNvSpPr>
              <a:spLocks noEditPoints="1"/>
            </p:cNvSpPr>
            <p:nvPr>
              <p:custDataLst>
                <p:tags r:id="rId6"/>
              </p:custDataLst>
            </p:nvPr>
          </p:nvSpPr>
          <p:spPr bwMode="auto">
            <a:xfrm>
              <a:off x="10081" y="5305"/>
              <a:ext cx="570" cy="570"/>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68580" tIns="34290" rIns="68580" bIns="34290" numCol="1" anchor="t" anchorCtr="0" compatLnSpc="1"/>
            <a:lstStyle/>
            <a:p>
              <a:endParaRPr lang="zh-CN" altLang="en-US" sz="100" dirty="0">
                <a:solidFill>
                  <a:schemeClr val="bg2">
                    <a:lumMod val="90000"/>
                  </a:schemeClr>
                </a:solidFill>
                <a:latin typeface="黑体" panose="02010609060101010101" pitchFamily="49" charset="-122"/>
                <a:ea typeface="黑体" panose="02010609060101010101" pitchFamily="49" charset="-122"/>
              </a:endParaRPr>
            </a:p>
          </p:txBody>
        </p:sp>
        <p:sp>
          <p:nvSpPr>
            <p:cNvPr id="33" name="Freeform 61"/>
            <p:cNvSpPr>
              <a:spLocks noEditPoints="1"/>
            </p:cNvSpPr>
            <p:nvPr>
              <p:custDataLst>
                <p:tags r:id="rId7"/>
              </p:custDataLst>
            </p:nvPr>
          </p:nvSpPr>
          <p:spPr bwMode="auto">
            <a:xfrm>
              <a:off x="10109" y="7652"/>
              <a:ext cx="570" cy="570"/>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68580" tIns="34290" rIns="68580" bIns="34290" numCol="1" anchor="t" anchorCtr="0" compatLnSpc="1"/>
            <a:lstStyle/>
            <a:p>
              <a:endParaRPr lang="zh-CN" altLang="en-US" sz="100">
                <a:solidFill>
                  <a:schemeClr val="bg2">
                    <a:lumMod val="90000"/>
                  </a:schemeClr>
                </a:solidFill>
                <a:latin typeface="黑体" panose="02010609060101010101" pitchFamily="49" charset="-122"/>
                <a:ea typeface="黑体" panose="02010609060101010101" pitchFamily="49" charset="-122"/>
              </a:endParaRPr>
            </a:p>
          </p:txBody>
        </p:sp>
      </p:grpSp>
      <p:sp>
        <p:nvSpPr>
          <p:cNvPr id="34" name="文本框 33"/>
          <p:cNvSpPr txBox="1"/>
          <p:nvPr>
            <p:custDataLst>
              <p:tags r:id="rId8"/>
            </p:custDataLst>
          </p:nvPr>
        </p:nvSpPr>
        <p:spPr>
          <a:xfrm>
            <a:off x="4347686" y="1921034"/>
            <a:ext cx="1462088" cy="414020"/>
          </a:xfrm>
          <a:prstGeom prst="rect">
            <a:avLst/>
          </a:prstGeom>
          <a:noFill/>
        </p:spPr>
        <p:txBody>
          <a:bodyPr wrap="square" rtlCol="0">
            <a:spAutoFit/>
          </a:bodyPr>
          <a:lstStyle/>
          <a:p>
            <a:r>
              <a:rPr lang="en-US" altLang="zh-CN" sz="2100" dirty="0">
                <a:solidFill>
                  <a:srgbClr val="36373B"/>
                </a:solidFill>
                <a:latin typeface="黑体" panose="02010609060101010101" pitchFamily="49" charset="-122"/>
                <a:ea typeface="黑体" panose="02010609060101010101" pitchFamily="49" charset="-122"/>
              </a:rPr>
              <a:t>Part 01</a:t>
            </a:r>
            <a:endParaRPr lang="en-US" altLang="zh-CN" sz="2100" dirty="0">
              <a:solidFill>
                <a:srgbClr val="36373B"/>
              </a:solidFill>
              <a:latin typeface="黑体" panose="02010609060101010101" pitchFamily="49" charset="-122"/>
              <a:ea typeface="黑体" panose="02010609060101010101" pitchFamily="49" charset="-122"/>
            </a:endParaRPr>
          </a:p>
        </p:txBody>
      </p:sp>
      <p:sp>
        <p:nvSpPr>
          <p:cNvPr id="38" name="文本框 37"/>
          <p:cNvSpPr txBox="1"/>
          <p:nvPr>
            <p:custDataLst>
              <p:tags r:id="rId9"/>
            </p:custDataLst>
          </p:nvPr>
        </p:nvSpPr>
        <p:spPr>
          <a:xfrm>
            <a:off x="4306411" y="1920558"/>
            <a:ext cx="4799648" cy="1106805"/>
          </a:xfrm>
          <a:prstGeom prst="rect">
            <a:avLst/>
          </a:prstGeom>
          <a:noFill/>
        </p:spPr>
        <p:txBody>
          <a:bodyPr wrap="square" rtlCol="0">
            <a:spAutoFit/>
          </a:bodyPr>
          <a:lstStyle/>
          <a:p>
            <a:endParaRPr lang="zh-CN" altLang="en-US" sz="2400" dirty="0">
              <a:latin typeface="黑体" panose="02010609060101010101" pitchFamily="49" charset="-122"/>
              <a:ea typeface="黑体" panose="02010609060101010101" pitchFamily="49" charset="-122"/>
              <a:sym typeface="+mn-ea"/>
            </a:endParaRPr>
          </a:p>
          <a:p>
            <a:pPr>
              <a:lnSpc>
                <a:spcPct val="150000"/>
              </a:lnSpc>
            </a:pPr>
            <a:r>
              <a:rPr lang="zh-CN" altLang="en-US" sz="2800" b="1" dirty="0">
                <a:latin typeface="方正仿宋_GB2312" panose="02000000000000000000" charset="-122"/>
                <a:ea typeface="方正仿宋_GB2312" panose="02000000000000000000" charset="-122"/>
                <a:sym typeface="+mn-ea"/>
              </a:rPr>
              <a:t>法律规定</a:t>
            </a:r>
            <a:r>
              <a:rPr lang="en-US" altLang="zh-CN" sz="2400" dirty="0">
                <a:latin typeface="黑体" panose="02010609060101010101" pitchFamily="49" charset="-122"/>
                <a:ea typeface="黑体" panose="02010609060101010101" pitchFamily="49" charset="-122"/>
                <a:sym typeface="+mn-ea"/>
              </a:rPr>
              <a:t>  </a:t>
            </a:r>
            <a:endParaRPr lang="zh-CN" altLang="en-US" sz="2400" dirty="0">
              <a:solidFill>
                <a:srgbClr val="36373B"/>
              </a:solidFill>
              <a:latin typeface="黑体" panose="02010609060101010101" pitchFamily="49" charset="-122"/>
              <a:ea typeface="黑体" panose="02010609060101010101" pitchFamily="49" charset="-122"/>
            </a:endParaRPr>
          </a:p>
        </p:txBody>
      </p:sp>
      <p:sp>
        <p:nvSpPr>
          <p:cNvPr id="31" name="文本框 30"/>
          <p:cNvSpPr txBox="1"/>
          <p:nvPr>
            <p:custDataLst>
              <p:tags r:id="rId10"/>
            </p:custDataLst>
          </p:nvPr>
        </p:nvSpPr>
        <p:spPr>
          <a:xfrm>
            <a:off x="4347686" y="3111341"/>
            <a:ext cx="1462088" cy="414020"/>
          </a:xfrm>
          <a:prstGeom prst="rect">
            <a:avLst/>
          </a:prstGeom>
          <a:noFill/>
        </p:spPr>
        <p:txBody>
          <a:bodyPr wrap="square" rtlCol="0">
            <a:spAutoFit/>
          </a:bodyPr>
          <a:lstStyle/>
          <a:p>
            <a:r>
              <a:rPr lang="en-US" altLang="zh-CN" sz="2100" dirty="0">
                <a:solidFill>
                  <a:srgbClr val="36373B"/>
                </a:solidFill>
                <a:latin typeface="黑体" panose="02010609060101010101" pitchFamily="49" charset="-122"/>
                <a:ea typeface="黑体" panose="02010609060101010101" pitchFamily="49" charset="-122"/>
              </a:rPr>
              <a:t>Part 02</a:t>
            </a:r>
            <a:endParaRPr lang="en-US" altLang="zh-CN" sz="2100" dirty="0">
              <a:solidFill>
                <a:srgbClr val="36373B"/>
              </a:solidFill>
              <a:latin typeface="黑体" panose="02010609060101010101" pitchFamily="49" charset="-122"/>
              <a:ea typeface="黑体" panose="02010609060101010101" pitchFamily="49" charset="-122"/>
            </a:endParaRPr>
          </a:p>
        </p:txBody>
      </p:sp>
      <p:sp>
        <p:nvSpPr>
          <p:cNvPr id="35" name="文本框 34"/>
          <p:cNvSpPr txBox="1"/>
          <p:nvPr>
            <p:custDataLst>
              <p:tags r:id="rId11"/>
            </p:custDataLst>
          </p:nvPr>
        </p:nvSpPr>
        <p:spPr>
          <a:xfrm>
            <a:off x="4330065" y="3111500"/>
            <a:ext cx="4340543" cy="1106805"/>
          </a:xfrm>
          <a:prstGeom prst="rect">
            <a:avLst/>
          </a:prstGeom>
          <a:noFill/>
        </p:spPr>
        <p:txBody>
          <a:bodyPr wrap="square" rtlCol="0">
            <a:spAutoFit/>
          </a:bodyPr>
          <a:lstStyle/>
          <a:p>
            <a:pPr algn="l"/>
            <a:endParaRPr lang="zh-CN" altLang="en-US" sz="2400" dirty="0">
              <a:solidFill>
                <a:srgbClr val="36373B"/>
              </a:solidFill>
              <a:latin typeface="黑体" panose="02010609060101010101" pitchFamily="49" charset="-122"/>
              <a:ea typeface="黑体" panose="02010609060101010101" pitchFamily="49" charset="-122"/>
              <a:sym typeface="+mn-ea"/>
            </a:endParaRPr>
          </a:p>
          <a:p>
            <a:pPr algn="l">
              <a:lnSpc>
                <a:spcPct val="150000"/>
              </a:lnSpc>
            </a:pPr>
            <a:r>
              <a:rPr lang="zh-CN" altLang="en-US" sz="2800" b="1" dirty="0">
                <a:latin typeface="方正仿宋_GB2312" panose="02000000000000000000" charset="-122"/>
                <a:ea typeface="方正仿宋_GB2312" panose="02000000000000000000" charset="-122"/>
                <a:sym typeface="+mn-ea"/>
              </a:rPr>
              <a:t>法理基础</a:t>
            </a:r>
            <a:endParaRPr lang="zh-CN" altLang="en-US" sz="2800" b="1" dirty="0">
              <a:latin typeface="方正仿宋_GB2312" panose="02000000000000000000" charset="-122"/>
              <a:ea typeface="方正仿宋_GB2312" panose="02000000000000000000" charset="-122"/>
              <a:sym typeface="+mn-ea"/>
            </a:endParaRPr>
          </a:p>
        </p:txBody>
      </p:sp>
      <p:sp>
        <p:nvSpPr>
          <p:cNvPr id="36" name="文本框 35"/>
          <p:cNvSpPr txBox="1"/>
          <p:nvPr>
            <p:custDataLst>
              <p:tags r:id="rId12"/>
            </p:custDataLst>
          </p:nvPr>
        </p:nvSpPr>
        <p:spPr>
          <a:xfrm>
            <a:off x="4383405" y="4260533"/>
            <a:ext cx="1462088" cy="414020"/>
          </a:xfrm>
          <a:prstGeom prst="rect">
            <a:avLst/>
          </a:prstGeom>
          <a:noFill/>
        </p:spPr>
        <p:txBody>
          <a:bodyPr wrap="square" rtlCol="0">
            <a:spAutoFit/>
          </a:bodyPr>
          <a:lstStyle/>
          <a:p>
            <a:r>
              <a:rPr lang="en-US" altLang="zh-CN" sz="2100" dirty="0">
                <a:solidFill>
                  <a:srgbClr val="36373B"/>
                </a:solidFill>
                <a:latin typeface="黑体" panose="02010609060101010101" pitchFamily="49" charset="-122"/>
                <a:ea typeface="黑体" panose="02010609060101010101" pitchFamily="49" charset="-122"/>
              </a:rPr>
              <a:t>Part 03</a:t>
            </a:r>
            <a:endParaRPr lang="en-US" altLang="zh-CN" sz="2100" dirty="0">
              <a:solidFill>
                <a:srgbClr val="36373B"/>
              </a:solidFill>
              <a:latin typeface="黑体" panose="02010609060101010101" pitchFamily="49" charset="-122"/>
              <a:ea typeface="黑体" panose="02010609060101010101" pitchFamily="49" charset="-122"/>
            </a:endParaRPr>
          </a:p>
        </p:txBody>
      </p:sp>
      <p:sp>
        <p:nvSpPr>
          <p:cNvPr id="37" name="文本框 36"/>
          <p:cNvSpPr txBox="1"/>
          <p:nvPr>
            <p:custDataLst>
              <p:tags r:id="rId13"/>
            </p:custDataLst>
          </p:nvPr>
        </p:nvSpPr>
        <p:spPr>
          <a:xfrm>
            <a:off x="4306411" y="4187666"/>
            <a:ext cx="4294823" cy="1476375"/>
          </a:xfrm>
          <a:prstGeom prst="rect">
            <a:avLst/>
          </a:prstGeom>
          <a:noFill/>
        </p:spPr>
        <p:txBody>
          <a:bodyPr wrap="square" rtlCol="0">
            <a:spAutoFit/>
          </a:bodyPr>
          <a:lstStyle/>
          <a:p>
            <a:endParaRPr lang="zh-CN" altLang="en-US" sz="2400" dirty="0">
              <a:solidFill>
                <a:srgbClr val="36373B"/>
              </a:solidFill>
              <a:latin typeface="黑体" panose="02010609060101010101" pitchFamily="49" charset="-122"/>
              <a:ea typeface="黑体" panose="02010609060101010101" pitchFamily="49" charset="-122"/>
              <a:sym typeface="+mn-ea"/>
            </a:endParaRPr>
          </a:p>
          <a:p>
            <a:pPr>
              <a:lnSpc>
                <a:spcPct val="150000"/>
              </a:lnSpc>
            </a:pPr>
            <a:r>
              <a:rPr lang="zh-CN" altLang="en-US" sz="2800" b="1" dirty="0">
                <a:latin typeface="方正仿宋_GB2312" panose="02000000000000000000" charset="-122"/>
                <a:ea typeface="方正仿宋_GB2312" panose="02000000000000000000" charset="-122"/>
                <a:sym typeface="+mn-ea"/>
              </a:rPr>
              <a:t>实务链接</a:t>
            </a:r>
            <a:endParaRPr lang="zh-CN" altLang="en-US" sz="2800" b="1" dirty="0">
              <a:latin typeface="方正仿宋_GB2312" panose="02000000000000000000" charset="-122"/>
              <a:ea typeface="方正仿宋_GB2312" panose="02000000000000000000" charset="-122"/>
              <a:sym typeface="+mn-ea"/>
            </a:endParaRPr>
          </a:p>
          <a:p>
            <a:endParaRPr lang="zh-CN" altLang="en-US" sz="2400" dirty="0">
              <a:solidFill>
                <a:srgbClr val="36373B"/>
              </a:solidFill>
              <a:latin typeface="黑体" panose="02010609060101010101" pitchFamily="49" charset="-122"/>
              <a:ea typeface="黑体" panose="02010609060101010101" pitchFamily="49" charset="-122"/>
              <a:sym typeface="+mn-ea"/>
            </a:endParaRPr>
          </a:p>
        </p:txBody>
      </p:sp>
      <p:sp>
        <p:nvSpPr>
          <p:cNvPr id="39" name="文本框 38"/>
          <p:cNvSpPr txBox="1"/>
          <p:nvPr/>
        </p:nvSpPr>
        <p:spPr>
          <a:xfrm>
            <a:off x="1205822" y="2932710"/>
            <a:ext cx="2784880" cy="1014730"/>
          </a:xfrm>
          <a:prstGeom prst="rect">
            <a:avLst/>
          </a:prstGeom>
          <a:noFill/>
        </p:spPr>
        <p:txBody>
          <a:bodyPr wrap="square" rtlCol="0">
            <a:spAutoFit/>
          </a:bodyPr>
          <a:lstStyle/>
          <a:p>
            <a:pPr algn="ctr"/>
            <a:r>
              <a:rPr lang="zh-CN" altLang="en-US" sz="3000" dirty="0">
                <a:latin typeface="黑体" panose="02010609060101010101" pitchFamily="49" charset="-122"/>
                <a:ea typeface="黑体" panose="02010609060101010101" pitchFamily="49" charset="-122"/>
                <a:cs typeface="黑体" panose="02010609060101010101" pitchFamily="49" charset="-122"/>
              </a:rPr>
              <a:t>目录</a:t>
            </a:r>
            <a:endParaRPr lang="en-US" altLang="zh-CN" sz="3000" dirty="0">
              <a:latin typeface="黑体" panose="02010609060101010101" pitchFamily="49" charset="-122"/>
              <a:ea typeface="黑体" panose="02010609060101010101" pitchFamily="49" charset="-122"/>
              <a:cs typeface="黑体" panose="02010609060101010101" pitchFamily="49" charset="-122"/>
            </a:endParaRPr>
          </a:p>
          <a:p>
            <a:pPr algn="ctr"/>
            <a:r>
              <a:rPr lang="en-US" altLang="zh-CN" sz="3000" dirty="0">
                <a:latin typeface="黑体" panose="02010609060101010101" pitchFamily="49" charset="-122"/>
                <a:ea typeface="黑体" panose="02010609060101010101" pitchFamily="49" charset="-122"/>
                <a:cs typeface="黑体" panose="02010609060101010101" pitchFamily="49" charset="-122"/>
              </a:rPr>
              <a:t>content</a:t>
            </a:r>
            <a:endParaRPr lang="zh-CN" altLang="en-US" sz="3000" dirty="0">
              <a:latin typeface="黑体" panose="02010609060101010101" pitchFamily="49" charset="-122"/>
              <a:ea typeface="黑体" panose="02010609060101010101" pitchFamily="49" charset="-122"/>
              <a:cs typeface="黑体" panose="02010609060101010101" pitchFamily="49" charset="-122"/>
            </a:endParaRPr>
          </a:p>
        </p:txBody>
      </p:sp>
    </p:spTree>
    <p:custDataLst>
      <p:tags r:id="rId14"/>
    </p:custDataLst>
  </p:cSld>
  <p:clrMapOvr>
    <a:masterClrMapping/>
  </p:clrMapOvr>
  <p:transition spd="slow" advTm="7473">
    <p:push dir="u"/>
  </p:transition>
  <p:timing>
    <p:tnLst>
      <p:par>
        <p:cTn id="1" dur="indefinite" restart="never" nodeType="tmRoot"/>
      </p:par>
    </p:tnLst>
    <p:bldLst>
      <p:bldP spid="34" grpId="0"/>
      <p:bldP spid="38" grpId="0"/>
      <p:bldP spid="31" grpId="0"/>
      <p:bldP spid="35" grpId="0"/>
      <p:bldP spid="36" grpId="0"/>
      <p:bldP spid="37"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16386" name="组合 7"/>
          <p:cNvGrpSpPr/>
          <p:nvPr/>
        </p:nvGrpSpPr>
        <p:grpSpPr>
          <a:xfrm>
            <a:off x="0" y="876300"/>
            <a:ext cx="9142413" cy="5143500"/>
            <a:chOff x="0" y="0"/>
            <a:chExt cx="9142413" cy="5143500"/>
          </a:xfrm>
        </p:grpSpPr>
        <p:pic>
          <p:nvPicPr>
            <p:cNvPr id="29698" name="Picture 9" descr="卷轴纸"/>
            <p:cNvPicPr>
              <a:picLocks noChangeAspect="1"/>
            </p:cNvPicPr>
            <p:nvPr/>
          </p:nvPicPr>
          <p:blipFill>
            <a:blip r:embed="rId1"/>
            <a:stretch>
              <a:fillRect/>
            </a:stretch>
          </p:blipFill>
          <p:spPr>
            <a:xfrm>
              <a:off x="0" y="0"/>
              <a:ext cx="9142413" cy="5143500"/>
            </a:xfrm>
            <a:prstGeom prst="rect">
              <a:avLst/>
            </a:prstGeom>
            <a:noFill/>
            <a:ln w="9525">
              <a:noFill/>
            </a:ln>
          </p:spPr>
        </p:pic>
        <p:sp>
          <p:nvSpPr>
            <p:cNvPr id="29699" name="矩形 5"/>
            <p:cNvSpPr/>
            <p:nvPr/>
          </p:nvSpPr>
          <p:spPr>
            <a:xfrm>
              <a:off x="7235825" y="4065588"/>
              <a:ext cx="1657350" cy="574675"/>
            </a:xfrm>
            <a:prstGeom prst="rect">
              <a:avLst/>
            </a:prstGeom>
            <a:solidFill>
              <a:schemeClr val="bg1"/>
            </a:solidFill>
            <a:ln w="9525">
              <a:noFill/>
            </a:ln>
          </p:spPr>
          <p:txBody>
            <a:bodyPr anchor="ctr" anchorCtr="0"/>
            <a:p>
              <a:pPr algn="ctr" defTabSz="914400">
                <a:tabLst>
                  <a:tab pos="0" algn="l"/>
                </a:tabLst>
              </a:pPr>
              <a:r>
                <a:rPr lang="zh-CN" altLang="en-US" sz="1600" dirty="0">
                  <a:solidFill>
                    <a:srgbClr val="C00000"/>
                  </a:solidFill>
                  <a:latin typeface="隶书" panose="02010509060101010101" pitchFamily="49" charset="-122"/>
                  <a:ea typeface="隶书" panose="02010509060101010101" pitchFamily="49" charset="-122"/>
                </a:rPr>
                <a:t>南博律师事务所</a:t>
              </a:r>
              <a:endParaRPr lang="zh-CN" altLang="en-US" sz="1600" dirty="0">
                <a:solidFill>
                  <a:srgbClr val="C00000"/>
                </a:solidFill>
                <a:latin typeface="隶书" panose="02010509060101010101" pitchFamily="49" charset="-122"/>
                <a:ea typeface="隶书" panose="02010509060101010101" pitchFamily="49" charset="-122"/>
              </a:endParaRPr>
            </a:p>
          </p:txBody>
        </p:sp>
      </p:grpSp>
      <p:pic>
        <p:nvPicPr>
          <p:cNvPr id="16389" name="Picture 4" descr="卷轴"/>
          <p:cNvPicPr>
            <a:picLocks noChangeAspect="1"/>
          </p:cNvPicPr>
          <p:nvPr/>
        </p:nvPicPr>
        <p:blipFill>
          <a:blip r:embed="rId2"/>
          <a:srcRect/>
          <a:stretch>
            <a:fillRect/>
          </a:stretch>
        </p:blipFill>
        <p:spPr>
          <a:xfrm>
            <a:off x="0" y="876300"/>
            <a:ext cx="3276600" cy="5143500"/>
          </a:xfrm>
          <a:prstGeom prst="rect">
            <a:avLst/>
          </a:prstGeom>
          <a:noFill/>
          <a:ln w="9525">
            <a:noFill/>
          </a:ln>
        </p:spPr>
      </p:pic>
      <p:pic>
        <p:nvPicPr>
          <p:cNvPr id="16390" name="Picture 8" descr="毛笔2"/>
          <p:cNvPicPr>
            <a:picLocks noChangeAspect="1"/>
          </p:cNvPicPr>
          <p:nvPr/>
        </p:nvPicPr>
        <p:blipFill>
          <a:blip r:embed="rId3"/>
          <a:srcRect/>
          <a:stretch>
            <a:fillRect/>
          </a:stretch>
        </p:blipFill>
        <p:spPr>
          <a:xfrm>
            <a:off x="1295400" y="1027113"/>
            <a:ext cx="3352800" cy="2346325"/>
          </a:xfrm>
          <a:prstGeom prst="rect">
            <a:avLst/>
          </a:prstGeom>
          <a:noFill/>
          <a:ln w="9525">
            <a:noFill/>
          </a:ln>
        </p:spPr>
      </p:pic>
      <p:sp>
        <p:nvSpPr>
          <p:cNvPr id="16391" name="TextBox 19"/>
          <p:cNvSpPr txBox="1"/>
          <p:nvPr/>
        </p:nvSpPr>
        <p:spPr>
          <a:xfrm>
            <a:off x="1044575" y="2924175"/>
            <a:ext cx="7488238" cy="914400"/>
          </a:xfrm>
          <a:prstGeom prst="rect">
            <a:avLst/>
          </a:prstGeom>
          <a:noFill/>
          <a:ln w="9525">
            <a:noFill/>
          </a:ln>
        </p:spPr>
        <p:txBody>
          <a:bodyPr anchor="t" anchorCtr="0">
            <a:spAutoFit/>
          </a:bodyPr>
          <a:p>
            <a:pPr defTabSz="914400">
              <a:tabLst>
                <a:tab pos="0" algn="l"/>
              </a:tabLst>
            </a:pPr>
            <a:r>
              <a:rPr lang="zh-CN" altLang="en-US" sz="5400" i="1" dirty="0">
                <a:latin typeface="华文行楷" panose="02010800040101010101" pitchFamily="2" charset="-122"/>
                <a:ea typeface="华文行楷" panose="02010800040101010101" pitchFamily="2" charset="-122"/>
              </a:rPr>
              <a:t>博观而约取  厚积而薄发</a:t>
            </a:r>
            <a:endParaRPr lang="zh-CN" altLang="en-US" sz="5400" i="1" dirty="0">
              <a:latin typeface="华文行楷" panose="02010800040101010101" pitchFamily="2" charset="-122"/>
              <a:ea typeface="华文行楷" panose="02010800040101010101" pitchFamily="2" charset="-122"/>
            </a:endParaRPr>
          </a:p>
        </p:txBody>
      </p:sp>
      <p:pic>
        <p:nvPicPr>
          <p:cNvPr id="29703" name="Picture 22" descr="C:\Users\Administrator\Desktop\南博_副本.png"/>
          <p:cNvPicPr>
            <a:picLocks noChangeAspect="1"/>
          </p:cNvPicPr>
          <p:nvPr/>
        </p:nvPicPr>
        <p:blipFill>
          <a:blip r:embed="rId4"/>
          <a:srcRect/>
          <a:stretch>
            <a:fillRect/>
          </a:stretch>
        </p:blipFill>
        <p:spPr>
          <a:xfrm>
            <a:off x="7956550" y="25400"/>
            <a:ext cx="979488" cy="955675"/>
          </a:xfrm>
          <a:prstGeom prst="rect">
            <a:avLst/>
          </a:prstGeom>
          <a:noFill/>
          <a:ln w="9525">
            <a:noFill/>
          </a:ln>
          <a:effectLst>
            <a:outerShdw algn="ctr" rotWithShape="0">
              <a:srgbClr val="000000">
                <a:alpha val="5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3000" fill="hold"/>
                                        <p:tgtEl>
                                          <p:spTgt spid="16389"/>
                                        </p:tgtEl>
                                        <p:attrNameLst>
                                          <p:attrName>ppt_x</p:attrName>
                                        </p:attrNameLst>
                                      </p:cBhvr>
                                      <p:tavLst>
                                        <p:tav tm="0">
                                          <p:val>
                                            <p:strVal val="1+#ppt_w/2"/>
                                          </p:val>
                                        </p:tav>
                                        <p:tav tm="100000">
                                          <p:val>
                                            <p:strVal val="#ppt_x"/>
                                          </p:val>
                                        </p:tav>
                                      </p:tavLst>
                                    </p:anim>
                                    <p:anim calcmode="lin" valueType="num">
                                      <p:cBhvr additive="base">
                                        <p:cTn id="8" dur="3000" fill="hold"/>
                                        <p:tgtEl>
                                          <p:spTgt spid="1638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wipe(right)">
                                      <p:cBhvr>
                                        <p:cTn id="11" dur="3000"/>
                                        <p:tgtEl>
                                          <p:spTgt spid="16386"/>
                                        </p:tgtEl>
                                      </p:cBhvr>
                                    </p:animEffect>
                                  </p:childTnLst>
                                </p:cTn>
                              </p:par>
                            </p:childTnLst>
                          </p:cTn>
                        </p:par>
                        <p:par>
                          <p:cTn id="12" fill="hold">
                            <p:stCondLst>
                              <p:cond delay="3000"/>
                            </p:stCondLst>
                            <p:childTnLst>
                              <p:par>
                                <p:cTn id="13" presetID="2" presetClass="entr" presetSubtype="4" fill="hold" nodeType="afterEffect">
                                  <p:stCondLst>
                                    <p:cond delay="0"/>
                                  </p:stCondLst>
                                  <p:childTnLst>
                                    <p:set>
                                      <p:cBhvr>
                                        <p:cTn id="14" dur="1" fill="hold">
                                          <p:stCondLst>
                                            <p:cond delay="0"/>
                                          </p:stCondLst>
                                        </p:cTn>
                                        <p:tgtEl>
                                          <p:spTgt spid="16390"/>
                                        </p:tgtEl>
                                        <p:attrNameLst>
                                          <p:attrName>style.visibility</p:attrName>
                                        </p:attrNameLst>
                                      </p:cBhvr>
                                      <p:to>
                                        <p:strVal val="visible"/>
                                      </p:to>
                                    </p:set>
                                    <p:anim calcmode="lin" valueType="num">
                                      <p:cBhvr additive="base">
                                        <p:cTn id="15" dur="500" fill="hold"/>
                                        <p:tgtEl>
                                          <p:spTgt spid="16390"/>
                                        </p:tgtEl>
                                        <p:attrNameLst>
                                          <p:attrName>ppt_x</p:attrName>
                                        </p:attrNameLst>
                                      </p:cBhvr>
                                      <p:tavLst>
                                        <p:tav tm="0">
                                          <p:val>
                                            <p:strVal val="#ppt_x"/>
                                          </p:val>
                                        </p:tav>
                                        <p:tav tm="100000">
                                          <p:val>
                                            <p:strVal val="#ppt_x"/>
                                          </p:val>
                                        </p:tav>
                                      </p:tavLst>
                                    </p:anim>
                                    <p:anim calcmode="lin" valueType="num">
                                      <p:cBhvr additive="base">
                                        <p:cTn id="16" dur="500" fill="hold"/>
                                        <p:tgtEl>
                                          <p:spTgt spid="16390"/>
                                        </p:tgtEl>
                                        <p:attrNameLst>
                                          <p:attrName>ppt_y</p:attrName>
                                        </p:attrNameLst>
                                      </p:cBhvr>
                                      <p:tavLst>
                                        <p:tav tm="0">
                                          <p:val>
                                            <p:strVal val="1+#ppt_h/2"/>
                                          </p:val>
                                        </p:tav>
                                        <p:tav tm="100000">
                                          <p:val>
                                            <p:strVal val="#ppt_y"/>
                                          </p:val>
                                        </p:tav>
                                      </p:tavLst>
                                    </p:anim>
                                  </p:childTnLst>
                                </p:cTn>
                              </p:par>
                            </p:childTnLst>
                          </p:cTn>
                        </p:par>
                        <p:par>
                          <p:cTn id="17" fill="hold">
                            <p:stCondLst>
                              <p:cond delay="3500"/>
                            </p:stCondLst>
                            <p:childTnLst>
                              <p:par>
                                <p:cTn id="18" presetID="0" presetClass="path" presetSubtype="0" fill="hold" nodeType="afterEffect">
                                  <p:stCondLst>
                                    <p:cond delay="0"/>
                                  </p:stCondLst>
                                  <p:childTnLst>
                                    <p:animMotion origin="layout" path="M 2.22222E-6 2.99198E-6 C 0.00798 0.00493 0.02569 -0.00124 0.03264 -0.00186 C 0.03489 -0.00309 0.04045 -0.00556 0.04045 -0.00586 C 0.04253 -0.02376 0.03837 -0.03116 0.03038 -0.03578 C 0.02778 -0.03517 0.02309 -0.03856 0.02257 -0.03393 C 0.01285 0.04966 0.03541 0.03269 0.01805 0.0441 C 0.01059 0.04287 0.00295 0.04256 -0.00452 0.04009 C -0.00573 0.03979 -0.00226 0.03855 -0.00104 0.03794 C 0.00121 0.0367 0.00451 0.03608 0.00677 0.03393 C 0.0151 0.02529 0.02153 0.01881 0.03142 0.01604 C 0.03628 0.01727 0.03767 0.01943 0.04166 0.01604 C 0.04357 0.01449 0.04722 0.00802 0.04948 0.00802 C 0.05087 0.00802 0.04722 0.01048 0.04618 0.01203 C 0.04062 0.02004 0.04514 0.01634 0.03941 0.02004 C 0.03021 0.0438 0.04462 0.00802 0.03368 0.02992 C 0.02864 0.03979 0.02639 0.05058 0.02031 0.05798 C 0.01771 0.07063 0.02118 0.05829 0.0158 0.066 C 0.01475 0.06755 0.01458 0.07032 0.01354 0.07186 C 0.0125 0.07372 0.01128 0.07464 0.01007 0.07587 C 0.00416 0.09191 -0.00538 0.09839 -0.01129 0.11381 C -0.00851 0.09592 0.00816 0.08359 0.0158 0.07001 C 0.01684 0.06354 0.02135 0.05212 0.02135 0.05212 C 0.02639 0.07618 0.01475 0.10518 0.03038 0.11381 C 0.03941 0.1132 0.04844 0.11443 0.05729 0.11196 C 0.06562 0.1098 0.05868 0.08297 0.05729 0.07587 C 0.05607 0.0694 0.04982 0.07372 0.04618 0.07186 C 0.04166 0.07248 0.03715 0.0731 0.03264 0.07402 C 0.03073 0.07433 0.02882 0.07464 0.02708 0.07587 C 0.02587 0.0768 0.02257 0.08174 0.02361 0.07988 C 0.025 0.07742 0.02656 0.07587 0.02812 0.07402 C 0.03125 0.06539 0.03507 0.06631 0.04045 0.06385 C 0.05208 0.04873 0.03732 0.06693 0.05052 0.05397 C 0.05625 0.04842 0.06094 0.04102 0.06736 0.03794 C 0.0717 0.03238 0.07517 0.02467 0.07986 0.02004 C 0.08125 0.01881 0.08298 0.01881 0.08437 0.01789 C 0.08594 0.01696 0.08732 0.01573 0.08871 0.01418 C 0.09149 0.0111 0.09392 0.00709 0.0967 0.00401 C 0.1 -0.00463 0.10764 -0.01481 0.11354 -0.01789 C 0.11823 -0.02622 0.12205 -0.02499 0.12708 -0.02992 C 0.13785 -0.04103 0.12969 -0.03578 0.13715 -0.03979 C 0.14166 -0.03733 0.14236 -0.03363 0.14392 -0.02591 C 0.13923 -0.01512 0.13837 -0.01882 0.13264 -0.01203 C 0.12899 -0.00216 0.12291 0.00647 0.11805 0.01418 C 0.11562 0.01789 0.11128 0.02591 0.11128 0.02591 C 0.11094 0.02806 0.11041 0.02992 0.11007 0.03207 C 0.10972 0.03393 0.10903 0.04009 0.10903 0.03794 C 0.10903 0.02313 0.1085 0.02591 0.11354 0.02004 C 0.12222 -0.00093 0.13472 -0.00525 0.14826 -0.01203 C 0.1533 -0.00895 0.1566 -0.01388 0.1618 -0.01604 C 0.16684 -0.01358 0.16892 -0.01296 0.17083 -0.00401 C 0.16267 0.01048 0.15052 0.01881 0.13941 0.02405 C 0.13576 0.03022 0.13385 0.03146 0.12916 0.03393 C 0.12847 0.03207 0.12639 0.02992 0.12708 0.02806 C 0.12847 0.02405 0.13368 0.02004 0.13368 0.02004 C 0.13889 0.02066 0.14496 0.01696 0.14948 0.0219 C 0.15173 0.02436 0.14844 0.03146 0.14826 0.03608 C 0.14722 0.07063 0.15712 0.10703 0.13715 0.11381 C 0.12864 0.11258 0.12274 0.11628 0.12031 0.10178 C 0.12066 0.09438 0.11996 0.08698 0.12135 0.07988 C 0.12135 0.07988 0.13194 0.07217 0.13264 0.07186 C 0.14219 0.0549 0.16736 0.05798 0.17986 0.05583 C 0.18212 0.04349 0.18767 0.04287 0.19323 0.03608 C 0.1993 0.02868 0.20278 0.01912 0.20781 0.01017 C 0.20903 0.00493 0.21094 -0.00031 0.21128 -0.00586 C 0.21163 -0.01111 0.21094 -0.01697 0.21232 -0.0219 C 0.21302 -0.02468 0.21528 -0.02468 0.21684 -0.02591 C 0.23107 -0.02067 0.22482 -0.0182 0.22482 0.01418 C 0.22482 0.01819 0.22465 0.00555 0.22587 0.00215 C 0.22743 -0.00186 0.23264 -0.00586 0.23264 -0.00586 C 0.24097 -0.00401 0.246 -0.00124 0.23941 0.01789 C 0.2342 0.03331 0.2276 0.03485 0.2191 0.04009 C 0.2243 0.04225 0.22847 0.03979 0.23368 0.04195 C 0.22864 0.04811 0.22778 0.05428 0.22587 0.06385 C 0.22743 0.07186 0.22916 0.07341 0.23368 0.07587 C 0.23246 0.0876 0.23125 0.08945 0.22587 0.09592 C 0.22552 0.09253 0.2243 0.08914 0.22482 0.08605 C 0.22552 0.08204 0.2276 0.07896 0.22916 0.07587 C 0.23455 0.06539 0.23958 0.05397 0.24618 0.04595 C 0.25035 0.04102 0.25729 0.02806 0.25729 0.02806 C 0.26007 0.01511 0.26163 0.00771 0.26302 -0.00586 C 0.26493 -0.00093 0.26823 0.01881 0.2618 0.00215 C 0.26944 -0.01142 0.26493 -0.01296 0.27639 -0.00987 C 0.27604 -0.00401 0.27673 0.00246 0.27535 0.00802 C 0.27361 0.01449 0.25816 0.02837 0.25399 0.03207 C 0.25208 0.03146 0.24896 0.03331 0.24826 0.02992 C 0.24774 0.02714 0.25121 0.02652 0.25278 0.02591 C 0.2566 0.02405 0.27118 0.01789 0.27639 0.01789 C 0.27864 0.01789 0.27187 0.01912 0.26962 0.02004 C 0.26857 0.02035 0.26736 0.02128 0.26632 0.0219 C 0.25764 0.02621 0.26059 0.02405 0.24618 0.02591 C 0.24427 0.04441 0.23611 0.10209 0.25173 0.08204 C 0.25816 0.06477 0.26823 0.05058 0.27535 0.03393 C 0.27326 0.01727 0.27482 0.02591 0.26736 0.02992 C 0.26406 0.03794 0.26232 0.0404 0.26406 0.04996 C 0.26285 0.06138 0.25955 0.06909 0.25729 0.07988 C 0.25694 0.08389 0.25677 0.0879 0.25625 0.09191 C 0.25607 0.09407 0.25451 0.09963 0.25503 0.09777 C 0.26076 0.0805 0.2618 0.0768 0.27187 0.06785 C 0.2776 0.08328 0.27153 0.10055 0.2809 0.11196 C 0.28212 0.11073 0.28316 0.10888 0.28437 0.10795 C 0.28611 0.10672 0.28819 0.10734 0.28993 0.10579 C 0.30069 0.09592 0.28507 0.10302 0.29774 0.09592 C 0.30225 0.09346 0.31128 0.08976 0.31128 0.08976 C 0.3158 0.08174 0.31927 0.0842 0.32482 0.07988 C 0.33073 0.07526 0.33576 0.06755 0.34166 0.06385 C 0.346 0.05829 0.34913 0.05243 0.35399 0.04811 C 0.35677 0.03824 0.35903 0.03855 0.36406 0.03207 C 0.37482 0.03578 0.36562 0.0293 0.37083 0.04811 C 0.37135 0.04996 0.371 0.04349 0.37187 0.04195 C 0.37326 0.03917 0.37778 0.03701 0.37986 0.03608 C 0.3875 0.03207 0.39566 0.03115 0.40347 0.02806 C 0.40798 0.02251 0.41267 0.02035 0.41805 0.01789 C 0.42743 0.00123 0.43437 0.00123 0.44618 -0.00401 C 0.45781 -0.00926 0.46875 -0.01419 0.47986 -0.0219 C 0.48212 -0.03424 0.48472 -0.03949 0.47639 -0.02777 C 0.47222 -0.0219 0.47048 -0.01512 0.46632 -0.00987 C 0.47587 0.00185 0.48819 -0.00802 0.49896 -0.01203 C 0.49826 -0.01388 0.49774 -0.01635 0.4967 -0.01789 C 0.49462 -0.02098 0.48993 -0.02591 0.48993 -0.02591 C 0.48732 -0.01234 0.48698 -0.01265 0.48663 0.01017 C 0.48646 0.02004 0.48715 0.03022 0.48767 0.04009 C 0.48785 0.04349 0.48958 0.04688 0.48871 0.04996 C 0.48819 0.05182 0.48646 0.04873 0.48541 0.04811 C 0.47812 0.03948 0.47482 0.04256 0.46528 0.0441 C 0.48298 0.0185 0.48489 0.03238 0.5191 0.03393 C 0.51354 0.04071 0.50764 0.04626 0.50121 0.04996 C 0.49705 0.05459 0.4934 0.05768 0.48993 0.06385 C 0.49496 0.0657 0.49809 0.06693 0.50225 0.07186 C 0.5085 0.08883 0.50781 0.0842 0.50347 0.12183 C 0.50312 0.1243 0.50104 0.11937 0.5 0.11782 C 0.49392 0.1095 0.49097 0.10364 0.48767 0.09191 C 0.4875 0.09099 0.48628 0.07958 0.48541 0.07803 C 0.4835 0.07464 0.47864 0.07001 0.47864 0.07001 C 0.47396 0.07834 0.47083 0.08482 0.46857 0.09592 C 0.46805 0.09839 0.46597 0.1024 0.46736 0.10394 C 0.46927 0.1061 0.47187 0.1024 0.47413 0.10178 C 0.49149 0.08636 0.51024 0.07834 0.52916 0.07186 C 0.53472 0.06724 0.5408 0.06477 0.54618 0.05984 C 0.5566 0.04996 0.54896 0.05521 0.55729 0.04595 C 0.56163 0.04102 0.56719 0.03886 0.57187 0.03608 C 0.57587 0.03362 0.57916 0.02868 0.58316 0.02591 C 0.58524 0.01542 0.5868 0.00215 0.57986 -0.00186 C 0.5783 0.01418 0.57934 0.00647 0.57639 0.0219 C 0.57587 0.02498 0.57864 0.01665 0.57986 0.01418 C 0.58524 0.00339 0.58107 0.01233 0.58767 0.00215 C 0.59479 -0.00895 0.60295 -0.01574 0.61232 -0.01789 C 0.6184 -0.01728 0.62587 -0.02345 0.63038 -0.01604 C 0.6335 -0.0108 0.6276 0.01295 0.62482 0.02004 C 0.62396 0.02621 0.6243 0.04195 0.62135 0.04595 C 0.61684 0.05212 0.59982 0.05397 0.59444 0.05583 C 0.58246 0.05397 0.5783 0.05675 0.58767 0.04009 C 0.58975 0.02806 0.59392 0.01881 0.59548 0.00616 C 0.59722 -0.06632 0.59462 -0.05306 0.60347 -0.0219 C 0.60764 0.01079 0.6059 0.04811 0.60677 0.07988 C 0.60712 0.09222 0.6125 0.10579 0.61458 0.11782 C 0.6217 0.11412 0.62378 0.10672 0.62812 0.09592 C 0.6309 0.08883 0.63212 0.08976 0.63594 0.08389 C 0.64062 0.07649 0.64392 0.06909 0.64722 0.05984 C 0.65121 0.03701 0.66389 0.02066 0.66857 -0.00186 C 0.66944 -0.01049 0.66719 -0.0219 0.67083 -0.02777 C 0.67274 -0.03085 0.67604 -0.02653 0.67864 -0.02591 C 0.68021 -0.01543 0.68281 -0.00648 0.68437 0.00401 C 0.68472 0.02591 0.68541 0.07001 0.68541 0.07001 C 0.68611 0.04472 0.68698 0.02591 0.68993 0.00215 C 0.6901 -0.00031 0.69045 -0.02283 0.69323 -0.02777 C 0.69583 -0.03239 0.70347 -0.03455 0.70677 -0.03794 C 0.7092 -0.04041 0.71354 -0.04596 0.71354 -0.04596 C 0.71944 -0.04535 0.72552 -0.04473 0.73142 -0.0438 C 0.73333 -0.0435 0.73559 -0.04411 0.73715 -0.04195 C 0.73923 -0.03918 0.74166 -0.02992 0.74166 -0.02992 C 0.74618 0.00431 0.74462 0.05274 0.74496 0.08389 C 0.74462 0.08667 0.74531 0.09099 0.74392 0.09191 C 0.74201 0.09315 0.73559 0.08019 0.73368 0.07803 C 0.73003 0.06816 0.7243 0.06292 0.7191 0.05583 C 0.71666 0.05243 0.7151 0.04657 0.71232 0.0441 C 0.70816 0.0404 0.70416 0.03578 0.7 0.03207 C 0.69444 0.0219 0.6842 0.01696 0.67639 0.01203 C 0.68003 -0.00525 0.69618 -0.00463 0.70451 -0.01203 C 0.71163 -0.01142 0.71892 -0.01265 0.72587 -0.00987 C 0.72691 -0.00957 0.72552 -0.00586 0.72482 -0.00401 C 0.72396 -0.00155 0.72274 0.00061 0.72135 0.00215 C 0.71406 0.01141 0.7059 0.01943 0.69896 0.02992 C 0.69774 0.03177 0.69653 0.03393 0.69548 0.03608 C 0.69462 0.03794 0.69201 0.04133 0.69323 0.04195 C 0.69618 0.0438 0.6993 0.04071 0.70225 0.04009 C 0.71163 0.0293 0.70121 0.05243 0.7 0.05798 C 0.70521 0.06261 0.70816 0.06292 0.71007 0.05212 C 0.70972 0.03331 0.7085 0.0148 0.70903 -0.00401 C 0.70903 -0.00648 0.71059 2.99198E-6 0.71128 0.00215 C 0.72014 0.03362 0.70937 -0.00278 0.71458 0.01789 C 0.71823 0.03207 0.72413 0.04225 0.72812 0.05583 C 0.73003 0.04195 0.73021 0.03639 0.73489 0.02591 C 0.7368 0.0148 0.73524 0.00863 0.73142 2.99198E-6 C 0.72986 -0.00864 0.73038 -0.0182 0.72587 -0.00586 C 0.72673 0.00431 0.72743 0.01418 0.72916 0.02405 C 0.72812 0.04472 0.72569 0.05953 0.7191 0.07587 C 0.71788 0.07865 0.71562 0.08667 0.71354 0.0879 C 0.71076 0.08976 0.70746 0.08914 0.70451 0.08976 C 0.69305 0.08513 0.69653 0.08729 0.72257 0.08605 C 0.72812 0.08575 0.73385 0.08605 0.73941 0.08605 " pathEditMode="relative" ptsTypes="fffffffffffffffffffffffffffffffffffffffffffffffffffffffffffffffffffffffffffffffffffffffffffffffffffffffffffffffffffffffffffffffffffffffffffffffffffffffffffffffffffffffffffffffffffffffffffffffffffffffA">
                                      <p:cBhvr>
                                        <p:cTn id="19" dur="5000" fill="hold"/>
                                        <p:tgtEl>
                                          <p:spTgt spid="16390"/>
                                        </p:tgtEl>
                                        <p:attrNameLst>
                                          <p:attrName>ppt_x</p:attrName>
                                          <p:attrName>ppt_y</p:attrName>
                                        </p:attrNameLst>
                                      </p:cBhvr>
                                    </p:animMotion>
                                  </p:childTnLst>
                                </p:cTn>
                              </p:par>
                              <p:par>
                                <p:cTn id="20" presetID="22" presetClass="entr" presetSubtype="8" fill="hold" grpId="0" nodeType="with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wipe(left)">
                                      <p:cBhvr>
                                        <p:cTn id="22" dur="5000"/>
                                        <p:tgtEl>
                                          <p:spTgt spid="16391"/>
                                        </p:tgtEl>
                                      </p:cBhvr>
                                    </p:animEffect>
                                  </p:childTnLst>
                                </p:cTn>
                              </p:par>
                            </p:childTnLst>
                          </p:cTn>
                        </p:par>
                        <p:par>
                          <p:cTn id="23" fill="hold">
                            <p:stCondLst>
                              <p:cond delay="8500"/>
                            </p:stCondLst>
                            <p:childTnLst>
                              <p:par>
                                <p:cTn id="24" presetID="2" presetClass="exit" presetSubtype="2" fill="hold" nodeType="afterEffect">
                                  <p:stCondLst>
                                    <p:cond delay="0"/>
                                  </p:stCondLst>
                                  <p:childTnLst>
                                    <p:anim calcmode="lin" valueType="num">
                                      <p:cBhvr additive="base">
                                        <p:cTn id="25" dur="500"/>
                                        <p:tgtEl>
                                          <p:spTgt spid="16390"/>
                                        </p:tgtEl>
                                        <p:attrNameLst>
                                          <p:attrName>ppt_x</p:attrName>
                                        </p:attrNameLst>
                                      </p:cBhvr>
                                      <p:tavLst>
                                        <p:tav tm="0">
                                          <p:val>
                                            <p:strVal val="ppt_x"/>
                                          </p:val>
                                        </p:tav>
                                        <p:tav tm="100000">
                                          <p:val>
                                            <p:strVal val="1+ppt_w/2"/>
                                          </p:val>
                                        </p:tav>
                                      </p:tavLst>
                                    </p:anim>
                                    <p:anim calcmode="lin" valueType="num">
                                      <p:cBhvr additive="base">
                                        <p:cTn id="26" dur="500"/>
                                        <p:tgtEl>
                                          <p:spTgt spid="16390"/>
                                        </p:tgtEl>
                                        <p:attrNameLst>
                                          <p:attrName>ppt_y</p:attrName>
                                        </p:attrNameLst>
                                      </p:cBhvr>
                                      <p:tavLst>
                                        <p:tav tm="0">
                                          <p:val>
                                            <p:strVal val="ppt_y"/>
                                          </p:val>
                                        </p:tav>
                                        <p:tav tm="100000">
                                          <p:val>
                                            <p:strVal val="ppt_y"/>
                                          </p:val>
                                        </p:tav>
                                      </p:tavLst>
                                    </p:anim>
                                    <p:set>
                                      <p:cBhvr>
                                        <p:cTn id="27" dur="1" fill="hold">
                                          <p:stCondLst>
                                            <p:cond delay="499"/>
                                          </p:stCondLst>
                                        </p:cTn>
                                        <p:tgtEl>
                                          <p:spTgt spid="16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0721" name="Picture 11" descr="图片3"/>
          <p:cNvPicPr>
            <a:picLocks noChangeAspect="1"/>
          </p:cNvPicPr>
          <p:nvPr/>
        </p:nvPicPr>
        <p:blipFill>
          <a:blip r:embed="rId1"/>
          <a:stretch>
            <a:fillRect/>
          </a:stretch>
        </p:blipFill>
        <p:spPr>
          <a:xfrm>
            <a:off x="36513" y="100013"/>
            <a:ext cx="9144000" cy="6858000"/>
          </a:xfrm>
          <a:prstGeom prst="rect">
            <a:avLst/>
          </a:prstGeom>
          <a:noFill/>
          <a:ln w="9525">
            <a:noFill/>
          </a:ln>
        </p:spPr>
      </p:pic>
      <p:sp>
        <p:nvSpPr>
          <p:cNvPr id="30722" name="Rectangle 2"/>
          <p:cNvSpPr>
            <a:spLocks noGrp="1"/>
          </p:cNvSpPr>
          <p:nvPr>
            <p:ph type="ctrTitle" idx="4294967295"/>
          </p:nvPr>
        </p:nvSpPr>
        <p:spPr>
          <a:xfrm>
            <a:off x="0" y="1844675"/>
            <a:ext cx="9070975" cy="1470025"/>
          </a:xfrm>
        </p:spPr>
        <p:txBody>
          <a:bodyPr vert="horz" wrap="square" lIns="91440" tIns="45720" rIns="91440" bIns="45720" anchor="ctr" anchorCtr="0"/>
          <a:lstStyle>
            <a:lvl1pPr lvl="0">
              <a:buClrTx/>
              <a:buSzTx/>
              <a:buFontTx/>
              <a:defRPr/>
            </a:lvl1pPr>
          </a:lstStyle>
          <a:p>
            <a:pPr lvl="0" algn="ctr" eaLnBrk="1" hangingPunct="1">
              <a:buClrTx/>
              <a:buSzTx/>
              <a:buFontTx/>
            </a:pPr>
            <a:r>
              <a:rPr lang="zh-CN" altLang="zh-CN" sz="4800" dirty="0">
                <a:solidFill>
                  <a:schemeClr val="tx1"/>
                </a:solidFill>
                <a:latin typeface="楷体" panose="02010609060101010101" pitchFamily="49" charset="-122"/>
                <a:ea typeface="楷体" panose="02010609060101010101" pitchFamily="49" charset="-122"/>
                <a:sym typeface="楷体" panose="02010609060101010101" pitchFamily="49" charset="-122"/>
              </a:rPr>
              <a:t>感谢您的关注！</a:t>
            </a:r>
            <a:br>
              <a:rPr lang="zh-CN" altLang="zh-CN" sz="4800" dirty="0">
                <a:solidFill>
                  <a:schemeClr val="tx1"/>
                </a:solidFill>
                <a:latin typeface="楷体" panose="02010609060101010101" pitchFamily="49" charset="-122"/>
                <a:ea typeface="楷体" panose="02010609060101010101" pitchFamily="49" charset="-122"/>
                <a:sym typeface="楷体" panose="02010609060101010101" pitchFamily="49" charset="-122"/>
              </a:rPr>
            </a:br>
            <a:r>
              <a:rPr lang="zh-CN" altLang="zh-CN" sz="4800" dirty="0">
                <a:solidFill>
                  <a:schemeClr val="tx1"/>
                </a:solidFill>
                <a:latin typeface="楷体" panose="02010609060101010101" pitchFamily="49" charset="-122"/>
                <a:ea typeface="楷体" panose="02010609060101010101" pitchFamily="49" charset="-122"/>
                <a:sym typeface="楷体" panose="02010609060101010101" pitchFamily="49" charset="-122"/>
              </a:rPr>
              <a:t>谢谢！</a:t>
            </a:r>
            <a:endParaRPr lang="zh-CN" altLang="zh-CN" sz="4800" i="1" dirty="0">
              <a:solidFill>
                <a:schemeClr val="tx1"/>
              </a:solidFill>
              <a:latin typeface="楷体" panose="02010609060101010101" pitchFamily="49" charset="-122"/>
              <a:ea typeface="楷体" panose="02010609060101010101" pitchFamily="49" charset="-122"/>
              <a:sym typeface="楷体" panose="02010609060101010101" pitchFamily="49" charset="-122"/>
            </a:endParaRPr>
          </a:p>
        </p:txBody>
      </p:sp>
      <p:sp>
        <p:nvSpPr>
          <p:cNvPr id="30723" name="Rectangle 3"/>
          <p:cNvSpPr/>
          <p:nvPr/>
        </p:nvSpPr>
        <p:spPr>
          <a:xfrm>
            <a:off x="2627313" y="692150"/>
            <a:ext cx="3889375" cy="1398588"/>
          </a:xfrm>
          <a:prstGeom prst="rect">
            <a:avLst/>
          </a:prstGeom>
          <a:noFill/>
          <a:ln w="9525">
            <a:noFill/>
          </a:ln>
        </p:spPr>
        <p:txBody>
          <a:bodyPr lIns="0" rIns="0" anchor="t" anchorCtr="0"/>
          <a:p>
            <a:pPr algn="ctr" defTabSz="914400">
              <a:lnSpc>
                <a:spcPct val="120000"/>
              </a:lnSpc>
              <a:spcBef>
                <a:spcPct val="20000"/>
              </a:spcBef>
              <a:tabLst>
                <a:tab pos="0" algn="l"/>
              </a:tabLst>
            </a:pPr>
            <a:endParaRPr lang="zh-CN" altLang="en-US" sz="1600" dirty="0">
              <a:solidFill>
                <a:srgbClr val="000000"/>
              </a:solidFill>
              <a:latin typeface="Arial" panose="020B0604020202020204" pitchFamily="34" charset="0"/>
              <a:ea typeface="华文细黑" panose="02010600040101010101" pitchFamily="2" charset="-122"/>
              <a:sym typeface="Arial" panose="020B0604020202020204" pitchFamily="34" charset="0"/>
            </a:endParaRPr>
          </a:p>
        </p:txBody>
      </p:sp>
      <p:sp>
        <p:nvSpPr>
          <p:cNvPr id="30724" name="Rectangle 4"/>
          <p:cNvSpPr/>
          <p:nvPr/>
        </p:nvSpPr>
        <p:spPr>
          <a:xfrm>
            <a:off x="4860925" y="2493963"/>
            <a:ext cx="3889375" cy="1398587"/>
          </a:xfrm>
          <a:prstGeom prst="rect">
            <a:avLst/>
          </a:prstGeom>
          <a:noFill/>
          <a:ln w="9525">
            <a:noFill/>
          </a:ln>
        </p:spPr>
        <p:txBody>
          <a:bodyPr lIns="0" rIns="0" anchor="t" anchorCtr="0"/>
          <a:p>
            <a:pPr defTabSz="914400">
              <a:lnSpc>
                <a:spcPct val="120000"/>
              </a:lnSpc>
              <a:spcBef>
                <a:spcPct val="20000"/>
              </a:spcBef>
              <a:tabLst>
                <a:tab pos="0" algn="l"/>
              </a:tabLst>
            </a:pPr>
            <a:endParaRPr lang="zh-CN" altLang="en-US" sz="1600" dirty="0">
              <a:solidFill>
                <a:srgbClr val="000000"/>
              </a:solidFill>
              <a:latin typeface="Arial" panose="020B0604020202020204" pitchFamily="34" charset="0"/>
              <a:ea typeface="华文细黑" panose="02010600040101010101" pitchFamily="2" charset="-122"/>
              <a:sym typeface="Arial" panose="020B0604020202020204" pitchFamily="34" charset="0"/>
            </a:endParaRPr>
          </a:p>
        </p:txBody>
      </p:sp>
      <p:sp>
        <p:nvSpPr>
          <p:cNvPr id="30725" name="Text Box 6"/>
          <p:cNvSpPr/>
          <p:nvPr/>
        </p:nvSpPr>
        <p:spPr>
          <a:xfrm>
            <a:off x="612775" y="4367213"/>
            <a:ext cx="8567738" cy="1783715"/>
          </a:xfrm>
          <a:prstGeom prst="rect">
            <a:avLst/>
          </a:prstGeom>
          <a:noFill/>
          <a:ln w="9525">
            <a:noFill/>
          </a:ln>
        </p:spPr>
        <p:txBody>
          <a:bodyPr anchor="t" anchorCtr="0">
            <a:spAutoFit/>
          </a:bodyPr>
          <a:p>
            <a:pPr defTabSz="914400">
              <a:lnSpc>
                <a:spcPts val="4400"/>
              </a:lnSpc>
              <a:tabLst>
                <a:tab pos="0" algn="l"/>
              </a:tabLst>
            </a:pPr>
            <a:r>
              <a:rPr lang="zh-CN" altLang="en-US" sz="2400" dirty="0">
                <a:solidFill>
                  <a:schemeClr val="bg1"/>
                </a:solidFill>
                <a:latin typeface="Arial" panose="020B0604020202020204" pitchFamily="34" charset="0"/>
                <a:ea typeface="华文细黑" panose="02010600040101010101" pitchFamily="2" charset="-122"/>
                <a:sym typeface="Arial" panose="020B0604020202020204" pitchFamily="34" charset="0"/>
              </a:rPr>
              <a:t>杨皓律师联系电话：</a:t>
            </a:r>
            <a:r>
              <a:rPr lang="en-US" altLang="zh-CN" sz="2400" dirty="0">
                <a:solidFill>
                  <a:schemeClr val="bg1"/>
                </a:solidFill>
                <a:latin typeface="Arial" panose="020B0604020202020204" pitchFamily="34" charset="0"/>
                <a:ea typeface="华文细黑" panose="02010600040101010101" pitchFamily="2" charset="-122"/>
                <a:sym typeface="Arial" panose="020B0604020202020204" pitchFamily="34" charset="0"/>
              </a:rPr>
              <a:t>15911726081</a:t>
            </a:r>
            <a:endParaRPr lang="en-US" altLang="zh-CN" sz="2400" dirty="0">
              <a:solidFill>
                <a:schemeClr val="bg1"/>
              </a:solidFill>
              <a:latin typeface="Arial" panose="020B0604020202020204" pitchFamily="34" charset="0"/>
              <a:ea typeface="华文细黑" panose="02010600040101010101" pitchFamily="2" charset="-122"/>
              <a:sym typeface="Arial" panose="020B0604020202020204" pitchFamily="34" charset="0"/>
            </a:endParaRPr>
          </a:p>
          <a:p>
            <a:pPr defTabSz="914400">
              <a:lnSpc>
                <a:spcPts val="4400"/>
              </a:lnSpc>
              <a:tabLst>
                <a:tab pos="0" algn="l"/>
              </a:tabLst>
            </a:pPr>
            <a:r>
              <a:rPr lang="zh-CN" altLang="en-US" sz="2400" dirty="0">
                <a:solidFill>
                  <a:schemeClr val="bg1"/>
                </a:solidFill>
                <a:latin typeface="Arial" panose="020B0604020202020204" pitchFamily="34" charset="0"/>
                <a:ea typeface="华文细黑" panose="02010600040101010101" pitchFamily="2" charset="-122"/>
                <a:sym typeface="Arial" panose="020B0604020202020204" pitchFamily="34" charset="0"/>
              </a:rPr>
              <a:t>邮箱：</a:t>
            </a:r>
            <a:r>
              <a:rPr lang="en-US" altLang="zh-CN" sz="2400" dirty="0">
                <a:solidFill>
                  <a:schemeClr val="bg1"/>
                </a:solidFill>
                <a:latin typeface="Arial" panose="020B0604020202020204" pitchFamily="34" charset="0"/>
                <a:ea typeface="华文细黑" panose="02010600040101010101" pitchFamily="2" charset="-122"/>
                <a:sym typeface="Arial" panose="020B0604020202020204" pitchFamily="34" charset="0"/>
              </a:rPr>
              <a:t>911958751@qq.com</a:t>
            </a:r>
            <a:endParaRPr lang="en-US" altLang="zh-CN" sz="2400" dirty="0">
              <a:solidFill>
                <a:schemeClr val="bg1"/>
              </a:solidFill>
              <a:latin typeface="Arial" panose="020B0604020202020204" pitchFamily="34" charset="0"/>
              <a:ea typeface="华文细黑" panose="02010600040101010101" pitchFamily="2" charset="-122"/>
              <a:sym typeface="Arial" panose="020B0604020202020204" pitchFamily="34" charset="0"/>
            </a:endParaRPr>
          </a:p>
          <a:p>
            <a:pPr defTabSz="914400">
              <a:lnSpc>
                <a:spcPts val="4400"/>
              </a:lnSpc>
              <a:tabLst>
                <a:tab pos="0" algn="l"/>
              </a:tabLst>
            </a:pPr>
            <a:r>
              <a:rPr lang="zh-CN" altLang="en-US" sz="2400" dirty="0">
                <a:solidFill>
                  <a:schemeClr val="bg1"/>
                </a:solidFill>
                <a:latin typeface="Arial" panose="020B0604020202020204" pitchFamily="34" charset="0"/>
                <a:ea typeface="华文细黑" panose="02010600040101010101" pitchFamily="2" charset="-122"/>
                <a:sym typeface="Arial" panose="020B0604020202020204" pitchFamily="34" charset="0"/>
              </a:rPr>
              <a:t>通讯地址：</a:t>
            </a:r>
            <a:r>
              <a:rPr lang="en-US" altLang="zh-CN" sz="2400" dirty="0">
                <a:solidFill>
                  <a:schemeClr val="bg1"/>
                </a:solidFill>
                <a:latin typeface="Arial" panose="020B0604020202020204" pitchFamily="34" charset="0"/>
                <a:ea typeface="华文细黑" panose="02010600040101010101" pitchFamily="2" charset="-122"/>
              </a:rPr>
              <a:t>云南省昆明市西山区望江路希望汇耍街8栋3</a:t>
            </a:r>
            <a:r>
              <a:rPr lang="zh-CN" altLang="en-US" sz="2400" dirty="0">
                <a:solidFill>
                  <a:schemeClr val="bg1"/>
                </a:solidFill>
                <a:latin typeface="Arial" panose="020B0604020202020204" pitchFamily="34" charset="0"/>
                <a:ea typeface="华文细黑" panose="02010600040101010101" pitchFamily="2" charset="-122"/>
              </a:rPr>
              <a:t>层</a:t>
            </a:r>
            <a:r>
              <a:rPr lang="zh-CN" altLang="en-US" dirty="0">
                <a:latin typeface="Arial" panose="020B0604020202020204" pitchFamily="34" charset="0"/>
                <a:ea typeface="华文细黑" panose="02010600040101010101" pitchFamily="2" charset="-122"/>
              </a:rPr>
              <a:t>层</a:t>
            </a:r>
            <a:endParaRPr lang="zh-CN" altLang="en-US" dirty="0">
              <a:latin typeface="Arial" panose="020B0604020202020204" pitchFamily="34" charset="0"/>
              <a:ea typeface="华文细黑" panose="0201060004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pic>
        <p:nvPicPr>
          <p:cNvPr id="4" name="内容占位符 3" descr="杨皓"/>
          <p:cNvPicPr>
            <a:picLocks noChangeAspect="1"/>
          </p:cNvPicPr>
          <p:nvPr>
            <p:ph idx="1"/>
          </p:nvPr>
        </p:nvPicPr>
        <p:blipFill>
          <a:blip r:embed="rId1"/>
          <a:stretch>
            <a:fillRect/>
          </a:stretch>
        </p:blipFill>
        <p:spPr>
          <a:xfrm>
            <a:off x="760095" y="1816100"/>
            <a:ext cx="2217420" cy="3225800"/>
          </a:xfrm>
          <a:prstGeom prst="rect">
            <a:avLst/>
          </a:prstGeom>
        </p:spPr>
      </p:pic>
      <p:sp>
        <p:nvSpPr>
          <p:cNvPr id="10" name="文本框 9"/>
          <p:cNvSpPr txBox="1"/>
          <p:nvPr/>
        </p:nvSpPr>
        <p:spPr>
          <a:xfrm>
            <a:off x="3749675" y="2357120"/>
            <a:ext cx="4512945" cy="3169285"/>
          </a:xfrm>
          <a:prstGeom prst="rect">
            <a:avLst/>
          </a:prstGeom>
          <a:noFill/>
        </p:spPr>
        <p:txBody>
          <a:bodyPr wrap="square" rtlCol="0" anchor="t" anchorCtr="0">
            <a:spAutoFit/>
          </a:bodyPr>
          <a:p>
            <a:pPr algn="l">
              <a:lnSpc>
                <a:spcPct val="100000"/>
              </a:lnSpc>
            </a:pPr>
            <a:r>
              <a:rPr lang="zh-CN" altLang="en-US" sz="2000" b="1"/>
              <a:t>杨皓律师简介</a:t>
            </a:r>
            <a:r>
              <a:rPr lang="en-US" altLang="zh-CN" sz="2000" b="1"/>
              <a:t>                                             </a:t>
            </a:r>
            <a:endParaRPr lang="zh-CN" altLang="en-US" sz="2000" b="1"/>
          </a:p>
          <a:p>
            <a:pPr lvl="0" algn="dist">
              <a:lnSpc>
                <a:spcPct val="100000"/>
              </a:lnSpc>
            </a:pPr>
            <a:r>
              <a:rPr lang="en-US" altLang="zh-CN" sz="2000" b="1"/>
              <a:t>  </a:t>
            </a:r>
            <a:endParaRPr lang="en-US" altLang="zh-CN" sz="2000" b="1"/>
          </a:p>
          <a:p>
            <a:pPr lvl="0" algn="dist">
              <a:lnSpc>
                <a:spcPct val="100000"/>
              </a:lnSpc>
            </a:pPr>
            <a:r>
              <a:rPr lang="en-US" altLang="zh-CN" sz="2000" b="1"/>
              <a:t>       </a:t>
            </a:r>
            <a:r>
              <a:rPr lang="zh-CN" altLang="en-US" sz="2000" b="1"/>
              <a:t>专职律师，从业十年间办理大量民商事纠纷案件，实务经验丰富。在刑事辩护方面也有大量缓刑、不起诉以及跨档减刑的案例。严谨负责，力争办好每一件经手的案件，不辜负每一份信任是杨皓律师的执业信念。擅长领域：物业服务合同纠纷、合伙纠纷、执行纠纷、刑事辩护</a:t>
            </a:r>
            <a:r>
              <a:rPr lang="zh-CN" altLang="en-US" b="1"/>
              <a:t>。</a:t>
            </a:r>
            <a:endParaRPr lang="zh-CN" alt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96998" y="857250"/>
            <a:ext cx="463545"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chemeClr val="bg1"/>
              </a:solidFill>
            </a:endParaRPr>
          </a:p>
        </p:txBody>
      </p:sp>
      <p:sp>
        <p:nvSpPr>
          <p:cNvPr id="22" name="文本框 21"/>
          <p:cNvSpPr txBox="1"/>
          <p:nvPr/>
        </p:nvSpPr>
        <p:spPr>
          <a:xfrm>
            <a:off x="796998" y="1023272"/>
            <a:ext cx="463545" cy="414020"/>
          </a:xfrm>
          <a:prstGeom prst="rect">
            <a:avLst/>
          </a:prstGeom>
          <a:noFill/>
        </p:spPr>
        <p:txBody>
          <a:bodyPr wrap="square" rtlCol="0">
            <a:spAutoFit/>
          </a:bodyPr>
          <a:lstStyle/>
          <a:p>
            <a:pPr algn="ctr"/>
            <a:r>
              <a:rPr lang="en-US" altLang="zh-CN" sz="2100" dirty="0">
                <a:solidFill>
                  <a:schemeClr val="bg1"/>
                </a:solidFill>
                <a:latin typeface="字魂58号-创中黑" panose="00000500000000000000" pitchFamily="2" charset="-122"/>
                <a:ea typeface="字魂58号-创中黑" panose="00000500000000000000" pitchFamily="2" charset="-122"/>
              </a:rPr>
              <a:t>1</a:t>
            </a:r>
            <a:endParaRPr lang="zh-CN" altLang="en-US" sz="2100" dirty="0">
              <a:solidFill>
                <a:schemeClr val="bg1"/>
              </a:solidFill>
              <a:latin typeface="字魂58号-创中黑" panose="00000500000000000000" pitchFamily="2" charset="-122"/>
              <a:ea typeface="字魂58号-创中黑" panose="00000500000000000000" pitchFamily="2" charset="-122"/>
            </a:endParaRPr>
          </a:p>
        </p:txBody>
      </p:sp>
      <p:sp>
        <p:nvSpPr>
          <p:cNvPr id="24" name="文本框 23"/>
          <p:cNvSpPr txBox="1"/>
          <p:nvPr/>
        </p:nvSpPr>
        <p:spPr>
          <a:xfrm>
            <a:off x="691991" y="2510790"/>
            <a:ext cx="3915251" cy="1247775"/>
          </a:xfrm>
          <a:prstGeom prst="rect">
            <a:avLst/>
          </a:prstGeom>
          <a:noFill/>
        </p:spPr>
        <p:txBody>
          <a:bodyPr wrap="square" rtlCol="0">
            <a:noAutofit/>
          </a:bodyPr>
          <a:lstStyle/>
          <a:p>
            <a:pPr algn="ctr"/>
            <a:r>
              <a:rPr lang="zh-CN" altLang="en-US" sz="3300" dirty="0">
                <a:latin typeface="黑体" panose="02010609060101010101" pitchFamily="49" charset="-122"/>
                <a:ea typeface="黑体" panose="02010609060101010101" pitchFamily="49" charset="-122"/>
                <a:sym typeface="+mn-ea"/>
              </a:rPr>
              <a:t>法律规定</a:t>
            </a:r>
            <a:endParaRPr lang="zh-CN" altLang="en-US" sz="3300" dirty="0">
              <a:latin typeface="黑体" panose="02010609060101010101" pitchFamily="49" charset="-122"/>
              <a:ea typeface="黑体" panose="02010609060101010101" pitchFamily="49" charset="-122"/>
              <a:sym typeface="+mn-ea"/>
            </a:endParaRPr>
          </a:p>
          <a:p>
            <a:endParaRPr lang="zh-CN" altLang="en-US" sz="3300" dirty="0">
              <a:latin typeface="黑体" panose="02010609060101010101" pitchFamily="49" charset="-122"/>
              <a:ea typeface="黑体" panose="02010609060101010101" pitchFamily="49" charset="-122"/>
              <a:sym typeface="+mn-ea"/>
            </a:endParaRPr>
          </a:p>
          <a:p>
            <a:endParaRPr lang="zh-CN" altLang="en-US" sz="3300" dirty="0">
              <a:latin typeface="黑体" panose="02010609060101010101" pitchFamily="49" charset="-122"/>
              <a:ea typeface="黑体" panose="02010609060101010101" pitchFamily="49" charset="-122"/>
            </a:endParaRPr>
          </a:p>
          <a:p>
            <a:endParaRPr lang="zh-CN" altLang="en-US" sz="3300" dirty="0">
              <a:solidFill>
                <a:srgbClr val="36373B"/>
              </a:solidFill>
              <a:latin typeface="黑体" panose="02010609060101010101" pitchFamily="49" charset="-122"/>
              <a:ea typeface="黑体" panose="02010609060101010101" pitchFamily="49" charset="-122"/>
            </a:endParaRPr>
          </a:p>
        </p:txBody>
      </p:sp>
      <p:sp>
        <p:nvSpPr>
          <p:cNvPr id="9" name="矩形 8"/>
          <p:cNvSpPr/>
          <p:nvPr/>
        </p:nvSpPr>
        <p:spPr>
          <a:xfrm>
            <a:off x="767725" y="5081381"/>
            <a:ext cx="7608551" cy="919369"/>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pic>
        <p:nvPicPr>
          <p:cNvPr id="10" name="图片 9"/>
          <p:cNvPicPr>
            <a:picLocks noChangeAspect="1"/>
          </p:cNvPicPr>
          <p:nvPr/>
        </p:nvPicPr>
        <p:blipFill rotWithShape="1">
          <a:blip r:embed="rId1"/>
          <a:srcRect/>
          <a:stretch>
            <a:fillRect/>
          </a:stretch>
        </p:blipFill>
        <p:spPr>
          <a:xfrm>
            <a:off x="4865712" y="1918122"/>
            <a:ext cx="3073001" cy="3397376"/>
          </a:xfrm>
          <a:prstGeom prst="rect">
            <a:avLst/>
          </a:prstGeom>
        </p:spPr>
      </p:pic>
    </p:spTree>
    <p:custDataLst>
      <p:tags r:id="rId2"/>
    </p:custDataLst>
  </p:cSld>
  <p:clrMapOvr>
    <a:masterClrMapping/>
  </p:clrMapOvr>
  <p:transition spd="med" advTm="3161">
    <p:pull/>
  </p:transition>
  <p:timing>
    <p:tnLst>
      <p:par>
        <p:cTn id="1" dur="indefinite" restart="never" nodeType="tmRoot"/>
      </p:par>
    </p:tnLst>
    <p:bldLst>
      <p:bldP spid="21" grpId="0" animBg="1"/>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5"/>
          <p:cNvSpPr txBox="1"/>
          <p:nvPr/>
        </p:nvSpPr>
        <p:spPr bwMode="auto">
          <a:xfrm>
            <a:off x="369888" y="144463"/>
            <a:ext cx="7886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lnSpc>
                <a:spcPct val="90000"/>
              </a:lnSpc>
              <a:spcBef>
                <a:spcPct val="0"/>
              </a:spcBef>
              <a:spcAft>
                <a:spcPct val="0"/>
              </a:spcAft>
              <a:defRPr sz="3200" b="1" kern="1200">
                <a:solidFill>
                  <a:srgbClr val="3C5C82"/>
                </a:solidFill>
                <a:latin typeface="+mj-lt"/>
                <a:ea typeface="+mj-ea"/>
                <a:cs typeface="+mj-cs"/>
              </a:defRPr>
            </a:lvl1pPr>
            <a:lvl2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2pPr>
            <a:lvl3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3pPr>
            <a:lvl4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4pPr>
            <a:lvl5pPr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5pPr>
            <a:lvl6pPr marL="4572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6pPr>
            <a:lvl7pPr marL="9144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7pPr>
            <a:lvl8pPr marL="13716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8pPr>
            <a:lvl9pPr marL="1828800" algn="l" rtl="0" fontAlgn="base">
              <a:lnSpc>
                <a:spcPct val="90000"/>
              </a:lnSpc>
              <a:spcBef>
                <a:spcPct val="0"/>
              </a:spcBef>
              <a:spcAft>
                <a:spcPct val="0"/>
              </a:spcAft>
              <a:defRPr sz="3200" b="1">
                <a:solidFill>
                  <a:srgbClr val="3C5C82"/>
                </a:solidFill>
                <a:latin typeface="华文中宋" panose="02010600040101010101" pitchFamily="2" charset="-122"/>
                <a:ea typeface="华文中宋" panose="0201060004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endParaRPr kumimoji="0" lang="zh-CN" altLang="en-US" sz="28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j-cs"/>
              <a:sym typeface="+mn-ea"/>
            </a:endParaRPr>
          </a:p>
        </p:txBody>
      </p:sp>
      <p:sp>
        <p:nvSpPr>
          <p:cNvPr id="17410" name="标题 1"/>
          <p:cNvSpPr>
            <a:spLocks noGrp="1"/>
          </p:cNvSpPr>
          <p:nvPr>
            <p:ph type="title"/>
          </p:nvPr>
        </p:nvSpPr>
        <p:spPr>
          <a:xfrm>
            <a:off x="369888" y="1163638"/>
            <a:ext cx="8104187" cy="598487"/>
          </a:xfrm>
        </p:spPr>
        <p:txBody>
          <a:bodyPr anchor="b" anchorCtr="0"/>
          <a:p>
            <a:r>
              <a:rPr lang="en-US" altLang="zh-CN" dirty="0">
                <a:latin typeface="方正仿宋_GB2312" panose="02000000000000000000" charset="-122"/>
                <a:ea typeface="方正仿宋_GB2312" panose="02000000000000000000" charset="-122"/>
                <a:cs typeface="方正仿宋_GB2312" panose="02000000000000000000" charset="-122"/>
                <a:sym typeface="+mn-ea"/>
              </a:rPr>
              <a:t>《中华人民共和国公司法》</a:t>
            </a:r>
            <a:endParaRPr lang="zh-CN" altLang="en-US">
              <a:latin typeface="方正仿宋_GB2312" panose="02000000000000000000" charset="-122"/>
              <a:ea typeface="方正仿宋_GB2312" panose="02000000000000000000" charset="-122"/>
              <a:cs typeface="方正仿宋_GB2312" panose="02000000000000000000" charset="-122"/>
            </a:endParaRPr>
          </a:p>
        </p:txBody>
      </p:sp>
      <p:sp>
        <p:nvSpPr>
          <p:cNvPr id="17411" name="文本框 2"/>
          <p:cNvSpPr txBox="1"/>
          <p:nvPr/>
        </p:nvSpPr>
        <p:spPr>
          <a:xfrm>
            <a:off x="305435" y="1846580"/>
            <a:ext cx="8650605" cy="4530090"/>
          </a:xfrm>
          <a:prstGeom prst="rect">
            <a:avLst/>
          </a:prstGeom>
          <a:noFill/>
          <a:ln w="9525">
            <a:noFill/>
          </a:ln>
        </p:spPr>
        <p:txBody>
          <a:bodyPr wrap="square" anchor="t" anchorCtr="0">
            <a:noAutofit/>
          </a:bodyPr>
          <a:p>
            <a:pPr>
              <a:lnSpc>
                <a:spcPct val="200000"/>
              </a:lnSpc>
              <a:buNone/>
            </a:pPr>
            <a:r>
              <a:rPr lang="zh-CN" altLang="en-US" sz="1800" dirty="0">
                <a:solidFill>
                  <a:schemeClr val="tx1">
                    <a:lumMod val="65000"/>
                    <a:lumOff val="35000"/>
                  </a:schemeClr>
                </a:solidFill>
                <a:latin typeface="方正仿宋_GB2312" panose="02000000000000000000" charset="-122"/>
                <a:ea typeface="方正仿宋_GB2312" panose="02000000000000000000" charset="-122"/>
                <a:sym typeface="+mn-ea"/>
              </a:rPr>
              <a:t>第二十三条　【公司法人人格否认】公司股东</a:t>
            </a:r>
            <a:r>
              <a:rPr lang="zh-CN" altLang="en-US" sz="1800" dirty="0">
                <a:solidFill>
                  <a:srgbClr val="FF0000"/>
                </a:solidFill>
                <a:latin typeface="方正仿宋_GB2312" panose="02000000000000000000" charset="-122"/>
                <a:ea typeface="方正仿宋_GB2312" panose="02000000000000000000" charset="-122"/>
                <a:sym typeface="+mn-ea"/>
              </a:rPr>
              <a:t>滥用公司法人独立地位和股东有限责任，逃避债务，严重损害公司债权人利益的</a:t>
            </a:r>
            <a:r>
              <a:rPr lang="zh-CN" altLang="en-US" sz="1800" dirty="0">
                <a:solidFill>
                  <a:schemeClr val="tx1">
                    <a:lumMod val="65000"/>
                    <a:lumOff val="35000"/>
                  </a:schemeClr>
                </a:solidFill>
                <a:latin typeface="方正仿宋_GB2312" panose="02000000000000000000" charset="-122"/>
                <a:ea typeface="方正仿宋_GB2312" panose="02000000000000000000" charset="-122"/>
                <a:sym typeface="+mn-ea"/>
              </a:rPr>
              <a:t>，应当对公司债务承担连带责任。</a:t>
            </a:r>
            <a:endParaRPr lang="zh-CN" altLang="en-US" sz="1800" kern="1200" dirty="0">
              <a:solidFill>
                <a:schemeClr val="tx1">
                  <a:lumMod val="65000"/>
                  <a:lumOff val="35000"/>
                </a:schemeClr>
              </a:solidFill>
              <a:latin typeface="方正仿宋_GB2312" panose="02000000000000000000" charset="-122"/>
              <a:ea typeface="方正仿宋_GB2312" panose="02000000000000000000" charset="-122"/>
            </a:endParaRPr>
          </a:p>
          <a:p>
            <a:pPr>
              <a:lnSpc>
                <a:spcPct val="200000"/>
              </a:lnSpc>
              <a:buNone/>
            </a:pPr>
            <a:r>
              <a:rPr lang="zh-CN" altLang="en-US" sz="1800" dirty="0">
                <a:solidFill>
                  <a:schemeClr val="tx1">
                    <a:lumMod val="65000"/>
                    <a:lumOff val="35000"/>
                  </a:schemeClr>
                </a:solidFill>
                <a:latin typeface="方正仿宋_GB2312" panose="02000000000000000000" charset="-122"/>
                <a:ea typeface="方正仿宋_GB2312" panose="02000000000000000000" charset="-122"/>
                <a:sym typeface="+mn-ea"/>
              </a:rPr>
              <a:t>股东利用其</a:t>
            </a:r>
            <a:r>
              <a:rPr lang="zh-CN" altLang="en-US" sz="1800" dirty="0">
                <a:solidFill>
                  <a:srgbClr val="FF0000"/>
                </a:solidFill>
                <a:latin typeface="方正仿宋_GB2312" panose="02000000000000000000" charset="-122"/>
                <a:ea typeface="方正仿宋_GB2312" panose="02000000000000000000" charset="-122"/>
                <a:sym typeface="+mn-ea"/>
              </a:rPr>
              <a:t>控制的两个以上公司</a:t>
            </a:r>
            <a:r>
              <a:rPr lang="zh-CN" altLang="en-US" sz="1800" dirty="0">
                <a:solidFill>
                  <a:schemeClr val="tx1">
                    <a:lumMod val="65000"/>
                    <a:lumOff val="35000"/>
                  </a:schemeClr>
                </a:solidFill>
                <a:latin typeface="方正仿宋_GB2312" panose="02000000000000000000" charset="-122"/>
                <a:ea typeface="方正仿宋_GB2312" panose="02000000000000000000" charset="-122"/>
                <a:sym typeface="+mn-ea"/>
              </a:rPr>
              <a:t>实施前款规定行为的，</a:t>
            </a:r>
            <a:r>
              <a:rPr lang="zh-CN" altLang="en-US" sz="1800" dirty="0">
                <a:solidFill>
                  <a:srgbClr val="FF0000"/>
                </a:solidFill>
                <a:latin typeface="方正仿宋_GB2312" panose="02000000000000000000" charset="-122"/>
                <a:ea typeface="方正仿宋_GB2312" panose="02000000000000000000" charset="-122"/>
                <a:sym typeface="+mn-ea"/>
              </a:rPr>
              <a:t>各公司</a:t>
            </a:r>
            <a:r>
              <a:rPr lang="zh-CN" altLang="en-US" sz="1800" dirty="0">
                <a:solidFill>
                  <a:schemeClr val="tx1">
                    <a:lumMod val="65000"/>
                    <a:lumOff val="35000"/>
                  </a:schemeClr>
                </a:solidFill>
                <a:latin typeface="方正仿宋_GB2312" panose="02000000000000000000" charset="-122"/>
                <a:ea typeface="方正仿宋_GB2312" panose="02000000000000000000" charset="-122"/>
                <a:sym typeface="+mn-ea"/>
              </a:rPr>
              <a:t>应当对</a:t>
            </a:r>
            <a:r>
              <a:rPr lang="zh-CN" altLang="en-US" sz="1800" dirty="0">
                <a:solidFill>
                  <a:srgbClr val="FF0000"/>
                </a:solidFill>
                <a:latin typeface="方正仿宋_GB2312" panose="02000000000000000000" charset="-122"/>
                <a:ea typeface="方正仿宋_GB2312" panose="02000000000000000000" charset="-122"/>
                <a:sym typeface="+mn-ea"/>
              </a:rPr>
              <a:t>任一公司的债务</a:t>
            </a:r>
            <a:r>
              <a:rPr lang="zh-CN" altLang="en-US" sz="1800" dirty="0">
                <a:solidFill>
                  <a:schemeClr val="tx1">
                    <a:lumMod val="65000"/>
                    <a:lumOff val="35000"/>
                  </a:schemeClr>
                </a:solidFill>
                <a:latin typeface="方正仿宋_GB2312" panose="02000000000000000000" charset="-122"/>
                <a:ea typeface="方正仿宋_GB2312" panose="02000000000000000000" charset="-122"/>
                <a:sym typeface="+mn-ea"/>
              </a:rPr>
              <a:t>承担</a:t>
            </a:r>
            <a:r>
              <a:rPr lang="zh-CN" altLang="en-US" sz="1800" dirty="0">
                <a:solidFill>
                  <a:srgbClr val="FF0000"/>
                </a:solidFill>
                <a:latin typeface="方正仿宋_GB2312" panose="02000000000000000000" charset="-122"/>
                <a:ea typeface="方正仿宋_GB2312" panose="02000000000000000000" charset="-122"/>
                <a:sym typeface="+mn-ea"/>
              </a:rPr>
              <a:t>连带责任。</a:t>
            </a:r>
            <a:endParaRPr lang="zh-CN" altLang="en-US" sz="1800" kern="1200" dirty="0">
              <a:solidFill>
                <a:srgbClr val="FF0000"/>
              </a:solidFill>
              <a:latin typeface="方正仿宋_GB2312" panose="02000000000000000000" charset="-122"/>
              <a:ea typeface="方正仿宋_GB2312" panose="02000000000000000000" charset="-122"/>
            </a:endParaRPr>
          </a:p>
          <a:p>
            <a:pPr>
              <a:lnSpc>
                <a:spcPct val="200000"/>
              </a:lnSpc>
              <a:buNone/>
            </a:pPr>
            <a:r>
              <a:rPr lang="zh-CN" altLang="en-US" sz="1800" dirty="0">
                <a:solidFill>
                  <a:srgbClr val="FF0000"/>
                </a:solidFill>
                <a:latin typeface="方正仿宋_GB2312" panose="02000000000000000000" charset="-122"/>
                <a:ea typeface="方正仿宋_GB2312" panose="02000000000000000000" charset="-122"/>
                <a:sym typeface="+mn-ea"/>
              </a:rPr>
              <a:t>只有一个股东的公司</a:t>
            </a:r>
            <a:r>
              <a:rPr lang="zh-CN" altLang="en-US" sz="1800" dirty="0">
                <a:solidFill>
                  <a:schemeClr val="tx1">
                    <a:lumMod val="65000"/>
                    <a:lumOff val="35000"/>
                  </a:schemeClr>
                </a:solidFill>
                <a:latin typeface="方正仿宋_GB2312" panose="02000000000000000000" charset="-122"/>
                <a:ea typeface="方正仿宋_GB2312" panose="02000000000000000000" charset="-122"/>
                <a:sym typeface="+mn-ea"/>
              </a:rPr>
              <a:t>，</a:t>
            </a:r>
            <a:r>
              <a:rPr lang="zh-CN" altLang="en-US" sz="1800" dirty="0">
                <a:solidFill>
                  <a:srgbClr val="FF0000"/>
                </a:solidFill>
                <a:latin typeface="方正仿宋_GB2312" panose="02000000000000000000" charset="-122"/>
                <a:ea typeface="方正仿宋_GB2312" panose="02000000000000000000" charset="-122"/>
                <a:sym typeface="+mn-ea"/>
              </a:rPr>
              <a:t>股东不能证明</a:t>
            </a:r>
            <a:r>
              <a:rPr lang="zh-CN" altLang="en-US" sz="1800" dirty="0">
                <a:solidFill>
                  <a:schemeClr val="tx1">
                    <a:lumMod val="65000"/>
                    <a:lumOff val="35000"/>
                  </a:schemeClr>
                </a:solidFill>
                <a:latin typeface="方正仿宋_GB2312" panose="02000000000000000000" charset="-122"/>
                <a:ea typeface="方正仿宋_GB2312" panose="02000000000000000000" charset="-122"/>
                <a:sym typeface="+mn-ea"/>
              </a:rPr>
              <a:t>公司财产</a:t>
            </a:r>
            <a:r>
              <a:rPr lang="zh-CN" altLang="en-US" sz="1800" dirty="0">
                <a:solidFill>
                  <a:srgbClr val="FF0000"/>
                </a:solidFill>
                <a:latin typeface="方正仿宋_GB2312" panose="02000000000000000000" charset="-122"/>
                <a:ea typeface="方正仿宋_GB2312" panose="02000000000000000000" charset="-122"/>
                <a:sym typeface="+mn-ea"/>
              </a:rPr>
              <a:t>独立于</a:t>
            </a:r>
            <a:r>
              <a:rPr lang="zh-CN" altLang="en-US" sz="1800" dirty="0">
                <a:solidFill>
                  <a:schemeClr val="tx1">
                    <a:lumMod val="65000"/>
                    <a:lumOff val="35000"/>
                  </a:schemeClr>
                </a:solidFill>
                <a:latin typeface="方正仿宋_GB2312" panose="02000000000000000000" charset="-122"/>
                <a:ea typeface="方正仿宋_GB2312" panose="02000000000000000000" charset="-122"/>
                <a:sym typeface="+mn-ea"/>
              </a:rPr>
              <a:t>股东自己的财产的，应当对公司债务承担</a:t>
            </a:r>
            <a:r>
              <a:rPr lang="zh-CN" altLang="en-US" sz="1800" dirty="0">
                <a:solidFill>
                  <a:srgbClr val="FF0000"/>
                </a:solidFill>
                <a:latin typeface="方正仿宋_GB2312" panose="02000000000000000000" charset="-122"/>
                <a:ea typeface="方正仿宋_GB2312" panose="02000000000000000000" charset="-122"/>
                <a:sym typeface="+mn-ea"/>
              </a:rPr>
              <a:t>连带责任。</a:t>
            </a:r>
            <a:endParaRPr lang="zh-CN" altLang="en-US" sz="1800" dirty="0">
              <a:solidFill>
                <a:srgbClr val="FF0000"/>
              </a:solidFill>
              <a:latin typeface="方正仿宋_GB2312" panose="02000000000000000000" charset="-122"/>
              <a:ea typeface="方正仿宋_GB2312" panose="02000000000000000000" charset="-122"/>
              <a:sym typeface="+mn-ea"/>
            </a:endParaRPr>
          </a:p>
          <a:p>
            <a:pPr>
              <a:lnSpc>
                <a:spcPct val="200000"/>
              </a:lnSpc>
              <a:buNone/>
            </a:pPr>
            <a:r>
              <a:rPr lang="zh-CN" altLang="en-US" sz="1800" kern="0" spc="40" dirty="0">
                <a:solidFill>
                  <a:srgbClr val="FF0000"/>
                </a:solidFill>
                <a:latin typeface="黑体" panose="02010609060101010101" pitchFamily="49" charset="-122"/>
                <a:ea typeface="黑体" panose="02010609060101010101" pitchFamily="49" charset="-122"/>
                <a:cs typeface="宋体" panose="02010600030101010101" pitchFamily="2" charset="-122"/>
                <a:sym typeface="+mn-ea"/>
              </a:rPr>
              <a:t>规范要点：</a:t>
            </a:r>
            <a:r>
              <a:rPr lang="zh-CN" altLang="en-US" sz="1800" dirty="0">
                <a:latin typeface="方正仿宋_GB2312" panose="02000000000000000000" charset="-122"/>
                <a:ea typeface="方正仿宋_GB2312" panose="02000000000000000000" charset="-122"/>
                <a:cs typeface="Times New Roman" panose="02020603050405020304" pitchFamily="18" charset="0"/>
                <a:sym typeface="+mn-ea"/>
              </a:rPr>
              <a:t>增加横向否认、容纳集团公司的跨层级否认、纵向与横向的合并否认、一人公司否认的要件之争</a:t>
            </a:r>
            <a:endParaRPr lang="zh-CN" altLang="en-US" sz="1800">
              <a:latin typeface="方正仿宋_GB2312" panose="02000000000000000000" charset="-122"/>
              <a:ea typeface="方正仿宋_GB2312" panose="0200000000000000000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3" name="文本占位符 1"/>
          <p:cNvSpPr>
            <a:spLocks noGrp="1"/>
          </p:cNvSpPr>
          <p:nvPr>
            <p:ph type="body" sz="half" idx="1"/>
          </p:nvPr>
        </p:nvSpPr>
        <p:spPr>
          <a:xfrm>
            <a:off x="193040" y="1137285"/>
            <a:ext cx="8521700" cy="795020"/>
          </a:xfrm>
        </p:spPr>
        <p:txBody>
          <a:bodyPr anchor="t" anchorCtr="0"/>
          <a:p>
            <a:pPr marL="0" algn="l">
              <a:lnSpc>
                <a:spcPct val="90000"/>
              </a:lnSpc>
              <a:buClrTx/>
              <a:buSzTx/>
              <a:buFontTx/>
              <a:buNone/>
            </a:pPr>
            <a:r>
              <a:rPr lang="en-US" altLang="zh-CN" sz="3200" b="1" dirty="0">
                <a:solidFill>
                  <a:srgbClr val="3C5C82"/>
                </a:solidFill>
                <a:latin typeface="方正仿宋_GB2312" panose="02000000000000000000" charset="-122"/>
                <a:ea typeface="方正仿宋_GB2312" panose="02000000000000000000" charset="-122"/>
                <a:cs typeface="方正仿宋_GB2312" panose="02000000000000000000" charset="-122"/>
                <a:sym typeface="+mn-ea"/>
              </a:rPr>
              <a:t>法人人格的否认维度</a:t>
            </a:r>
            <a:endParaRPr lang="en-US" altLang="zh-CN" sz="3200" b="1" dirty="0">
              <a:solidFill>
                <a:srgbClr val="3C5C82"/>
              </a:solidFill>
              <a:latin typeface="方正仿宋_GB2312" panose="02000000000000000000" charset="-122"/>
              <a:ea typeface="方正仿宋_GB2312" panose="02000000000000000000" charset="-122"/>
              <a:cs typeface="方正仿宋_GB2312" panose="02000000000000000000" charset="-122"/>
            </a:endParaRPr>
          </a:p>
        </p:txBody>
      </p:sp>
      <p:sp>
        <p:nvSpPr>
          <p:cNvPr id="18435" name="文本框 7"/>
          <p:cNvSpPr txBox="1"/>
          <p:nvPr/>
        </p:nvSpPr>
        <p:spPr>
          <a:xfrm>
            <a:off x="401003" y="1815783"/>
            <a:ext cx="8105775" cy="4631055"/>
          </a:xfrm>
          <a:prstGeom prst="rect">
            <a:avLst/>
          </a:prstGeom>
          <a:noFill/>
          <a:ln w="9525">
            <a:noFill/>
          </a:ln>
        </p:spPr>
        <p:txBody>
          <a:bodyPr wrap="square" anchor="t" anchorCtr="0">
            <a:spAutoFit/>
          </a:bodyPr>
          <a:p>
            <a:pPr marL="285750" indent="-285750" algn="l">
              <a:lnSpc>
                <a:spcPct val="240000"/>
              </a:lnSpc>
              <a:buClrTx/>
              <a:buSzTx/>
              <a:buFont typeface="Wingdings" panose="05000000000000000000" charset="0"/>
              <a:buChar char="n"/>
            </a:pPr>
            <a:r>
              <a:rPr lang="zh-CN" altLang="en-US" dirty="0">
                <a:latin typeface="方正仿宋_GB2312" panose="02000000000000000000" charset="-122"/>
                <a:ea typeface="方正仿宋_GB2312" panose="02000000000000000000" charset="-122"/>
                <a:cs typeface="方正仿宋_GB2312" panose="02000000000000000000" charset="-122"/>
                <a:sym typeface="+mn-ea"/>
              </a:rPr>
              <a:t>正向穿透：现行《公司法》第2</a:t>
            </a:r>
            <a:r>
              <a:rPr lang="en-US" altLang="zh-CN" dirty="0">
                <a:latin typeface="方正仿宋_GB2312" panose="02000000000000000000" charset="-122"/>
                <a:ea typeface="方正仿宋_GB2312" panose="02000000000000000000" charset="-122"/>
                <a:cs typeface="方正仿宋_GB2312" panose="02000000000000000000" charset="-122"/>
                <a:sym typeface="+mn-ea"/>
              </a:rPr>
              <a:t>3</a:t>
            </a:r>
            <a:r>
              <a:rPr lang="zh-CN" altLang="en-US" dirty="0">
                <a:latin typeface="方正仿宋_GB2312" panose="02000000000000000000" charset="-122"/>
                <a:ea typeface="方正仿宋_GB2312" panose="02000000000000000000" charset="-122"/>
                <a:cs typeface="方正仿宋_GB2312" panose="02000000000000000000" charset="-122"/>
                <a:sym typeface="+mn-ea"/>
              </a:rPr>
              <a:t>条第3款</a:t>
            </a:r>
            <a:endParaRPr lang="zh-CN" altLang="en-US" dirty="0">
              <a:latin typeface="方正仿宋_GB2312" panose="02000000000000000000" charset="-122"/>
              <a:ea typeface="方正仿宋_GB2312" panose="02000000000000000000" charset="-122"/>
              <a:cs typeface="方正仿宋_GB2312" panose="02000000000000000000" charset="-122"/>
              <a:sym typeface="+mn-ea"/>
            </a:endParaRPr>
          </a:p>
          <a:p>
            <a:pPr marL="285750" indent="-285750" algn="l">
              <a:lnSpc>
                <a:spcPct val="240000"/>
              </a:lnSpc>
              <a:buClrTx/>
              <a:buSzTx/>
              <a:buFont typeface="Wingdings" panose="05000000000000000000" charset="0"/>
              <a:buChar char="n"/>
            </a:pPr>
            <a:r>
              <a:rPr lang="zh-CN" altLang="en-US" dirty="0">
                <a:latin typeface="方正仿宋_GB2312" panose="02000000000000000000" charset="-122"/>
                <a:ea typeface="方正仿宋_GB2312" panose="02000000000000000000" charset="-122"/>
                <a:cs typeface="方正仿宋_GB2312" panose="02000000000000000000" charset="-122"/>
                <a:sym typeface="+mn-ea"/>
              </a:rPr>
              <a:t>横向穿透：关联公司对债权人承担连带责任</a:t>
            </a:r>
            <a:endParaRPr lang="zh-CN" altLang="en-US" dirty="0">
              <a:latin typeface="方正仿宋_GB2312" panose="02000000000000000000" charset="-122"/>
              <a:ea typeface="方正仿宋_GB2312" panose="02000000000000000000" charset="-122"/>
              <a:cs typeface="方正仿宋_GB2312" panose="02000000000000000000" charset="-122"/>
              <a:sym typeface="+mn-ea"/>
            </a:endParaRPr>
          </a:p>
          <a:p>
            <a:pPr marL="285750" indent="-285750" algn="l">
              <a:lnSpc>
                <a:spcPct val="240000"/>
              </a:lnSpc>
              <a:buClrTx/>
              <a:buSzTx/>
              <a:buFont typeface="Wingdings" panose="05000000000000000000" charset="0"/>
              <a:buChar char="n"/>
            </a:pPr>
            <a:r>
              <a:rPr lang="zh-CN" altLang="en-US" dirty="0">
                <a:solidFill>
                  <a:srgbClr val="C00000"/>
                </a:solidFill>
                <a:latin typeface="方正仿宋_GB2312" panose="02000000000000000000" charset="-122"/>
                <a:ea typeface="方正仿宋_GB2312" panose="02000000000000000000" charset="-122"/>
                <a:cs typeface="方正仿宋_GB2312" panose="02000000000000000000" charset="-122"/>
                <a:sym typeface="+mn-ea"/>
              </a:rPr>
              <a:t>逆向穿透</a:t>
            </a:r>
            <a:r>
              <a:rPr lang="zh-CN" altLang="en-US" dirty="0">
                <a:latin typeface="方正仿宋_GB2312" panose="02000000000000000000" charset="-122"/>
                <a:ea typeface="方正仿宋_GB2312" panose="02000000000000000000" charset="-122"/>
                <a:cs typeface="方正仿宋_GB2312" panose="02000000000000000000" charset="-122"/>
                <a:sym typeface="+mn-ea"/>
              </a:rPr>
              <a:t>：公司的股东滥用公司法人独立地位，为逃避自身债务将资产转移至公司，严重损害该股东的债权人利益，该股东的债权人请求公司为该股东的债务承担连带责任。2018）苏民终154号 → 江苏高院认定股东与公司人格混同，判决公司对股东债务承担连带责任。</a:t>
            </a:r>
            <a:endParaRPr lang="zh-CN" altLang="en-US" dirty="0">
              <a:latin typeface="方正仿宋_GB2312" panose="02000000000000000000" charset="-122"/>
              <a:ea typeface="方正仿宋_GB2312" panose="02000000000000000000" charset="-122"/>
              <a:cs typeface="方正仿宋_GB2312" panose="02000000000000000000" charset="-122"/>
              <a:sym typeface="+mn-ea"/>
            </a:endParaRPr>
          </a:p>
          <a:p>
            <a:endParaRPr lang="zh-CN" altLang="en-US" b="1">
              <a:latin typeface="Arial" panose="020B0604020202020204" pitchFamily="34" charset="0"/>
              <a:ea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92938" y="1040130"/>
            <a:ext cx="236274"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2" name="文本框 1"/>
          <p:cNvSpPr txBox="1"/>
          <p:nvPr/>
        </p:nvSpPr>
        <p:spPr>
          <a:xfrm>
            <a:off x="808831" y="1039971"/>
            <a:ext cx="4436745" cy="737235"/>
          </a:xfrm>
          <a:prstGeom prst="rect">
            <a:avLst/>
          </a:prstGeom>
          <a:noFill/>
        </p:spPr>
        <p:txBody>
          <a:bodyPr wrap="square" rtlCol="0">
            <a:spAutoFit/>
          </a:bodyPr>
          <a:p>
            <a:r>
              <a:rPr lang="zh-CN" altLang="en-US" sz="2400" dirty="0">
                <a:ea typeface="黑体" panose="02010609060101010101" pitchFamily="49" charset="-122"/>
              </a:rPr>
              <a:t>法人人格混同类型</a:t>
            </a:r>
            <a:endParaRPr lang="en-US" altLang="zh-CN" sz="2400" dirty="0">
              <a:ea typeface="黑体" panose="02010609060101010101" pitchFamily="49" charset="-122"/>
            </a:endParaRPr>
          </a:p>
          <a:p>
            <a:endParaRPr lang="zh-CN" altLang="en-US" sz="1800" dirty="0">
              <a:solidFill>
                <a:srgbClr val="36373B"/>
              </a:solidFill>
              <a:latin typeface="字魂58号-创中黑" panose="00000500000000000000" pitchFamily="2" charset="-122"/>
              <a:ea typeface="黑体" panose="02010609060101010101" pitchFamily="49" charset="-122"/>
              <a:sym typeface="+mn-ea"/>
            </a:endParaRPr>
          </a:p>
        </p:txBody>
      </p:sp>
      <p:sp>
        <p:nvSpPr>
          <p:cNvPr id="3" name="文本框 2"/>
          <p:cNvSpPr txBox="1"/>
          <p:nvPr/>
        </p:nvSpPr>
        <p:spPr>
          <a:xfrm>
            <a:off x="90805" y="1870075"/>
            <a:ext cx="8595995" cy="3828415"/>
          </a:xfrm>
          <a:prstGeom prst="rect">
            <a:avLst/>
          </a:prstGeom>
          <a:noFill/>
        </p:spPr>
        <p:txBody>
          <a:bodyPr wrap="square" rtlCol="0">
            <a:noAutofit/>
          </a:bodyPr>
          <a:p>
            <a:pPr algn="ctr"/>
            <a:r>
              <a:rPr lang="zh-CN" altLang="en-US" sz="2700" b="1">
                <a:latin typeface="方正仿宋_GB2312" panose="02000000000000000000" charset="-122"/>
                <a:ea typeface="方正仿宋_GB2312" panose="02000000000000000000" charset="-122"/>
              </a:rPr>
              <a:t>纵向混同</a:t>
            </a:r>
            <a:endParaRPr lang="zh-CN" altLang="en-US" sz="2700" b="1">
              <a:latin typeface="方正仿宋_GB2312" panose="02000000000000000000" charset="-122"/>
              <a:ea typeface="方正仿宋_GB2312" panose="02000000000000000000" charset="-122"/>
            </a:endParaRPr>
          </a:p>
          <a:p>
            <a:pPr algn="ctr"/>
            <a:endParaRPr lang="zh-CN" altLang="en-US" sz="2700" b="1">
              <a:latin typeface="方正仿宋_GB2312" panose="02000000000000000000" charset="-122"/>
              <a:ea typeface="方正仿宋_GB2312" panose="02000000000000000000" charset="-122"/>
            </a:endParaRPr>
          </a:p>
          <a:p>
            <a:pPr algn="ctr"/>
            <a:endParaRPr lang="zh-CN" altLang="en-US" sz="2700" b="1">
              <a:latin typeface="方正仿宋_GB2312" panose="02000000000000000000" charset="-122"/>
              <a:ea typeface="方正仿宋_GB2312" panose="02000000000000000000" charset="-122"/>
            </a:endParaRPr>
          </a:p>
        </p:txBody>
      </p:sp>
      <p:pic>
        <p:nvPicPr>
          <p:cNvPr id="4" name="ECB019B1-382A-4266-B25C-5B523AA43C14-1" descr="wpp"/>
          <p:cNvPicPr>
            <a:picLocks noChangeAspect="1"/>
          </p:cNvPicPr>
          <p:nvPr/>
        </p:nvPicPr>
        <p:blipFill>
          <a:blip r:embed="rId1"/>
          <a:stretch>
            <a:fillRect/>
          </a:stretch>
        </p:blipFill>
        <p:spPr>
          <a:xfrm>
            <a:off x="2458720" y="2734469"/>
            <a:ext cx="4082415" cy="344805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1719">
        <p:dissolve/>
      </p:transition>
    </mc:Choice>
    <mc:Fallback>
      <p:transition spd="slow" advTm="1719">
        <p:dissolve/>
      </p:transition>
    </mc:Fallback>
  </mc:AlternateContent>
  <p:timing>
    <p:tnLst>
      <p:par>
        <p:cTn id="1" dur="indefinite" restart="never" nodeType="tmRoot"/>
      </p:par>
    </p:tnLst>
    <p:bldLst>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66928" y="857250"/>
            <a:ext cx="236274"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2" name="文本框 1"/>
          <p:cNvSpPr txBox="1"/>
          <p:nvPr/>
        </p:nvSpPr>
        <p:spPr>
          <a:xfrm>
            <a:off x="901541" y="947261"/>
            <a:ext cx="4436745" cy="737235"/>
          </a:xfrm>
          <a:prstGeom prst="rect">
            <a:avLst/>
          </a:prstGeom>
          <a:noFill/>
        </p:spPr>
        <p:txBody>
          <a:bodyPr wrap="square" rtlCol="0">
            <a:spAutoFit/>
          </a:bodyPr>
          <a:p>
            <a:r>
              <a:rPr lang="zh-CN" altLang="en-US" sz="2400" dirty="0">
                <a:ea typeface="黑体" panose="02010609060101010101" pitchFamily="49" charset="-122"/>
              </a:rPr>
              <a:t>法人人格混同类型</a:t>
            </a:r>
            <a:endParaRPr lang="en-US" altLang="zh-CN" sz="2400" dirty="0">
              <a:ea typeface="黑体" panose="02010609060101010101" pitchFamily="49" charset="-122"/>
            </a:endParaRPr>
          </a:p>
          <a:p>
            <a:endParaRPr lang="zh-CN" altLang="en-US" sz="1800" dirty="0">
              <a:solidFill>
                <a:srgbClr val="36373B"/>
              </a:solidFill>
              <a:latin typeface="字魂58号-创中黑" panose="00000500000000000000" pitchFamily="2" charset="-122"/>
              <a:ea typeface="黑体" panose="02010609060101010101" pitchFamily="49" charset="-122"/>
              <a:sym typeface="+mn-ea"/>
            </a:endParaRPr>
          </a:p>
        </p:txBody>
      </p:sp>
      <p:sp>
        <p:nvSpPr>
          <p:cNvPr id="3" name="文本框 2"/>
          <p:cNvSpPr txBox="1"/>
          <p:nvPr/>
        </p:nvSpPr>
        <p:spPr>
          <a:xfrm>
            <a:off x="456565" y="1768475"/>
            <a:ext cx="8395970" cy="3828415"/>
          </a:xfrm>
          <a:prstGeom prst="rect">
            <a:avLst/>
          </a:prstGeom>
          <a:noFill/>
        </p:spPr>
        <p:txBody>
          <a:bodyPr wrap="square" rtlCol="0">
            <a:noAutofit/>
          </a:bodyPr>
          <a:p>
            <a:pPr algn="ctr"/>
            <a:r>
              <a:rPr lang="zh-CN" altLang="en-US" sz="2700" b="1">
                <a:latin typeface="方正仿宋_GB2312" panose="02000000000000000000" charset="-122"/>
                <a:ea typeface="方正仿宋_GB2312" panose="02000000000000000000" charset="-122"/>
              </a:rPr>
              <a:t>纵向混同</a:t>
            </a:r>
            <a:endParaRPr lang="zh-CN" altLang="en-US" sz="2700" b="1">
              <a:latin typeface="方正仿宋_GB2312" panose="02000000000000000000" charset="-122"/>
              <a:ea typeface="方正仿宋_GB2312" panose="02000000000000000000" charset="-122"/>
            </a:endParaRPr>
          </a:p>
          <a:p>
            <a:pPr algn="ctr"/>
            <a:endParaRPr lang="zh-CN" altLang="en-US" sz="2700" b="1">
              <a:latin typeface="方正仿宋_GB2312" panose="02000000000000000000" charset="-122"/>
              <a:ea typeface="方正仿宋_GB2312" panose="02000000000000000000" charset="-122"/>
            </a:endParaRPr>
          </a:p>
          <a:p>
            <a:pPr algn="ctr"/>
            <a:endParaRPr lang="zh-CN" altLang="en-US" sz="2700" b="1">
              <a:latin typeface="方正仿宋_GB2312" panose="02000000000000000000" charset="-122"/>
              <a:ea typeface="方正仿宋_GB2312" panose="02000000000000000000" charset="-122"/>
            </a:endParaRPr>
          </a:p>
        </p:txBody>
      </p:sp>
      <p:pic>
        <p:nvPicPr>
          <p:cNvPr id="4" name="ECB019B1-382A-4266-B25C-5B523AA43C14-2" descr="wpp"/>
          <p:cNvPicPr>
            <a:picLocks noChangeAspect="1"/>
          </p:cNvPicPr>
          <p:nvPr/>
        </p:nvPicPr>
        <p:blipFill>
          <a:blip r:embed="rId1"/>
          <a:stretch>
            <a:fillRect/>
          </a:stretch>
        </p:blipFill>
        <p:spPr>
          <a:xfrm>
            <a:off x="2927985" y="2218849"/>
            <a:ext cx="4082415" cy="344805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1719">
        <p:dissolve/>
      </p:transition>
    </mc:Choice>
    <mc:Fallback>
      <p:transition spd="slow" advTm="1719">
        <p:dissolve/>
      </p:transition>
    </mc:Fallback>
  </mc:AlternateContent>
  <p:timing>
    <p:tnLst>
      <p:par>
        <p:cTn id="1" dur="indefinite" restart="never" nodeType="tmRoot"/>
      </p:par>
    </p:tnLst>
    <p:bldLst>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66928" y="857250"/>
            <a:ext cx="236274" cy="558437"/>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2" name="文本框 1"/>
          <p:cNvSpPr txBox="1"/>
          <p:nvPr/>
        </p:nvSpPr>
        <p:spPr>
          <a:xfrm>
            <a:off x="901541" y="947261"/>
            <a:ext cx="4436745" cy="737235"/>
          </a:xfrm>
          <a:prstGeom prst="rect">
            <a:avLst/>
          </a:prstGeom>
          <a:noFill/>
        </p:spPr>
        <p:txBody>
          <a:bodyPr wrap="square" rtlCol="0">
            <a:spAutoFit/>
          </a:bodyPr>
          <a:p>
            <a:r>
              <a:rPr lang="zh-CN" altLang="en-US" sz="2400" dirty="0">
                <a:ea typeface="黑体" panose="02010609060101010101" pitchFamily="49" charset="-122"/>
              </a:rPr>
              <a:t>法人人格混同类型</a:t>
            </a:r>
            <a:endParaRPr lang="en-US" altLang="zh-CN" sz="2400" dirty="0">
              <a:ea typeface="黑体" panose="02010609060101010101" pitchFamily="49" charset="-122"/>
            </a:endParaRPr>
          </a:p>
          <a:p>
            <a:endParaRPr lang="zh-CN" altLang="en-US" sz="1800" dirty="0">
              <a:solidFill>
                <a:srgbClr val="36373B"/>
              </a:solidFill>
              <a:latin typeface="字魂58号-创中黑" panose="00000500000000000000" pitchFamily="2" charset="-122"/>
              <a:ea typeface="黑体" panose="02010609060101010101" pitchFamily="49" charset="-122"/>
              <a:sym typeface="+mn-ea"/>
            </a:endParaRPr>
          </a:p>
        </p:txBody>
      </p:sp>
      <p:sp>
        <p:nvSpPr>
          <p:cNvPr id="3" name="文本框 2"/>
          <p:cNvSpPr txBox="1"/>
          <p:nvPr/>
        </p:nvSpPr>
        <p:spPr>
          <a:xfrm>
            <a:off x="958215" y="1461135"/>
            <a:ext cx="7737634" cy="3828574"/>
          </a:xfrm>
          <a:prstGeom prst="rect">
            <a:avLst/>
          </a:prstGeom>
          <a:noFill/>
        </p:spPr>
        <p:txBody>
          <a:bodyPr wrap="square" rtlCol="0">
            <a:noAutofit/>
          </a:bodyPr>
          <a:p>
            <a:pPr algn="ctr"/>
            <a:r>
              <a:rPr lang="zh-CN" altLang="en-US" sz="2700" b="1">
                <a:latin typeface="方正仿宋_GB2312" panose="02000000000000000000" charset="-122"/>
                <a:ea typeface="方正仿宋_GB2312" panose="02000000000000000000" charset="-122"/>
              </a:rPr>
              <a:t>横向混同</a:t>
            </a:r>
            <a:endParaRPr lang="zh-CN" altLang="en-US" sz="2700" b="1">
              <a:latin typeface="方正仿宋_GB2312" panose="02000000000000000000" charset="-122"/>
              <a:ea typeface="方正仿宋_GB2312" panose="02000000000000000000" charset="-122"/>
            </a:endParaRPr>
          </a:p>
          <a:p>
            <a:pPr algn="ctr"/>
            <a:endParaRPr lang="zh-CN" altLang="en-US" sz="2700" b="1">
              <a:latin typeface="方正仿宋_GB2312" panose="02000000000000000000" charset="-122"/>
              <a:ea typeface="方正仿宋_GB2312" panose="02000000000000000000" charset="-122"/>
            </a:endParaRPr>
          </a:p>
          <a:p>
            <a:pPr algn="ctr"/>
            <a:endParaRPr lang="zh-CN" altLang="en-US" sz="2700" b="1">
              <a:latin typeface="方正仿宋_GB2312" panose="02000000000000000000" charset="-122"/>
              <a:ea typeface="方正仿宋_GB2312" panose="02000000000000000000" charset="-122"/>
            </a:endParaRPr>
          </a:p>
        </p:txBody>
      </p:sp>
      <p:pic>
        <p:nvPicPr>
          <p:cNvPr id="5" name="ECB019B1-382A-4266-B25C-5B523AA43C14-3" descr="wpp"/>
          <p:cNvPicPr>
            <a:picLocks noChangeAspect="1"/>
          </p:cNvPicPr>
          <p:nvPr/>
        </p:nvPicPr>
        <p:blipFill>
          <a:blip r:embed="rId1"/>
          <a:stretch>
            <a:fillRect/>
          </a:stretch>
        </p:blipFill>
        <p:spPr>
          <a:xfrm>
            <a:off x="803434" y="2301399"/>
            <a:ext cx="7318058" cy="344043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Tm="1719">
        <p:dissolve/>
      </p:transition>
    </mc:Choice>
    <mc:Fallback>
      <p:transition spd="slow" advTm="1719">
        <p:dissolve/>
      </p:transition>
    </mc:Fallback>
  </mc:AlternateContent>
  <p:timing>
    <p:tnLst>
      <p:par>
        <p:cTn id="1" dur="indefinite" restart="never" nodeType="tmRoot"/>
      </p:par>
    </p:tnLst>
    <p:bldLst>
      <p:bldP spid="11" grpId="0" bldLvl="0" animBg="1"/>
    </p:bldLst>
  </p:timing>
</p:sld>
</file>

<file path=ppt/tags/tag1.xml><?xml version="1.0" encoding="utf-8"?>
<p:tagLst xmlns:p="http://schemas.openxmlformats.org/presentationml/2006/main">
  <p:tag name="KSO_WM_DIAGRAM_VIRTUALLY_FRAME" val="{&quot;height&quot;:510.75,&quot;left&quot;:281.625,&quot;top&quot;:21.2,&quot;width&quot;:678.725}"/>
</p:tagLst>
</file>

<file path=ppt/tags/tag10.xml><?xml version="1.0" encoding="utf-8"?>
<p:tagLst xmlns:p="http://schemas.openxmlformats.org/presentationml/2006/main">
  <p:tag name="KSO_WM_DIAGRAM_VIRTUALLY_FRAME" val="{&quot;height&quot;:510.75,&quot;left&quot;:281.625,&quot;top&quot;:21.2,&quot;width&quot;:678.725}"/>
</p:tagLst>
</file>

<file path=ppt/tags/tag11.xml><?xml version="1.0" encoding="utf-8"?>
<p:tagLst xmlns:p="http://schemas.openxmlformats.org/presentationml/2006/main">
  <p:tag name="KSO_WM_DIAGRAM_VIRTUALLY_FRAME" val="{&quot;height&quot;:510.75,&quot;left&quot;:281.625,&quot;top&quot;:21.2,&quot;width&quot;:678.725}"/>
</p:tagLst>
</file>

<file path=ppt/tags/tag12.xml><?xml version="1.0" encoding="utf-8"?>
<p:tagLst xmlns:p="http://schemas.openxmlformats.org/presentationml/2006/main">
  <p:tag name="KSO_WM_DIAGRAM_VIRTUALLY_FRAME" val="{&quot;height&quot;:510.75,&quot;left&quot;:281.625,&quot;top&quot;:21.2,&quot;width&quot;:678.725}"/>
</p:tagLst>
</file>

<file path=ppt/tags/tag13.xml><?xml version="1.0" encoding="utf-8"?>
<p:tagLst xmlns:p="http://schemas.openxmlformats.org/presentationml/2006/main">
  <p:tag name="KSO_WM_DIAGRAM_VIRTUALLY_FRAME" val="{&quot;height&quot;:510.75,&quot;left&quot;:281.625,&quot;top&quot;:21.2,&quot;width&quot;:678.725}"/>
</p:tagLst>
</file>

<file path=ppt/tags/tag14.xml><?xml version="1.0" encoding="utf-8"?>
<p:tagLst xmlns:p="http://schemas.openxmlformats.org/presentationml/2006/main">
  <p:tag name="TIMING" val="|0.871|1.767|0.898"/>
</p:tagLst>
</file>

<file path=ppt/tags/tag15.xml><?xml version="1.0" encoding="utf-8"?>
<p:tagLst xmlns:p="http://schemas.openxmlformats.org/presentationml/2006/main">
  <p:tag name="TIMING" val="|0.908"/>
</p:tagLst>
</file>

<file path=ppt/tags/tag16.xml><?xml version="1.0" encoding="utf-8"?>
<p:tagLst xmlns:p="http://schemas.openxmlformats.org/presentationml/2006/main">
  <p:tag name="TIMING" val="|0.583"/>
</p:tagLst>
</file>

<file path=ppt/tags/tag17.xml><?xml version="1.0" encoding="utf-8"?>
<p:tagLst xmlns:p="http://schemas.openxmlformats.org/presentationml/2006/main">
  <p:tag name="TIMING" val="|0.583"/>
</p:tagLst>
</file>

<file path=ppt/tags/tag18.xml><?xml version="1.0" encoding="utf-8"?>
<p:tagLst xmlns:p="http://schemas.openxmlformats.org/presentationml/2006/main">
  <p:tag name="TIMING" val="|0.583"/>
</p:tagLst>
</file>

<file path=ppt/tags/tag19.xml><?xml version="1.0" encoding="utf-8"?>
<p:tagLst xmlns:p="http://schemas.openxmlformats.org/presentationml/2006/main">
  <p:tag name="TIMING" val="|0.94"/>
</p:tagLst>
</file>

<file path=ppt/tags/tag2.xml><?xml version="1.0" encoding="utf-8"?>
<p:tagLst xmlns:p="http://schemas.openxmlformats.org/presentationml/2006/main">
  <p:tag name="KSO_WM_DIAGRAM_VIRTUALLY_FRAME" val="{&quot;height&quot;:510.75,&quot;left&quot;:281.625,&quot;top&quot;:21.2,&quot;width&quot;:678.725}"/>
</p:tagLst>
</file>

<file path=ppt/tags/tag20.xml><?xml version="1.0" encoding="utf-8"?>
<p:tagLst xmlns:p="http://schemas.openxmlformats.org/presentationml/2006/main">
  <p:tag name="TIMING" val="|0.296"/>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TIMING" val="|0.296"/>
</p:tagLst>
</file>

<file path=ppt/tags/tag23.xml><?xml version="1.0" encoding="utf-8"?>
<p:tagLst xmlns:p="http://schemas.openxmlformats.org/presentationml/2006/main">
  <p:tag name="TIMING" val="|0.296"/>
</p:tagLst>
</file>

<file path=ppt/tags/tag24.xml><?xml version="1.0" encoding="utf-8"?>
<p:tagLst xmlns:p="http://schemas.openxmlformats.org/presentationml/2006/main">
  <p:tag name="TIMING" val="|0.955"/>
</p:tagLst>
</file>

<file path=ppt/tags/tag25.xml><?xml version="1.0" encoding="utf-8"?>
<p:tagLst xmlns:p="http://schemas.openxmlformats.org/presentationml/2006/main">
  <p:tag name="TIMING" val="|0.422"/>
</p:tagLst>
</file>

<file path=ppt/tags/tag26.xml><?xml version="1.0" encoding="utf-8"?>
<p:tagLst xmlns:p="http://schemas.openxmlformats.org/presentationml/2006/main">
  <p:tag name="TIMING" val="|0.517"/>
</p:tagLst>
</file>

<file path=ppt/tags/tag27.xml><?xml version="1.0" encoding="utf-8"?>
<p:tagLst xmlns:p="http://schemas.openxmlformats.org/presentationml/2006/main">
  <p:tag name="TIMING" val="|0.632"/>
</p:tagLst>
</file>

<file path=ppt/tags/tag28.xml><?xml version="1.0" encoding="utf-8"?>
<p:tagLst xmlns:p="http://schemas.openxmlformats.org/presentationml/2006/main">
  <p:tag name="TIMING" val="|0.759"/>
</p:tagLst>
</file>

<file path=ppt/tags/tag3.xml><?xml version="1.0" encoding="utf-8"?>
<p:tagLst xmlns:p="http://schemas.openxmlformats.org/presentationml/2006/main">
  <p:tag name="KSO_WM_DIAGRAM_VIRTUALLY_FRAME" val="{&quot;height&quot;:510.75,&quot;left&quot;:281.625,&quot;top&quot;:21.2,&quot;width&quot;:678.725}"/>
</p:tagLst>
</file>

<file path=ppt/tags/tag30.xml><?xml version="1.0" encoding="utf-8"?>
<p:tagLst xmlns:p="http://schemas.openxmlformats.org/presentationml/2006/main">
  <p:tag name="resource_record_key" val="{&quot;13&quot;:[4364903]}"/>
</p:tagLst>
</file>

<file path=ppt/tags/tag4.xml><?xml version="1.0" encoding="utf-8"?>
<p:tagLst xmlns:p="http://schemas.openxmlformats.org/presentationml/2006/main">
  <p:tag name="KSO_WM_DIAGRAM_VIRTUALLY_FRAME" val="{&quot;height&quot;:510.75,&quot;left&quot;:281.625,&quot;top&quot;:21.2,&quot;width&quot;:678.725}"/>
</p:tagLst>
</file>

<file path=ppt/tags/tag5.xml><?xml version="1.0" encoding="utf-8"?>
<p:tagLst xmlns:p="http://schemas.openxmlformats.org/presentationml/2006/main">
  <p:tag name="KSO_WM_DIAGRAM_VIRTUALLY_FRAME" val="{&quot;height&quot;:510.75,&quot;left&quot;:281.625,&quot;top&quot;:21.2,&quot;width&quot;:678.725}"/>
</p:tagLst>
</file>

<file path=ppt/tags/tag6.xml><?xml version="1.0" encoding="utf-8"?>
<p:tagLst xmlns:p="http://schemas.openxmlformats.org/presentationml/2006/main">
  <p:tag name="KSO_WM_DIAGRAM_VIRTUALLY_FRAME" val="{&quot;height&quot;:510.75,&quot;left&quot;:281.625,&quot;top&quot;:21.2,&quot;width&quot;:678.725}"/>
</p:tagLst>
</file>

<file path=ppt/tags/tag7.xml><?xml version="1.0" encoding="utf-8"?>
<p:tagLst xmlns:p="http://schemas.openxmlformats.org/presentationml/2006/main">
  <p:tag name="KSO_WM_DIAGRAM_VIRTUALLY_FRAME" val="{&quot;height&quot;:510.75,&quot;left&quot;:281.625,&quot;top&quot;:21.2,&quot;width&quot;:678.725}"/>
</p:tagLst>
</file>

<file path=ppt/tags/tag8.xml><?xml version="1.0" encoding="utf-8"?>
<p:tagLst xmlns:p="http://schemas.openxmlformats.org/presentationml/2006/main">
  <p:tag name="KSO_WM_DIAGRAM_VIRTUALLY_FRAME" val="{&quot;height&quot;:510.75,&quot;left&quot;:281.625,&quot;top&quot;:21.2,&quot;width&quot;:678.725}"/>
</p:tagLst>
</file>

<file path=ppt/tags/tag9.xml><?xml version="1.0" encoding="utf-8"?>
<p:tagLst xmlns:p="http://schemas.openxmlformats.org/presentationml/2006/main">
  <p:tag name="KSO_WM_DIAGRAM_VIRTUALLY_FRAME" val="{&quot;height&quot;:510.75,&quot;left&quot;:281.625,&quot;top&quot;:21.2,&quot;width&quot;:678.725}"/>
</p:tagLst>
</file>

<file path=ppt/theme/theme1.xml><?xml version="1.0" encoding="utf-8"?>
<a:theme xmlns:a="http://schemas.openxmlformats.org/drawingml/2006/main" name="53cd863c77cd9">
  <a:themeElements>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fontScheme name="53cd863c77cd9">
      <a:majorFont>
        <a:latin typeface="华文中宋"/>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53cd863c77cd9">
  <a:themeElements>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fontScheme name="53cd863c77cd9">
      <a:majorFont>
        <a:latin typeface="华文中宋"/>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3cd863c77cd9 1">
        <a:dk1>
          <a:srgbClr val="3D3F41"/>
        </a:dk1>
        <a:lt1>
          <a:srgbClr val="FFFFFF"/>
        </a:lt1>
        <a:dk2>
          <a:srgbClr val="454749"/>
        </a:dk2>
        <a:lt2>
          <a:srgbClr val="EAF5FC"/>
        </a:lt2>
        <a:accent1>
          <a:srgbClr val="507AAE"/>
        </a:accent1>
        <a:accent2>
          <a:srgbClr val="9172A6"/>
        </a:accent2>
        <a:accent3>
          <a:srgbClr val="FFFFFF"/>
        </a:accent3>
        <a:accent4>
          <a:srgbClr val="333436"/>
        </a:accent4>
        <a:accent5>
          <a:srgbClr val="B3BED3"/>
        </a:accent5>
        <a:accent6>
          <a:srgbClr val="83679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NDE0OTYzNzM1NTk3IiwKCSJHcm91cElkIiA6ICIxNjY2MjE2NjciLAoJIkltYWdlIiA6ICJpVkJPUncwS0dnb0FBQUFOU1VoRVVnQUFBYUlBQUFISkNBWUFBQURIT0QzMkFBQUFBWE5TUjBJQXJzNGM2UUFBSUFCSlJFRlVlSnpzM1hsWVZHWGZCL0R2ZldhWVlWOFVCQkVFZDFCWlhFcHlLN2R5TDB0Yk5ET1g4bEZMUzMzUzFGN1QxRFRMOU0ybnNsZk4zRW9mc3hSejN4TE5CVVVRY2dVRlJFUkU5bVZtbURuMyt3Zk9DREhzREljWmZwL3I4bXJPbkdWK29QSGxQdWRlQUVJSUlZUVFRZ2doaEJCQ0NDR0VFRUlJSVlRUVFnZ2hoQkJDQ0NHRUVFSUlJWVFRUWdnaGhCQkNDQ0dFRUVJSUlZUVFRZ2doaEJCQ0NDR0VFRUlJSVlRUVFnZ2hoQkJDQ0NHRUVFSUlJWVFRUWdnaGhCQkNDQ0dFRUVJSUlZUVFRZ2doaEJCQ0NDR0VFRUlJSVlRUVFnZ2hoQkJDQ0NHRUVFSUlJWVFRUWdnaGhCQkNDQ0dFRUVJSUlZUVFRZ2doaEJCUzE1alVCWkJLWVY1ZUhWeVlIV3NwTU1HSGdUV0dLTnB4eG13WkUrUlNGMGRNZzNOUkM4WUtHSkRId2RORVVVZ1VCZFh0ZTlldnB3UGdVdGRIU0cyaElLcmZGRDV0QS9xRENXOHdoazZNd1pFRDlnQlRNbkE1NTVBenhnU3BpeVNtd1RrWEdZT1dnMmtCcm1ZY2Vad2hDNXhIY1NadVQyRGlFVnk5cXBHNlRrSnFpb0tvSG1yVXVyV2p2Y3ptQlprZ1d3YWd0ZFQxa0hvclFlUzZlVG5hZ24zcHNiSFpVaGREU0hWUkVOVWp2cjYrMWxBNERJUk05aTREQmdBdzNIWmpqTUhEdlFsYStQakEwOU1EOW5aMnNMVzFoWlVWM1ptelZJV0ZXdVRuNXlNM0x3L0o5MU1RbjVDSSt5a1B3SG54dTNKY3l6bU9jZkQvSzh4T081Q2NuSnd2V2NHRVZCUDlGS3MvckVTbDQrY0NFOGFDODBaZ2pBR0FrNU1UWHVqZkI4LzM3NHNXUHMzaFlHOFBHMXNiV01ubGtNdmxFQVM2TTJlcFJGR0VWcXRGb1ZhTGdvSUM1T2JtSVQ3eExvNGNPNEVEaDQ4aU16TUxBSk1EL0hrRzlwU1ZvOXQySkNkL0NFQXJkZTJFVkFXMWlPb0JyN1p0bThrRjIyMk00Vm45ZTQxY1hQRGkwRUg0YU9aMEtKVktLY3NqOVpCT3A4TVhYMytEM2IvdnhhUDBETVA3blBOeldoRWprMjVHSllNNk5CQXpJWk82Z0liT3UxVmdSN2xjdmdGZ1BSbURvRkJZNFlVQi9iQmc3aXlNZXZsRktCUUtxVXNrOVpBZ0NIaW0yMU40dW10bnFOVnF4TWNuUXFmVEFZQ253RmgzSjJmM2lLejBCeWxTMTBsSVpWQ0xTRUt1UHY1TjdXMFVSd0g0TWNZRVp5Y25USi8yTGtZTUd3b25KMGVweXlObUlpYzNGNkg3RDJMMU45OGg3VkU2T09jaUdLNHpsYTd2blRzeEQ2U3VqNUNLVUl0SUlrMWFkSFMzdFZhRUNvd0ZNY2FZdmIwZFZpNWJoRmRlR2c1cmE3b1ZSeXBQcVZBZ29FTjd0R3pSQWlmK0RFTmhZU0ZqWUc2UXNZSE85bzEveTh4OG1DdDFqWVNVaDRKSUFyNit3YzVXMW15dHdGaGZBSUpuMDZiNGZQRW5HTkN2ajlTbEVUUFdzb1VQMnJacGpVdVhvNUNUbXdzT3VFSXVhMlh0N0hBaU56MmRldE9SZW91Q1NBSk9IdTVUQmVBOU1LYXd0cmJHek9sVE1YVFFRT29CUjJyTTE4Y2JUazRPK092Y0JSUnF0WXdCTGVWTWtaWDU2TUVacVdzanBDd1VSSFhNdTVWL1IwRW0vTUtZWUEwQXd3YTlnQS9lbndLNW5IclNrNXBqaktGTm05WkllWkNLNkwrdkFvekp3VmgzUjJmM1BWbnBEeDVLWFI4aHhsQVExU0h2ZHAwODVUTDJDMk5DY3dEb0ZCU0lyMVlzaGEydGpkU2xFUXNpRXdSMDZSeU04SXVYY1QvbEFSaGdKUWpvWmVmc0hwcVQvb0JtWUNEMUR0MExxa015UVh3TllBRUE0T2pnZ0lYelBvSXo5WTRqSnVEazZJaGxpejU1OHUrTE1YK0ZqTDB0YlZXRUdFZEJWRWM4V3JkMkEyY3ZnakVsWXd5alh4c0p2M1p0cEM2TFdMQldMWDB4L3EwMzljOGU1VnpBVUsrMlFjMmtyb3VRZjZJZ3FpTkt1VzF2Qmg0Q0FFMmF1R0hvNEJkb3NDb3hLWmxNaG9FRCtzS3JtU2NBZ0hFRUMwQmZpY3NpcEJRS29qckNHSnNQeHBRQTBLdDdDTnEyb1VtMWllbTFhT0dMWjN0Mkw5cGdUQ2tJYkxhMEZSRlNHZ1ZSSFdqZUx1aE5CdFlKQUJRS0JhWk5uZ1M1alBxSkVOT1R5MlNZTlA0dEtCKzN2aGxEb0cvYndIRVNsMFZJQ2ZUVDBNUjhmWU9kQlN0c0FHTk5BT0RkaWVNdytJVUJVcGRGR2hBblIwZG9OSVc0Y0RHaTZBMkJCY0RlWTdNcU0wVWxiV1dFRktFV2tZbHhKZS9FR2ZNQ2dHYWVUZkg2eUplbExvazBRR05IdjRabW5rWFBpc0RoNldETnUwbGJFU0ZQVUJDWkZtTU0zY0RoQUFDOWUzYUhtMnRqcVdzaURaQ3preE1HOUh2dThSWlhDaHc5UUpNZWszcUNnc2lFdkx3NnVJQ3hib3hCcGxBbzBDa29nTllXSXBLUXkyVjRxbk13cksyVllJd0pqT0dwSmkwNk5wRzZMa0lBQ2lLVHNyS1R1ZUZ4bDIwWFp5ZjR0MnVuWDNpVmtEckZHRU9ybGkzUXhNMU4vMWF3alV5Z01VV2tYcUFnTWlYT25tWmdIZ0RnM3FRSldyZHFLWFZGcEFIejlXa096NlllQUFER21BZG52S3ZFSlJFQ2dJTElwTGlBTi9XdkIvUjlEa29sRFdBbDBsRW9GSGl1VncvRE5wT3hVUktXUTRnQkJaSEp0Rll5NEZuOTF2QWhnNlFzaGhBQXdQUDluMHlzSUlEMUFueXRKU3lIRUFBVVJDYlRyTFZOWi8xTUNzMDhQZUh0VGJmamlmUjhmWnJEMDhPOWFJTXhwVzlyeDJCcEt5S0Vnc2hrNUhLaGkvNTFVRUFIS1VzaHBJUk93VUZQTm1RSWthNFNRb3BRRUprSUF6cnJYM2RzN3k5bEtZU1VFRmpzRnlNT1JoMFdpT1FvaUV5REFURDgydG1odlorRXBSRE91ZFFsMUN0QmdRR0cxNHlCZ29oSWp0YW5Ob0ZtemZ3YUFYQUhBR3RyYS9qNk5LL3hOWThjT1lKcjE2N1Y2QnJ1N3U1NDdiWFhhbHhMVlczZXZCa0ZCUVhWT3JkdjM3NW8wNmJpZFp2UzB0S3dZY01HakJvMUNpMWJQdWttdjIzYk5temR1aFZidG15QnE2dHJoZGRadTNZdDh2THlxbFhyUDAyZlBoMDJOdlZ2OWQwMnJWckNXcW1FU3EwR0EydnE1ZFdoVVZMUzMrbFMxMFVhTGdvaVU3Q1RlVEVVZFZUd2NHOENHNXVhZDB3NmZmbzA5dTNiVjZOcitQdjcxM29ReGNURVlPTEVpUWdKQ2NIcTFhdExEZGpWYXJYNDVwdHZJSXBpdGE3ZnFsV3JTZ1hSK3ZYcjhkLy8vaGQyZG5aNDc3MzNETzhyRkFxa3BxWmkyN1p0bURGalJvWFgyYk5uRDlMVGErZG44dVRKa3cxQmRQZnVYWXdlUFJwdDJyVEJEei84QUxsY3V2LzFGQW9yTkczcWdUdnhDZUFNTXNGZWFBR0Fnb2hJaG9MSUJPUk0xaGlzNkh2cjRkNEVDcXZhR3orMGI5OCtPRGs1bFhwLzZ0U3B1SFhyRm80Y09XTDB2T0hEaDlkYURYcloyZG1ZTzNjdVhGeGNzR2pSSXFPelJxU2twRUFVUlR6Ly9QUDQ1Sk5QRE84WEZCUWdOVFVWUGo0K1JxLzkzWGZmWWZ2MjdaVnFVU1FuSitPMzMzNkRrNU1UM242NzVHcll3NFlOdy9mZmY0OWR1M2JocmJmZWdvdUxTN25YQ2cwTnJYWm82czJhTlFzWExsd284WjYzdHpmbXo1K1ArZlBuWSszYXRmamdndzlxOUJrMUlaUEowTXl6S2U3RUp3Q2N5d1RPM0NvK2l4RFRvU0F5QWM2WUxUaVhnVEU0T0RoQUpxKzkxVFpzYkd4Z2EydGI2djNIeTBFYjNRZkFKRk1MZmZYVlY3aC8vejdXckZrRFoyZG5vOGZjdTNjUEFPRGw1V1dvVFJSRlRKMDZGVWxKU1ZpL2ZqMThmWDFMbmFjUGc4b0UwYkpseTZEVmFqRng0a1RZMjl1WDJHZHRiWTJ4WThmaW0yKyt3YUpGaTdCNjllcHlyMlZ0WGZQV3E2eU10YVlHRGh5SVk4ZU9ZY3VXTFhqMjJXZlJxVk9uR245V2RRaU13Y25KRVFEQUFDYUt6UGcvR2tMcUNIVldNQVhPclRrcit0NHFsUW9JelBLK3pVbEpTZGkvZnovOC9mM1JzMmZQTW8vVEIxSFRwazBON3dtQ2dGR2pSaUVqSXdOVHBreEJjbkp5cWZQVWFqV0Fpb05vMTY1ZE9IdjJMUHo4L01xODdmam1tMitpZmZ2MkNBc0x3ODgvLzJ6MEdNNDU4dlB6YS9SSG85R1VXeXNBdlB2dXV3Q0FIMzc0b2NKalRZVXg5aVJ3R1JnWFFFRkVKRVV0SWxQZ3pBYWNDV0NBdFZJSlFiQzhpVTUvL1BGSGlLS0lpUk1ubG51Y1BvZzg5V3ZoUERaa3lCQThldlFJYTlhc3diLys5UzlzMkxBQmJrOG01S3hVRU4yNmRRdGZmLzAxNUhJNUZpMWFWT1p6RjdsY2pzV0xGMlAwNk5GWXZYbzFQRHc4MEtkUG54TEhKQ1VsNGFXWFhpcjNhNm5JeXkrL2pQbno1NWQ3VEpzMmJkQzdkMitjT25VSzBkSFJDQWdJS1BkNFV5Z0tJcVZoU3hCMUZFUkVVaFJFSmlBSXNHSGdBc0NnVkNvTnQ4MXF3NUFoUTR5K3IxYXJ3VGxIang0OWpPNVhxVlJ3ZDNldmxScDBPaDJPSGowS1cxdGI5T3JWcTl4ajlhMmQ0aTBpdmJmZWVndDM3dHpCMGFOSGtaQ1FVQ0tJOUwzc3lncWkxTlJVVEo4K0hTcVZDak5tekVEcjFxM0xyYU5GaXhaWXVIQWhGaXhZZ0RsejV1Q3p6ejdEQ3krOFlOanY0T0NBVjE5OXRkeHJWS1N5dDlvR0RCaUFVNmRPNGRpeFk1SUZrWTNTY0F1U1FTNmpJQ0tTb2lBeUJjNXQ5T21qVkNyQmFqR0lldmZ1RFlXaWRPZUhNMmZPSURzN0cvMzc5emQ2M3VIRGgydXRocXRYcnlJM054ZTlldlV5MmdyUmFEVFFhclVBaW5xTEFZQ1RreFB5OC9OTEhmdkJCeDlnNU1pUmFOR2lSWW45eGw3cm56RmxabVppK3ZUcFNFMU54ZURCZy9IV1cyOVZxdTZCQXdjaUx5OFB5NVl0dy96NTg1R1FrSUFKRXlaQUxwZkQyZGtaYytiTXFlUjNvR2E2ZFN0YUhQWGN1WE4xOG5uL1ZQeldIT2RnZ0xaSllHQWd6YkJRQTRJZ3BFUkdSc1pMWFllNW9pQXlCWUZaYzg1bGpMSEh6NGhxNzliY25EbHpqSFlNbURCaEFtN2N1SUZGaXhZWlBlK3Z2LzZxdFJvaUlpSUFBRjI3R2g4THVYejVjdXpaczZmRWUvMzY5YXZXWncwZVBOancrdGl4WTFDcFZKZzJiUnJpNCtNUkZCUlVvaWNlQU55NWN3ZHIxNjdGMkxGakVSeGNlaHExVjE1NUJXcTFHcXRXcmNLNmRldHc2dFFwZlBiWloyalJvb1hoR0oxT1YrbEJzSUlnVkxuRjI3aHhZL2o2K3VMV3JWdkl6YzB0MWNIQzFFcmVtdVBNV2k0TGxNdGw0K3UwQ0F2RE9VOE1EQXljY3VYS2xRaXBhekZIRkVTbXdLSEU0MldZcmVSV0ZyY1kzb01IRHdDZ3pGdDlQWHYyaExPek13b0tDckJ6NTA1NGVucGl3SUFCVmZxTVBYdjJJRHM3RzJQSGpqVzhwOVBwTUhIaVJLU2twQ0FnSUFCcjFxd3AxVHBjczJZTndzTEM0T0RnWURTSUFHRDA2TkZvMGFJRjVzMmJoMnZYcmlFMk5yWkVFSVdFaEZTNkMvY2JiN3lCMmJOblYrbHJBd0EzTnpmRXg4Y2pMUzJ0em9NSUFLeXNyUFF2R1dOUWNNNXBGdTVxWUl3Sm5ITjdBTmFNc2RZQUtJaXFnWUxJRkRqVVlPQUFtRnBUOU96R2tzSW9JeU1EQU1vY2s5TzNiMS8wN2RzWDE2OWZ4ODZkTzlHNWMyZE1uejdkc0YrbFVtSGx5cFVZTTJaTWlWa1FpanQyN0JpMFdtMko4d0JnM0xoeE9ISGlCRmF0V2xYcStkSGx5NWNSRmhZR1oyZm5Dc2ZwUFBQTU05aTZkU3RPblRwbE5DVGQzTnpLdk0wSkFGbFpXZGkvZjMrNW4xRWUvZmN1SXlQRGFQZDFVeXNzTE5TLzVCb2RidGhZc1ZWMVhvUUZFRVhSbXpIMmhkUjFtRHNLSWhNUXdRdGtUTkFCRU5RcU5VUlJyTFVPQ3dVRkJVYWZFZWwvZ3pmMkhBYW8zZm5XY25KeUFLREMzK1QxUGVhYU5TdTVCRVowZERUMjd0MkxzTEF3ckYrL0hzMmJsNTRDS1Q4LzMraVlxRmRmZlJXalJvMHFGZXc2blE0clY2NEVVUFRjcWF4eFRjVTFhOVlNYjd6eGh0RjkzdDdlNWJaMFltTmpheFJFK3U5ZGJVMG5WQldjODJKVExqR3UxWWtwRVJFUkIrdThFQXZRdVhObmY4NjVCZ0N0ZWxrREZFUW1JR084QUp5TFlBeXF4MEZVVzRZT0hWcnUvdko2c1hsNGVOUktEUTRPRGdDZUJGSlp5dXE2L2RSVFQrR2pqejdDOHVYTE1YbnlaS3hmdjc1VVdPWG41NWRacjdIVzVhNWR1M0RqeGcxMDdkb1Z3NFlOSzdIdjRzV0xjSFoycnJCblhWM1N0eXFOelpKaGFweHo1QmVvQUFDTWdZTUpkWitHaEJSRFFXUUNPaTRVQ0l5SkRJQktyYXJWSUhyOTlkZWhWQ3BMdlgvZ3dBR2twNmRqekpneFJzL2JzV05IcmRWUS9MWlNlWktTa2dDVURpSUFHRFZxRkZKVFU3Rng0MGE4Ly83NzJMbHpwNkVIbms2bmcwcWxxdlNFb2FtcHFmajIyMjloYlcyTmVmUG1sYXBoeXBRcGFONjhPYlp1M1ZwdkppSE56TXdFVVBidFRWTVNTN1NJd01GMXhwdlJoTlFSQ2lJVFlJd1hNQVlkb0c4UjFmeTJXTHQyN1pDWm1Za3BVNllZdlNVV0dSbUo3T3pzVXM5VTlCNCtmRmlwMjFXVm9XK3AzTDkvdjl6anltb1I2VTJiTmczNStmbm8zNzkvaVc3Z3VibTVBTXFlcnVpZkZpOWVqTnpjWEh6ODhjZWw1cTd6OHZMQ20yKytpYzJiTitQenp6L0g0c1dMSzNWTlU3dDM3eDdrY25tbFpnU3ZiVVczNWxSUHRyaU1Xa1JFVWhSRXBpRHlBZ2lDQ0FhbzFMVnphMjcwNk5FWVBYcDB0Yy8vN0xQUGFseURucjdiZG5oNE9NYU5HMWZtY1dscGFRQ0tabUVvN3huWjRjT0hTNHh6MGovbnVuZnZIbGFzV0FHZ3FKT0NzVnQxMjdkdng5bXpaOUc3ZDIrTUhEblM2UFduVHAyS3YvNzZDMy84OFFlNmR1MWFxUWxnTDErK1hPYmdZS0Jtejl3U0VoS1FtcHFLVHAwNjFjcmNkbFZWNGhrUkJ3ZlhVb3VJU0lxQ3lCU1lVTUFaUkFZZ0p5Y1hPcDFPNm9wcWxiKy9QNXlkblJFUkVRR05SbU8wOHdSUXRBU0R0YlYxbFpldjBBZjN3NGNQc1hmdlhnREFpeSsrV0NxSUlpSWlzSHIxYXJpNnVtTGh3b1ZsWHMvS3lncWZmZllaeG80ZGl4VXJWaUFvS0tqTVdiLzFuSjJkRVJKUzhSalA5dTNiVjNqTVA1MC9meDdBazRHdGRZMkxJckt5czR0ZWc0bWlRQzBpSWkwS0loUFFRZmZJaXNzTHdZQUhxYW5RRkZZOEdhWTVZWXpoaFJkZXdJNGRPM0QwNk5FU2cwNkwyN0psUzdXdXYzdjNiaXhkdWhUanhvM0R0R25UU3UwWFJSR2hvYUg0NG9zdm9OUHAwSzlmUDF5NGNBRXFsUXBxdFJvcWxRb3FsUW9GQlFXRy94WVVGTURCd1FFWkdSbFl1SEFoTm16WVVPWXMyVURSbEVCTGxpeXBWdjM2V1NYSzhzY2ZmMEFRQkF3Y09MQmExNjhwblU1RTh2MlVvZzBHVVNqRVEwa0tJZVF4Q2lJVGtLdmxpYkRtYW9BaDllRkQ1T2NWQUhYL0tNQ2t4bzBiaDE5Ly9SVWJOMjdFb0VHRHFqVk9LajgvSHdxRm9zVHpvYXlzTE96ZXZSc0EwTFp0VzZQbkpTY25ZK25TcFlhVzVvNGRPeXJzaktGVUttRnJhd3Q3ZTN0RVIwZmpwNTkrd29RSkU0d2V1M2p4NG1wM0lzak56Y1d0VzdjZ2s4a012UXVMTzNmdUhHSmlZakJ3NEVCNGUzdFg2ek5xU3ExV0krVkI2dU10WHBpRHZEaEpDaUhrTVFvaUU0aVBqOHowOVF0S1lvQ1hSbE9JT3drSjhQR1I1b2VPcWJpN3UyUGt5Skg0NVpkZmNPalFvV3I5ZG4veTVFa3NYTGdRVFpvMGdZT0RBempuU0VwS2drcWxRcU5HamNwY1hzTEx5d3V2dlBJS3JsKy9qcFl0VzZKUm8wWndkbmFHbzZNakhCd2M0T2pvQ0h0N2U4TWZPenM3USt2bjVzMmJHRE5tRE5hdFc0YytmZnFVbUZGQmI5Q2dRWldxLyt6WnMxaTVjaVZzYkd3TWs5dkd4OGNqTXpNVFhidDJMZFhpRWtVUjY5YXRnMXd1eDZSSms2cjQzYW85TjJMam5neG9GWGxpZW14c3RtVEZFQUlLSXBQaG5FY3d4a0lBNE8rcjEvRmM3N0xYN0RGWDc3Ly9QaTVldklnVksxYWdVNmRPVlo3ZHUxMjdkbkIxZFVWK2ZqNGVQWG9FblU0SFIwZEhkT3ZXRFZPblRpMjNxM1YxSnlodDI3WXR4bzBiQndjSEI2TURhYXVpUllzV1NFaElLUEdlUXFGQTU4NmRzV0RCZ2xMSGI5cTBDVmV1WE1Hc1diT01CbUJkdVhJbHh2Q2FRN2hRenFHRTFBa0tJaE5oaklmclgwZGZ2V2J5ejl1NGNhUEpQK09mcksydDhjVVhYMkRHakJsWXUzWnRsWHZtdFdyVkNnY09IREJSZFdWNzc3MzNhdVU2SGg0ZXVIVHBFb0NpMW80b2lwREpaRVp2VThiSHgyUFBuajBZTkdoUWpYby8xb2JJNkpoaVcveXNaSVVROGhnRmtZbG9nVXY2YVNXdlhyc3VhUzJtNU9Qamc5OS8vMTNxTWlSWDBTemN2cjYrcFdZa2wwcDB6TitHMTF4WGVGN0NVZ2dCUUV1Rm0welM5ZWhvenJrS0FKTHVKZU5lY3ZtRFB3bXBDMG4za2cwOTVqaVFueGg3OWU4S1RpSEU1Q2lJVElpREdRYlEvQjc2aDVTbEVBSUEySC9veUpNTnpnOUpWd2toVDFBUW1SQmp1bTM2MThkUGhoV2ZlcCtRT3FjcExFVFltU2VQaEVTTzNSS1dRNGdCQlpFSmFUVmlEQWNTQWVCK1NncmlidCtSdWlUU2dDVW0za1hTdmVUSFcveXVqR3VqSlMySWtNY29pRXdvanhjOEJQaDVBTWpJek1UVjZ6ZHJkVjBnUWlxTGM0NWJjYmZ4SVBYaDQyMTJXU1Bva2lRdWl4QUFGRVFtbFhIN2RyWW9zb3NBdEdxMUJsSFJNVkJyTEd1NkgySWVkRG9kSXFPaW9WS3B3RGwwZ0hqNTN2WHI2VkxYUlFoQVFXUnFYR0M0d0lGY0FEaDEraStrcDVlL2hnOGhwcENUbTRzangwL3FOeldpVGpnRGdKcm5wRjZnSURLeGJHMXVCTURqQVNBaDhTNSszcmxMNnBKSUEvVFQxcDhSbjVENGVJdmZ6K1c1Tkg2STFCc1VSQ2FXSGh1YkRSMWZyZC8rY2N2UFNFNUprYklrMHNEY3UzOGY2emR0Tld4enpwZlIvSEtrUHFFZ3FnUHhONi84eERuL0d5aWFjZm8vMzIrQXJoYVhEeWVrTERwUnhNWk5XdzJMRFlMem1JUWJWelpJV3hVaEpWRVExUkV1NGhQT1VRQUFKLzQ4aFpzM2IwbGRFbWtBYnQrK2cyTW5UeFZ0Y0s0V09Wc3ViVVdFbEVaQlZFZFVPbjZHTVg0SkFGSWZwdUhBNGFNMHdKV1lsRTZudzdHVHB3elRTM0d3SzFxZCtLZkVaUkZTQ2dWUkhYa1FkeVdWaTJJb3dEV2lLR0xMOXAyNEZYdGI2cktJQmJ1YmxJd2ZOdndFblU0SHpxSGpuQis4RjN1RnhnNlJlb2VDcUE3cG9ObktnUWdBeU1yT3hyeFBQME42UnFiVVpSRUxsSjZSZ1E4L21vZk1yQ3dBQUFPL3B0WHhIeVF1aXhDaktJanEwTjBiTjVKNUlhYnFaK1crRXYwM1ZueTFHaG9OM2FJanRVZWowZURyLy8wV1VZL1hIZUtjcTdWY041NWFRNlMrb2lDcVl3bXhVWmNCdmhoQUlRQ0U3aitJLys3K0hUcWRUdUxLaUNVUVJSRjcvamlBM1hzTnM3MXJBYmI4N28yWWkxTFdSVWg1S0lna0lPYno3N25JZitjY09wVktqVysrK3dGNzl1Mm5lZWhJalhET2NlRFFVWHkxZWkwS0NnckFPUmZCK2NHQ1F2RmJxV3NqcER3eXFRdG9pTEt5VWxYMnpxNlhCWmt3bURIV09DOC9IK2N1WElTVG95TTZ0UGN6dXRRMEllVVJSUkc3ZnR1RHhjdFdJajNETUkzVWZZMmFqMG01ZlNXeHZITko5VFZ0MnRRTndOc0FaSnp6ZlE4ZVBLQ0ZCcXVCZ2tnaTJSa1AwKzBkM1A0VVpHd2tBRnVOUnNQT2hWK0NJQWp3YTlzR1NxVkM2aEtKbWNqUHo4ZldYLzZMTDFiOUwzSnljOEU1NXd6c1VhR09EVXlPaTZJZmpDWkVRVlE3S0lna2xKMlorc0Noa2ZzNWdRbGRBZDVFcTlXeUN4Y3ZJVGJ1TnB5Y0hPSGVwQW5rY3JuVVpaSjZTcTNXNEh6NFJheit6L2Y0YWV2UFVLblY0Snh6TUZ6am5FKzRlelBxYk1WWElUVkJRVlE3NktlY3hPN2V2SExHcTAzZ3UzSVoreGxBQzYxV2g4UEhUdURpNVVnODgvUlRtUDNCZS9CcDdpMTFtYVNldVplY2pDOVdmWU8vemwvQW8wZkZWbk5nU09GY25KUndJNW9tTlNWbWd4NUcxQlB1clZvMXNaWGJid2RERHpCbVhYeGYvejdQWXV5WTE5R3VUU3RZVzF0RHFWQkFKcE5CRUFRSUF2VTNzVlNpS0VJVVJlaDBPcWcxR3FoVmF0eUtpOE9XN1R0dzZPaUprZ2R6cnViQVh5cXQ4RnBLN09XSDBsVGM4SFR1M05tZmMzNFNnRUlVeGNsUlVWRTdwYTdKSEZHTHFKNTRFQmVYMnFoMTY1Y2RCUHMzbWNEZkF2QTBlOXhyNGVpSlAzSHM1Q2w0dURlQnIwOXpOUE5zQ25zN085amEyc0xLaXY0S0xWVmhvUmI1K2ZuSXpjdEQ4djBIU0VoTU5FelhvOGM1RnpsWUJPZDhDd3I0bHBURUtGcndpcGdkK2lsV2o2VEh4bWFuQSt1ODJnYnRrWUcveUdSc0RvRG1RRkhYM1BzcEQzQS81WUhFVlpMNmduTitENXl2MU9yNHIvZGlyOXdIUUlQUmlGbWlJS3AvZEVrM28rNEIrQmJBZXU5MkFZTmtFTjVtQXJwd3ptd1o0MHB3V0lFeEdlZGNZSXpSdlRrTHhUa1hHV01pd0hXOGFHQ3Fpb0huYzQ1SUR2NVRnalovSDJKajFWTFhTVWhOVVJEVmI1cTdONkwzQU5qcjVkWEJoZG14bGdJRUh3YldHRHFkSFdmTUZtQVcvM2VvbE1QSFNpYjRBa0NoVG94WGE1RWdkVTExZ1hPdTVVQUJBL0k0ZUpvb3NrUlJVTisrZC8xNk9taVpiMkpCTFA2SG1JWGdTVWwvcHdOSUI5RGdwbXJwM0xuelFnRGpBVUFoRXo2OUVST3hTT0tTQ0NHMWlHN3JFRUlJa1JRRkVTR0VFRWxSRUJGQ0NKRVVCUkVoaEJCSlVSQVJRZ2lSRkFVUklZUVFTVkVRRVVJSWtSUUZFU0dFRUVsUkVCRkNDSkVVQlJFaGhCQkpVUkFSUWdpUkZBVVJJWVFRU1ZFUUVVSUlrUlFGRVNHRUVFbFJFQkZDQ0pFVUJSRWhoQkJKVVJBUlFnaVJGSzNRYW9ZNDV3MTVtZWhQSC85cHNCaGpUT29hQ0tsTjFDSWloQkFpS1FvaVFnZ2hrcUlnSW9RUUlpa0tJa0txb1dFL3BpT2tkbEVRbVRHVlNvV2twS1FxbmZQdzRVUDg1ei8vUVdSa1pMVStVNnZWNG84Ly9zREZpeGVyZGI0eEowNmN3THAxNjZCV3EydnRtdFdsMCtrd1lNQUFyRjI3dHN4ajB0TFNNSG55WkJ3K2ZMaksxeGRGRVRrNU9kQm9OSlU2dnJDd0VKbVptU2dzTEt6eVp4RmlMcWpYbkJtYlBYczJFaElTc0hYclZqZzVPVlhxbkljUEgyTGp4bzF3Y0hCQWNIQndsVDh6SXlNRHk1WXRnNXViRzNidDJnVzV2T2IvaEU2ZVBJbDkrL1poOU9qUlVDcVZGUjZmbloyTjFOVFVTbDNiMWRVVmx5OWZoazZuTTdvL0tDZ0libTV1aG0zT09kTFQwNUdYbDFmbU5aVktKZTdjdVlPbFM1Y2lPRGdZVFpvMEtiZUdpeGN2UXExV28wZVBIa2hKU2NHd1ljTXdaY29VVEpvMHFjTDYvL3p6VDh5Wk13ZGZmdmtsK3ZUcFUrSHhoSmdqQ2lJek5uNzhlRXllUEJuLzh6Ly9nelZyMXRUYWRlUGk0c3B0bmZUdDJ4Zjc5Ky9IeG8wYjBiTm56ektQYTkyNk5SUUtSYTNWcFhmczJERXNXYktrVXNlKzk5NTdXTDkrUFZRcWxkSDkxZmtCNytEZ2dObXpaMlBldkhuNCt1dXY4Zm5ubjVkNy9NcVZLMkZsWllVZVBYcFVlTzFyMTY3aDRNR0RlT1dWVjlDOGVmTXExVVdJdWFJZ01tTmR1blRCMkxGanNYbnpadXphdFFzalI0NnNsZXZPblRzWHQyL2ZydkM0ZGV2V1lkMjZkV1h1Ly8zMzN4RWFHbHJoTGJlclY2OENBTDc5OXR0eWcwdXBWR0xxMUtubzI3Y3YycmR2YjNoLy9QanhtRFJwRWx4Y1hMQmt5UktzWDc4ZXRyYTJBQUEzTnplOCtPS0xFRVd4eExVU0VoTHc3cnZ2VnZnMUFzQ0ZDeGR3L2ZyMVV1ODdPenZEMGRFUm16ZHZMdkcrcTZzckJnOGVEQUNJajQ5SGJHd3NldlhxaGYzNzl5TXpNeE1BY1BQbVRlemZ2OTl3amtLaFFQLysvWEhuemgxczNib1YzYnQzcHlBaURRWUZrWm43MTcvK2haTW5UK0xubjMvR2lCRWo4T09QUDVaNy9NT0hEd0VVL1hEVlA2Y1FCQUVUSmt3b2NWenIxcTB4ZCs1Y3cvYmZmLzhObFVxRkxsMjZsTHBtYW1vcXJsNjlpcTVkdThMZTN0N3dmcE1tVGJCMzcxN2s1T1NVVzVQKytjZmV2WHZMUGM3QndRRlRwMDZGazVOVGlWdVJqREY0ZUhnWWJwRzFidDBhRGc0TzVWNUxId2g2K3BEUUI5Yk5temV4ZmZ0MmVIdDc0NisvL3NMT25UdU5YbWZYcmwybDN2UDM5emNFMFMrLy9BSUFDQXNMUTFoWW1PR1lZOGVPNGRpeFk0WnRKeWNuOU8vZnY5eWFDYkZVRkVSbVRxbFU0c3N2djRTYm14dGtNaG0rKys2N1NwMTM5dXhabkQxN0ZvRHhJTEt6czBPblRwME0yeHMyYkVCeWNyTFI1eHI3OSsvSDFxMWJNWGp3WUxScjE2N0V2b01IRDFaWXk4S0ZDN0Z2M3o0Y1BIaXd3Z0RSUzB0TEsvSEFQek16RXpLWkRBQ1FrcEppQ0wrbVRadWlNaE1SL1Bqamp5VmFnWkdSa1lpTWpFVGZ2bjNoNnVvS29DaFVyS3lzeXIzT3YvLzliOFByMjdkdlkvZnUzUmgrSjVnYUFBQWdBRWxFUVZReVpBaG16cHhwcUczTW1ERVlQMzQ4M256elRjT3hORmtDYWNnb2lDeEFxMWF0REsvUG56OWY3ckhYcmwzRDIyKy9qZW5UcDJQTW1ERUF5djRoZU9MRUNUeDY5QWpBa3gvdXhsb0FmLy85TndEZzZOR2ppSTZPQmxCMHEybjQ4T0ZWLzJJcTZlT1BQMFpFUklSaCs2dXZ2aks4ZnYzMTF3MnYvL3JycjBwMWdOaStmVHRFVVlRb2l1alpzeWRlZWVVVnpKbzFDektaekhEdDVzMmJRNmxVNHNLRkMzajY2YWNONTBaSFI4UFB6dzlXVmxZbFBpc3NMQXd5bVF4VHAwNkZzN016QUNBL1B4OEFZRzF0YlhpUGtJYU9nc2hNWGJ0MkRSa1pHWWJ0RGgwNndNbkpDWEs1SENrcEtRQUFEdytQVXVmcFd3Mk1zUXA3dlAzeXl5K0lpWWtCQUdnMEdvaWlpSysvL3JyVWNmb2VhZHUyYlRPRW1vT0RRNGtnMHVsMFpZNjkwYit2MCttZzFXcEw3R09NR1dyK3AxNjllbUhLbENsR254RkZSMGRYcVFPSHZxV2ovM3laVEdZSWxlSERoeU00T0JpTU1VUHJiY21TSlJnMGFCRGk0dUl3Y2VKRStQbjVZY1dLRlpnMmJacmhtajE2OUVDYk5tMlFtNXVMMk5oWUFFOXVqYWFucHh2ZTA2dE1ZQkppaVNpSXpOVDMzMytQMDZkUEc3YlhyVnVIcmwyN1FxUFI0TzIzMzBhalJvMndjZU5HV0Z0YlYvc3ppbmRFZU8rOTk1Q2NuSXpkdTNlWE9tNy8vdjM0NUpOUDhPT1BQNWE2TmFjM1lNQUFaR1ZsbGZ0NS9mcjFLL1dlajQrUDBjOEVpcDZydEczYkZocU5CcjYrdm5CMGRBUlE5SXhJMzVJRGlsb21OMjdjS0hGdWVucDZ1YlVVNSsvdkQwOVBUM3o0NFljNGQrNGNoZzRkaWdFREJnQW9hbzErK3VtbldMSmtDVWFQSG8xbHk1YmhtV2VlQVFDODl0cHJaVjV6eDQ0ZDJMRmpSNG4zV3Jac2lmSGp4MWU2TGtJc0JRV1JtZnJvbzQ4d2RlcFVuRDkvdnNSdi9ncUZBbE9tVE1IaXhZdXhmUGx5ZlBwcDdVMVVuWmVYVjZLbmwxNVVWRlNGNTA2WU1BRXFsUXE3ZCsvR28wZVBNR25TcEhLZmk5eTlleGY3OXUxRDQ4YU55NzF1YW1vcU9PZHdjWEVwYzZ6UWlSTW5zR2ZQbmhLaFhObVpFVEl6TTNILy9uMzgrOS8veHYzNzl6RjU4dVJTdmUwR0R4Nk1GaTFhNE1NUFA4VDA2ZE14ZS9ac3ZQYmFhMFo3RkQ1NjlBano1czNEOE9IRE1XVElrQkw3Ykd4c2tKQ1FVS202Q0xFa0ZFUm1xbG16WmdDS2ZtRC8wNHN2dm9nTEZ5NGdORFFVUVVGQkdERmlSSld1TFlvaUJLSDBwQnRwYVdsWXVuUnBxZmZMQ29EaTlBL21iV3hzc0dyVktyUnExUXA5Ky9ZdDgzajlRLytKRXllV2U5MExGeTVBRUFTMGE5Y09OMi9lQkFCY3VuUUoyZG5aSlk3ejhQREFIMy84WWRoT1NVbkJWMTk5Vldvd3FyNGxGUllXaHVQSGp5TWdJQUJaV1ZuSXlNakFpaFVyeXV6WjV1L3ZqeDkvL0JIVHBrM0R4bzBiTVdqUUlIVHQyclhVY2NuSnlRQ0svdjZNN2FjZ0lnMFJCWkdGbWp0M0xpSWlJdkRGRjErZ1k4ZU9hTk9tVGFYUHpjM05OUVNkWG1CZ0lMeTl2VEZuenB4U3gxKytmQm5idDIrdlZJKzNsMTU2Q1JzM2JzUzZkZXZRdTNkdm84K3B6cDgvaitQSGorT1paNTVCU0VoSW1kZlNhclhZdG0wYnVuZnZEbHRiVzdScTFRb3VMaTZZTld0V2hYVjRlSGhnNWNxVmh1MnZ2LzRhWVdGaGhpQjQrUEFoT25YcWhENTkrcUJ6NTg2SWlJaUF0N2QzcVZ0OC96Um56aHdvRkFyRGJjS1ltSmdTblNyMHZma2lJeU5MakQreXNyTENHMis4VVdIZGhGZ2lDaUlMNWVEZ2dJVUxGMkxuenAwbHByQ3BqTnpjWE5qWjJTRXZMOC93SE1ySHh3YytQajQ0ZE9pUTBYUDY5KytQNk9ob1BIandvRVMzNzMreXM3UER0R25Uc0hUcFVtemF0S2xVZC9DTWpBd3NYTGdROXZiMldMQmdRYmwxeHNYRklURXhFUjkvL0RHQW9xODVORFFVeWNuSk9IZnVIRmF0V2xYcHIvbjgrZlBJeTh2RHNHSERFQm9haXBkZmZ0a1F1dWZQbjhmLy9NLy9WUHBhQ3hZc01Id1B3c1BEc1hidDJsTFA2c0xEdzNINThtVUFSWUVxbDhzcGlFaURSVUZrd1VKQ1FzcHRVUmlqVXFtZ1VxbGdiMitQaHc4Zll0NjhlVlU2Lzlsbm55MDNpSUNpVnRIQmd3ZXhidDA2K1BuNUdhWUp5c3ZMdy92dnY0KzB0RFNzWExuU2FLKy80dHExYTRldnYvNGFUWnMyTmJ4blkyT0RWcTFhNGM2ZE8xV3FlL1hxMVhCM2Q0ZE9wME5vYUdpSmZmNysvcVdlOTF5N2RnMnJWNi9HcEVtVDhOUlRUNVhZNSt2clcrcjZSNDRjZ2EydExaS1RrekZzMkRDODg4NDdoaEQrK3V1dmpYYUxKNlNob0NCcVlOTFMwZ0NneklHWmNYRnhBSXBhUUw2K3ZqaC8vanp1MzcrUHQ5OStHNjFidDhhWFgzNEpHeHViRXVmY3VYTUhNMmZPUkU1T1RxVjZmUW1DZ004Ly94eWpSNC9HbkRsenNIejVjdmo3KytPRER6N0F0V3ZYTUd2V3JFck4vM2Jnd0FFY1BYclU2TDUvVHVsalRHWm1KbWJNbUlIWnMyY2pJQ0Nnek9NY0hSMUxQYy9SUHhkcjJiS2wwV2M5aEpES295Q3ljQWNQSHNSdnYvMEdXMXRiS0pWS2hJZUhBd0JhdEdoaDlIaDlFTFZ1M1JvQUlKZkw0ZTN0alZXclZtSEtsQ21ZTW1VS2xpOWZEaTh2TDhQMWx5MWJCaHNiRzZ4ZnY5NXdYa1VhTjI2TTc3Ly9IcE1uVDhiTW1UUGg3T3lNakl3TXpKMDdGNk5HamFyVU5ZS0RnL0hxcTY4YTNSY2RIWTJ0VzdlV2UzNW1aaVppWW1KdzU4NmRjb09vTHZYdjN4L2R1M2N2TVZVU0laYU9nc2lNcVZRcXcveHM5Ky9mTjNxTW5aMWRpYldEckt5c01ITGt5REp2MllXRmhZRXhCajgvdnhMdkJ3VUZZY09HRFlhdXlSTW1URUI0ZURqQ3c4UFJwMDhmTEZpd29Gb3pCYlJxMVFvWExseEFlbm82R2pkdUREczdPOE16azRvMGJkcTBSdk96NmRkeTh2YjJydlkxYW9OT3B6TU0ybFVvRkNhWnNaeVErb3lDeUV6bDV1Wml4b3daaUl5TWhKK2ZINVl0V3dhVlNvV1hYMzY1eEV3RVBYcjB3SjkvL21uWXRyVzFOZG8xR3loNlJuUG16QmwwN2RyVmFLaTBhTkVDRXlaTXdPZWZmNDV2di8wV1FOSHprM2ZmZmJmU0lWUllXSWpUcDAvajk5OS94NWt6WjhBWXcwc3Z2UVE3T3p2czJMRURuM3p5Q2Rhc1dZUG5uMzhlQXdZTVFJY09IY3FjV1VHbFV1SEJnd2RHOXhYdnZtMXJhNHZzN094U0FhZnY3bDA4aU9wcWNUN09PVFp1M0FqR0dJNGNPUUpQVDArangrblhYYXJKd0dSQzZqc0tJak8xZE9sU1JFWkdZdnIwNlJnOWVqUSsvdmhqTEYrKzNERERRcE1tVGFCVUttRmxaUVdaVEFhNVhBNlpUQWJPT1RRYURkUnFOZFJxTlRRYURWUXFGZDU3N3oxczNib1ZhclhhTUhNMDV4d0pDUW00ZXZVcXdzTENjT3JVS2FoVUt2ajYrbUxJa0NHSWpJekVtVE5uOE1ZYmI4RER3d005ZS9aRW16WnRETStYOUwzMVVsTlRjZkhpUllTRmhlSE1tVFBJeTh1RGxaVVZoZzRkaW5IanhobHVFNDRjT1JKYnRtekIvdjM3c1gzN2RtemZ2dDB3K2FxL3Z6OWF0MjZOWHIxNkdhYkNPWHIwYUpuUGlJcHIxNjRkOHZQek1XUEdETU5VUFhsNWVkaTllemQ4ZlgzaDZ1cUtYMy85RmJHeHNZWnBkL1RCZXZqd1lWeTVjcVhVTmZYVEtPM2J0ODh3djE1eEF3Y09STWVPSGN1c2lUR0c0OGVQNDg2ZE8zQjFkY1dNR1RNQUZEMXYrK2FiYjJCall3TlJGSEhxMUNrSWdsRG1yVlJDTEFFRmtabnEyN2N2SEJ3Y01HN2NPQUJGQzd5RmhZVmgvLzc5dUhuekpzNmRPd2UxV28zQ3dzSUtaeEh3OC9PRGs1TVQ5dTdkaStiTm0yUGd3SUZZdEdnUmpoMDdabGlwMU43ZUhuMzc5c1hMTDc5Y29sZGNVbElTRGg4K2pKTW5UMkwzN3QyR1RnSktwUktob2FGWXRtd1pUcDQ4YVRqZTM5OGZnd1lOd3VEQmcrSGk0bEtpanViTm0yUCsvUG1ZTVdNR2poOC9qaE1uVHVEQ2hRczRmZm8wVHA4K2phZWZmcnJFTkVDOWV2VXFjMDJoOFBCdy9PLy8vaThBWU5DZ1FiaDA2UktPSHorT2MrZk9BU2lhUzY1MTY5YUdMdUozN3R3eExQWGc2K3VMWWNPR0FTZ2FJMVhXOGhUVzF0YUlpSWdvTVU1SXIzMzc5dWpZc1NNR0R4Nk00T0Jnb3kwYVk4K3czTnpjRUJZV1p2Zyt1cmk0NFAzMzM2K3dCeUVoNW96bW5qZER2QWgwT2wybG5xV0lvZ2lOUmdPdFZtdVlSRlFRQk1oa3NoSzN2YzZlUFF1WlRJYW5uMzRhUjQ4ZXhZRURCOUNsU3hkMDd0d1piZHUyTGZPV25sNWVYaDVpWW1JUUd4dHJtUFQwM0xsejJMNTlPM3IyN0lrZVBYcVVHaWhia2NMQ1FseS9maDJSa1pIbzA2ZVBvWk9FVHFjRFk2ekNtcXBDUHpGcmJTeC9YaFo5OSsyS2xncm5uRU1VUmFPM0pSbXRHVkZ2ZE83YzJaOXpmaEtBUWhURnlWRlJVY1lYcmlMbG9uL1Fab2hYZHFJMFlwRW9pT29QQ3FMYVVYdS9UaEpDQ0NIVlFFRkVDQ0ZFVXRSWndRdzF0RnN6blR0M1hnaEF2NTdGcHhFUkVZdWtySWNRVXJ1b1JVUUlJVVJTRkVTRUVFSWtSVUZFQ0NGRVV2U01pTlFiN2R1M1Y4amw4cmFjYzJYeDkwVlI5TlEvRnVPY2V3WUVCSFFwdnA5elhpaUs0dldyVjY5cTZyQmNRa2d0b1NBaTljYlZxMWMxblRwMVdzMFk2MWZXTVl5eGR3VkJLREdkQXVmOHd1WExsN3VadmtKQ2lDblFyVGxTM3hpZlQ2Y2NuUE9mVFZFSUlhUnVVQkNSZWtXbFV2MjMrRGJuM09pZmZ4eFQ0aHhDaUhtaElDTDF5clZyMSs1enprdTBpaGhqSmY0VXh6ay9FQlVWZGE5T2l5U0UxQ29LSWxMdmNNNS8vTWUyMGRjQUlJb2kzWllqeE14UkVKRjZoekYyZ1hOK3A2TGpIaDl6dmc1S0lvU1lFQVVScVhjRVFjaGtqRjBzL3A2eFowT01zWXVNc2RRNkxZNFFVdXNvaUVpOWMrblNwUUpSRk04QVVCbWJWdS94ZTRXaUtKNkpqSXpNcXV2NkNDRzFpNEtJMUVlY01YWVpRRWFaQjNDZUk0cmlPUUMwTmhNaFpvNkNpTlJMT1RrNWtaenpCd0JLOUpUVHYyYU1aZWJuNTErVHBqcENTRzJpSUNMMVVteHNiRGFBMExMMmM4NS9lM3dNSWNUTVVSQ1Jla3NVeGExbDdTc3NMTnhRbDdVUVFreUhnb2pVVzFGUlVUYzU1eGNCbEJqTXlqbVBqSW1Kb2R0eWhGZ0lDaUpTMzMzenp6YzQ1LzhuUlNHRUVOT2dJQ0wxR3VmOEZPYzhyZGgybWs2bkM1T3lKa0pJN2FJZ0l2VmFRVUhCSThiWU9mMDJZK3hjWVdGaHNwUTFFVUpxRndVUnFkZHUzTGlSenptUEJLRGpuSXVjODhqcjE2L1RJRlpDTEFndGpFZnFPOTNqRGd0WkFCU1BYMnNscm9rUVVvc29pQjd6Yk5tK3VVSXU3dzVCVUZaOE5LbExXZms2QnlkYmVUNEFNU3RmNSszckZ6eE82cHBJelhCUjk1Q3JjRFl4TWJyTTJUTkl3MEZCQk1EVDA5TldvVlRNWk1CVUFGWlMxMFArUVNhRFdzY2hNQUF5MlRlbFo1OGpaa2VRUGVLMnVvOEJVQTlJUWtFRUFBcEh4eWJndkQ4WW94Q3Fwd3AxK3JXSUtJWXNoRFBqZ3JmVVJaRDZnWUlJQUJldC9KbkEvQUNna1lzTG51dmRvOVJLb0lTUW1zbk56Y1BoWXllS2ZxRmd5RUhScExXRVVCQUJBQk5rcnpNR0dRQTgzNzhQbG42NmdJS0lrRnAyNk1neEhENTJBZ0RBT0grWXBjMDdJM0ZKcEo2Zzd0dUFFdUN2NlRkR0RCOUNJVVJJTGVPYzQ1ZGR2eGtXTnhRNS96M2o5bTNxaGs4QVVCREJwMTNnbTR3eEpRRDROdmRHNStBZ3FVc2l4T0trUGt6RDZiOE1kK0swWEtmOVNjcDZTUDNTMElPSU1TYThwZDk0NWFWaGtNbGtVdFpEaUVVNmN1d2tkRG9kQUlCemZpa3g5dXBWaVVzaTlVaUREaUtmTmgzOUdMZ2ZBRmhaV1dIbzRJRlNsMFNJeGRIcGREaDA5TmlUTnpqL0diU3lMaW1tUVFjUms3RnVISEFFZ0tDQURuQjJjcEs2SkVJc3pzMWJzYmgzN3o0QWdJTm5pRHJkRVlsTEl2Vk1ndzBpVDA5UFd3N1dIWUNTTVliT3dVR3dzN2VUdWl4Q0xBcm5IRmRpcnVKK1Nnb0FnQUVST3JudWdjUmxrWHFtd1hiZjVrb25Od0hzR1RER0hCMGMwQ2s0RUhKNlBrUklyVktwVklpSWpJSmFvd0huWEFUSHBYczNyaitTdWk1U3Z6VFlGcEdWWE5ZV3JHZ1FxNnRyWXdRRmRKQzZKRUlzVG5aT0xpNkVSd0FBR0ZpT3lFQnJTWkZTR213UU1VSDJPaDYzQ0RzSEI4RzlTUk9KS3lMRThrVEhYRVZpVXBKKzh5SHlNMmdRS3ltbG9RYVJqREdNMW0rOC9OSlFHc1JLaUFuc0tEYUlGZUI3RXhNVGFiWnRVa3FEREtMbWJRUEhNTWFzQWNDN1dUTjA3UlFzZFVtRVdKeEhqOUx4NTJsREEwaGJ5SFUwaUpVWTFSQ0RpREhHRE92WnZESmlPQTFpSmNRRWpody9DYTIyYUExREx2S1lwQnN4MFJLWFJPcXBCdGRycnBsZlVCdkcwQUVBck9SeURCazRRT3FTQ0xFNE9wME9CNDg4R2NUS2dWOUJnMWhKR1JwY2k4Z0tZbmR3T0FGQVVHQUFYQnMzbHJva1Fpek96VnV4U0V3czZxVEFPYy9RNnZoUmlVc2k5VmlEQ2lJdkx5OGJRQWpCNDBHc3dZRWRZV2RuSzNWWmhGZ1V6amxpcmw1SFNxcGgzR3FrSUpNbFNsa1RxZDhhMUswNVVlSG9CckFReHNBY0hPelJPVGlJbmc4UlVzdFVLalVpSXE5QXBWS0RjeTV5a1VmY3ZYazVSZXE2U1AzVm9GcEV6SXExMGo4ZmNtM2NHRUdCSGFuYk5pRzFMQ2MzRnhjdVhnSlFOSWlWQy9nVGdDaHRWYVErYTFCQkpJZjhUVHh1QlhidDNBa2U3alNJbFpEYWRpWDZiOFFuR083RVBjekt6end0WlQyay9tdElRU1FEdzZ2NmpaZUdEcUxXRUNFbThPdnZldzJEV0RuSHZpd2F4RW9xMEdDQ3lNY3Y0RFdCTVhzQWFPcmhqcWVmNmlKMVNZUlluTXpNTEJ3N2VRb0F3RGwwR2gzZkxIRkp4QXcwbENBU0dBVERJTmFSSTE2RUlEU1VMNTJRdWxOOEVDdkFyeWJIUmwyV3RDQmlGaHJFVCtObWZrR3R3UkFFRkExaWZXbllZS2xMSXNUaTZIUTYvSEh3c0dHYmcvOGlZVG5FakRTSUlKSXhIZ0xPSEFFZ01LQURHcm00U0YwU0lSYm5WdHh0M0UweURHTE5ZbG9jbDdna1lpWXNQb2k4dkx4c0JGRUlBYmgxMFNEV0FCckVTa2d0NDV6ajc2dlhrZklnVmYvV1phM0E3a3BaRXpFZkZqK2dWVlE2dTBMZ0lReU1PZGpibzFOd0lBMWlKYVNXcWRWcVJFUkdvYUJBQmM2NXlJQ0lwSnRSOTZXdWk1Z0hpMjhSeVFYV2pvRUZBSUNibXlzNkJ3VlN0MjFDYWxsMlRpN09YYmdJb0dnUXF3NDRBUnJFU2lySjRvTklrQW1qOExqbDE2VlRFTnhwRUNzaHRlN3ZhOWNOZzFnNVE1cVlxLzFMNHBLSUdiSDBJTElxUG9oMStKQ0IxQm9peEFSMi94NWFiQkFyMzUrVTlIZTZ4Q1VSTTJMUlFlVGRMbUF3QTNNR0FBOFBkNFE4L1pUVUpSRmljYkp6Y25Eb2FGRUhPYzZoZzVadmtyZ2tZbVlzT1lnRWdRbGo5UnV2anh4QmcxZ0pNWUZEUjQ0L0djVEtlSFJDN0pVSWFTc2k1c1ppZnpKN3RlclFVbUFzQ0FBVUNnVUdEM3hlNnBJSXNUaWlLT0xRa1NmRGhaaUlYeVVzaDVncGl3MGlRUzRQQVVjVEFPalkzZyt1alJ0SlhSS3BCUDF6Qm1JZVltL2ZRWHppNDA0S0hGbWNWbUlsMVdDUjQ0aDhmWDJ0T1VNM0R1NGdNQUhCUVlHd3Q3T1R1aXp5Mk5telozSHQyaldNR0RFQ0xvOW51ZUNjWStIQ2hVaE1UTVNtVFJVL1luajA2QkhXcjE5ZksvVzR1Ymxod29RSnRYS3RodVRKSU5Zbks3RVdBa2xTMWtUTWswVUdrVVptNzZaZzZLRWZ4TnFsRTYzRVdwNklpQWhNblRxMVJ0ZVlOMjhlaGc4Zlh1RnhvaWhpOWVyVmlJMk5oYisvUDU1NTVoa0FBR01NR28wRzBkSFJPSDM2TkhyMjdGbnVkWEp5Y3JCejU4NGExYXpYc21WTENxSnFVS3ZWdUJoeEdmbjVCVVVyc1lLSDM0dTlraXgxWGNUOFdHUVFLYXpRU2orSTFkVzFNWUpwSmRaeTJkcmFvbjM3OWxVK0x5NHVEcm01dVZVNjU5Q2hRNGlOamNYVFR6OXRDQ0c5dDk1NkMwZU9ITUg2OWV2Um8wZVBjdi9PZkh4OEVCWVdWdVdhLzZsdjM3NDF2a1pEVmJRU2ExRy9CQWFXd3pnUEF3MWlKZFZna1VIRXVUQ0tzYUt2TFRnb0FCN3U3bEtYVksvNStmbGg0OGFObFQ1ZUZFWDg4TU1QaUlxS0FnQzgrdXFyR0RSb1VJWG5aV1ZsWWZYcTFRQ0E2ZE9ubDlyZnZuMTdQUFBNTXpoNzlpeTJiTm1DdDk1NnE4eHJNY1pnYTB0ekJrcnArbzFidUgwbnZtaUQ0YUZhVk5FZ1ZsSXRsaGhFVm1DQ1lSRHJpME5vSmRiYWxKT1RnL256NStQTW1UT3d0cmJHSjU5OGdvRURCMWJxM09YTGx5TXRMUTJ2dmZZYS9QMzlqUjZ6WU1FQ3ZQcnFxL2pQZi82RHJsMjdHbTJwYWJWYWFEU2FHbjBkQ29VQ2Nya2wvdk92Tzd2MzdIdlN1VVFVRHlmZnZKa21iVVhFWEZuYy80bmU3UUlHQ3d5dUFPRGV4QTA5bnVrbWRVa1dJeTR1RGpObnprUlNVaEo4ZlgyeGN1Vkt0R3pac2xMbjd0bXpCNGNQSDRhWGw1ZlIxcENlaDRjSFpzK2VqVVdMRm1IV3JGbjQvdnZ2NGVQalUrS1kwTkJRTEZteXBFWmZ5N0pseS9EQ0N5L1U2Qm9OV1haT2ptSHRJYzZoNHpwV096MUhTSU5rYVVFa3lDQzhvZDhZUG1RUURXS3RKV0ZoWVpnM2J4N3k4L1B4M0hQUFlmSGl4YkNyWkUvRTgrZlBZOW15WlpETDVWaThlREdzcmEzTFBYNzQ4T0dJaVluQnI3LytpbmZlZVFmZmZmY2RXclZxWmRqZnFsVXJ2UHJxcStWY29XTE5temV2MGZrTjNiRVRmNVpZaVRXQlZtSWxOV0JSUWRTOFRZQXZFMWhuQUZBb3JQQjgvejVTbDJRUk5tM2FoTFZyMTRKempzbVRKK09kZDk2cDlPM09hOWV1NGQvLy9qZTBXaTBXTEZpQW9LQ2dTcDAzZCs1YzVPZm40OENCQTVnMGFSSVdMRmlBZnYzNkFRQUNBd01SR0JoWTdhK0gxSXdvaWpoNHBQaWFkNHdHc1pJYXNhZ2dFbVNzRytkb3doalEzdDhQelR3OXBTN0pyR20xV2l4ZHVoUjc5KzZGcmEwdGxpeFpnbWVmZmJiUzU0ZUhoMlBXckZuSXk4dkRtMisraVJFalJwVFlIeG9haXF0WHIyTE1tREh3OHZJcXNVOFFCSHo2NmFmUTZYUTRmUGd3UHZyb0l3d2VQQmdmZmZRUkhCd2NTdFJZV1RLWmpKNFgxb0xiOFFsUE9pbHduc01oSGk3L0RFTEtaekZCNU92cmE4M0J1ak53UjhZRWRBa09RaU1YWjZuTE1sdTV1Ym1ZUFhzMndzUEQ0ZUhoZ2RXclY2Tk5temFWUGo4bUpnYnZ2LzgrQ2dzTE1XclVLSHp3d1FjbDloY1VGR0R0MnJWSVMwdEQrL2J0U3dVUkFNamxjbnorK2VkbzI3WXR2djMyVzRTRmhXSFNwRW1HSUxwOCtUSW1UWnBVNlpxKy9QSkw5T2xEcmVTYTRKd2pPdVlxN3Fla0ZHMkRSK2hFSVZIaXNvaVpzNWdnS3BRN3VzckJRaGlEWVNWV0t5c3JxY3N5U3c4ZVBNRDc3NytQdUxnNGRPalFBYXRXcllLcnEydVZydUh2NzQ5Ky9mckIzZDNkYU9lRXJWdTNJaTB0RFYyN2RzV3dZY1BLdmRiNDhlUGg3KzhQclZaYnF1TUNBSFRzMkJFQkFRRmxubi96NWsxY3VuU3BTdlVUNDlScURTNUhYU2syaUpWZFNyb1psU0oxWGNTOFdVd1F5UVN0cjhBVXdRRFF1SEVqQkFmUUlOYnFpSStQeDdScDA1Q1Nrb0krZmZwZ3laSWxGWFl1TUVZbWsySEpraVZHL3c1U1VsS3dhZE1tV0ZsWllkNjhlWlc2WGtoSVNKbjd1bmZ2anNtVEo1ZTVmOGVPSFJSRXRTUTNOeGNYd291K2x3d3NSeWZxd2dEb3BLMkttRHVMNlZJbUNITERTcXlCQVIzUXRLbUh4QldabjZ0WHIyTGl4SWxJU1VuQmlCRWpzR0xGaWlxRjBQLzkzLzloN3R5NXVISGpCZ0NVK1l2QVYxOTlCWlZLaFFrVEpwUm80WERPRVJvYWl2ejgvSnA5SWNSa2JzWEZJZmIySFFBQUIzOVVLQmFja2Jna1lnRXNKWWprQURQMDUzMXA2R0JxRFZXUnZpV1VtWm1KQ1JNbVlNR0NCVldlbnk4MU5SVkhqaHhCWEZ4Y21jZUVoWVhoK1BIamFOR2lCY2FQSDE5aTM3NTkrL0RwcDUvaTg4OC9yOWJYUUV4djk1NC9JSXFQWi9GaE9Kd1NHL3RRMm9xSUpiQ0lJR3JlcHVOQXhwZ0hVSFJicm1mM3NtL2prTkpFVWNUOCtmT1JuWjJOOGVQSFk5cTBhZFc2enFOSGp3REFhTWNEb0dpS255Vkxsc0RLeWdyTGxpMHI5UXh2OE9EQkNBd014UDc5KzdGMzc5NXExVUJNSno4L0gzdi9PQUFBNEp5TG9rYWtRYXlrVmxqQ015TEdaTExYOVJzdkRSMU1NMjFYVVhoNE9LNWZ2dzUvZi84YXpjS2QrSGhkR2w5Zlg2UDdQL3ZzTTZTbHBXSG16SmxvMjdadHFmMHltUXlMRnkvRzY2Ky9qaFVyVnFCRGh3NGxCcktXWmVQR2pkaThlWE9aKzZ2U3hadVU3ZWlKUDFGWVdGaTB3WEE5TVM2YUhyeVJXbUgyUWVUaDUrZkRnS2NBd01yS0NpOE1vTm1VcStybXpac0FnSUNBZ0dyUFJKR2NuSXlFaEFTNHVibkIwZEd4MVA2Tkd6Zml4SWtUNk5hdEcwYVBIbDNtZGJ5OXZmSEJCeDlnK2ZMbG1EdDNMclp0MndhRlFsSHVaL3Y2K2xhcWE3bUhCejAzcks1U2cxZzVka2xYRGJFMFpoOUVDcTU4R2tMUlNxenQvZHJCcXhrTllxMnFKazJhQUFBT0hqeUlMbDI2SUNRa0JQYjI5aFdlSjRvaU1qSXlFQmtaaVcrKytRYWlLSllhcDVPWGw0ZDE2OVpoMjdadFlJemh1ZWVldzZGRGg2QldxNkZTcWFCV3ExRlFVQUNWU29XQ2dnSVVGQlFnUHo4ZmdpRGc5dTNiK1BiYmIwdU5RZnFudm4zN2x0dHJyaXljYzRpaVNNOFRLeUUrOFM1aTQyNERBRGg0bnNpMU5JaVYxQnJ6RHFMV3JaVUNRdzl3T0RHQm9VdW5JTU9LbjZUeSt2WHJoNmVlZWdyaDRlR1lNMmNPZ0tMQnBISzVISXd4dzR3RW5ITm90VnJvZERxSW9naWRybVN2M1RadDJwUWFZSHJpeEFsczI3WU5RTkVQL2hVclZsUllqNDJORFJvMWFvVHM3R3hzM2JvVnp6NzdMRHAxNmxUcU9GOWZYM3oyMldkVkdtaGJYSFIwTkhRNkhmMmJxY0EvQjdHQ3MwczZuU3hCMnFxSUpUSHJJUElTN0Z6QjBJMkJNWHQ3T3dRSEJVSkJnMWlyVEM2WEcyWXVPSGZ1SE83ZnZ3KzFXZzNPdWFHMXdCZ3ovQ20rYlcxdERUYzNOM1RwMGdXOWUvY3V0YlRDb0VHRHNHdlhMdGpiMjhQYjJ4c3VMaTV3Y25LQ2c0TURIQndjNE9qb0NIdDdlOE1mVzF0YncyZnMzTGtUSzFhc3dLZWZmb3BkdTNhVjZ0emc0dUtDd1lNSFYrcHIvT0dISDNENDhHRllXMXREcVZSQ0ZFWERMY2t1WGJyVTZQdG42WFE2SFM1SFhVRmVYajQ0NXlJNGo3Z1hlNFVHc1pKYVk5WkJKQmU1TjVNSm5RR2djYU5HNkJRVVFMZFpxa2tRQkR6NzdMTlZta3V1TW1ReUdUWnQybFN0YzBlT0hJbHo1ODVoeElnUk5aNGxvMW16WnJoejUwNko5K3p0N1RGMDZGQ01IVHUyUnRlMmRCcE5ZZkdWV0hORkFhY0FVQThRVW12TU9vaTRuSTFpZ0JVQWRPemdEMDhheEdwUkJFSEFxbFdyYXVWYVE0WU13WkFoUThBNU56d2Jvb1h4S2ljK01SRTNiOFVDS0JyRXF0SndHc1JLYXBVNS81OG9aNENoKzlXb0VTOVNhNGhVU0g5TGtkYXBxcnh0di95MzJDQldkdkJCWEZTcXRCVVJTMk8yUWVUdEY5UlBQNGpWMmNtSkJyRVNZZ0pxdFJxLy9oNEtBT0NjYzUyby9WSGlrb2dGTXRkZkM1a00zTEFTNjRqaFE2ZzFSSWdKSEQxeENocU5Scjk1Nis3TnY4T2xySWRZSnJNTUlzOVdIYjBBRmdJQUNvV0NCckVTWWdLaUtPTFFrV09HYmM2d1U4SnlpQVV6eXlDU3kyWFBnTUVkS0JyRTJ0emJXK3FTQ0xFNDhZbDNjZjNtTFFCRmcxakJ4ZjBTbDBRc2xQazlJMnJmWGlHSUNBR0hJeE1ZT2dVRndNWFpTZXFxQ0xFb25ITmN2WG9kS1E4ZUFBQVlFS0VwNUVrUzFNSHIrak5yWU1malAvVWVxMmZQTXN5dVJlU3QwN2tDTElReEp0amIyU0U0S0tEQ3VjZ0lJVldqMDRtNGZPVUtjblB6d0RublhPU1hrdU5pN2t0ZEY3Rk1aaGRFZ0pVblkrZ0tBSTBhdWFCemNDQjFWQ0NrbG1rS05iZ1FyaC9FQ2cwWGNSbzBpSldZaU5rRmtjQmtiK0R4SU5iZ29BQjRObTBxY1VXRVdKNzRoRVJjdTNGVHY1bWxFaEVtWlQzRXNwbGJFTWtCMEVxc2hKallqbDIvUFJuRXluSDRRZHdWR3NSS1RNYXNncWg1MjhCbkJjYThBTURKeVJHOWUzYVh1aVJDTEk1V3E4V09YYjhadGtXbSswN0NjZ3dLQ3d1Um01dGI1djcwOUhUTW5qMGJodzlYZllXSytQaDRiTjY4MmJES01BQ2twS1JnOCtiTlNMclV2MEVBQUNBQVNVUkJWRWw1TXI5clJrWUdObS9lWEdyZXdxckl6TXhFVmxaV3RjOVBTRWhBVGs1T3RjK3ZqOHdwaUJpVE1jTWdWbW9ORVdJYXgwNFdHOFRLK2MyRTZ6Ri9TVnRSVVFpTkd6Y084K2ZQTC9PWXc0Y1A0OFNKRXlnb0tLank5Vy9jdUlFMWE5Ymd3ZU5lZ2tEUkQvdzFhOVlnSWVISmloZXBxYWxZczJZTnJsMjdWdVhQMEh2bm5YZnc0WWNmVnZ2OFJZc1dvWC8vL2toS3FyZ1RJK2NjbVptWnVIWHJGczZlUFZ0cTZaYjZ3bXk2YjN1MjZ1akZPSHFDRlExaUhmVENBS2xMSXNUaWlLS0lQdzQ4YVZHSXZINTBSN2F5c2tMWHJsMnhiZHMyYk4rK0hhTkhqMFp1Ymk0eU1qSU14K3pmdng5V1ZsYnc5L2ZIM2J0M3k3eVd1N3U3U1h2YUhqMTZ0UGhzRktYazV1WkNxOVZpLy82eWgyWFoyOXVqZCsvZXBkNVBURXhFVkZRVWdvT0Q0ZXpzakY5KytRVTVPVG5JemMxRlRrNE9zck96a1pXVmhheXNMR1JrWkNBek0vUEpMVllBdi96eVM3WFg3eklsczJsU05HOFhPRklRMkE4TXpDVW9vQ08rVy9NbFBEemNwUzZMRUlzU24zZ1hrOS83RUxkaTQ4REI4empYUFM5bGk2ajRPQ0sxV28zUm8wY2pLU2tKUC8zMEU2S2lvdkRGRjE5VStacWJObTNDOGVQSHNYUG5rNGtpZERvZENnc0xvVlFxRFhkYVJGR0VScU9CUXFFd1RKTExPWWRhcllhVmxSVmtNcG5oL0ZkZWVRVXpaODRFVURUVGUyWm1acG1mcjFhckFRQktwYkxNWTN4OWZRMExTaGEzZXZWcWJObXlCVjkrK1NWNjlPaUJuajE3R2xvNWdpREF6czRPV3EwV0JRVUY2TktsQzVvMmJRb1hGeGMwYXRRSXJxNnVDQWtKUWFOR2plcmRPQ0l6YVJGMXNXSk1HNkpmaVRVNHNDT2NYWnlsTG9vUWkySmtFT3RsalVhczgwR3NaVkVxbFZpOGVESEdqeCtQbzBlUDR1V1hYNGFucHljQVlOdTJiUWdQRDhmaXhZdmg2T2hZN25WOGZYM1JyVnMzMk5uWkdkNkxqWTNGa1NOSE1HellNTGk1dVFFQWtwS1NFQm9haWhkZWVBRmVYbDRBZ0VlUEhtSG56cDNvM2JzMzJyWnRhemkvUTRjT2h0ZC8vUEZIdVo4L2F0UW9PRGc0WU9QR2pWWDYrbk56YzdGNzkyNjBhZE1HenozM0hCaGoyTFZyRjZ5dHJRMkxTZ0xBbDE5K2laOS8vaG56NXMyRHI2OXZsVDVES21ZUlJENysrYTZBb2hzREUrenNiQkVjRkFnbERXSWxwRmFKb29qSUs5SEl5Y25WdDBRaWttL2IxS3RCckIwNmRNQzJiZHNNdDVjOFBUMlJtNXVManovK0dMMTc5OGFRSVVNQUFELzk5QlB5OC9NeFpjb1VvOWNKQ1FsQlNNaVRHZnNQSFRxRUkwZU80TVVYWDBUNzl1MEJBT2ZQbjBkb2FDZ0dEUnFFYnQyNkFTaDZsclJ6NTA0ODk5eHo1YTRPZlBMa1NlVG41eHZkVjlHdE9TY25KL1RvMGFQVSt6dDM3a1JlWGg3R2p4OXZhTFUxYjk2OHpCck1pVmtFa1NqS21za0YxZzBvV29tMTYvKzNkKzl4VVpVSkg4Qi9aeTR3Q0NUaUpTOWtXSkppcG9DMzBFeFRVN09VdkVUV2NpbnZxYXUyN2J0YnBtSzF1dSsrM3JMeTBwYVpwcHUzWE5aV1JDczFsUlNRaTRxM1VDRWxaUkVWRUdSZ1pzN3ova0V6eXpnek1DaHlSdmg5UDUvNXhKenpuT2M4QThIUDg1em5lVTVJRUFjcUVOV3lzdkp5L0pTWUJLQmlFcXRzd285QWlrSGhadG00L1I3SHRtM2JVRnBhaXVqb2FNdTJ2WHYzb3FDZ3dHRVEzZTZCQng1QVlHQWdQRHc4TE5zOFBUMFJHQmhvZGVXazAra1FHQmlJeG8yclhsWnM5ZXJWRHU5VG1idm1GaXhZWUhkL1lHQ2dUUkFWRkJSZzNicDFBR0M1Q3F4UDdvc2dVa005QnI5TlluM2k4VTU4RWl2UlBaQ1Q4eXZPbk0zODdaMVVWR28wdXNTVFdJdUxpM0hnd0FITCt5Wk5taUEwTk5TeWIvMzY5UWdLQ2tKUVVGQ042cjM5cXVYVlYxL0Y2ZE9uclViRXZmcnFxN2g0OFNJdVhyeG90YTJ3c05CeVJhUFJhREI0OEdDcnVqZHQydVR3dkhmU05iZDY5ZW9xaDY3ZjcrNkhJTkpBd3N2bU55OE81N09IaU82RnpkL0VXa1pZQ2NnLzVHVmwvS2VhUStwRWZuNCs1czZkYTNuZnVYTm5TeEN0VzdjT2hZV0ZDQThQdHdvVldaWWhoTERiUGViaDRRRkprckJzMlRLbmhrQlh4OHZMeXhKRThmSHgxUTRmTHlvcVFubDVPZjc1ejM5V1dhNXg0OFlZTUdBQVRwOCtqVysrK1FZYWpRWkdZLzFjWmNubGc4aXYvUk45QUR3TUFBODg0STJubndwVnVFVkU5Yy90azFoTk1sWXEyQndyZm41K2lJMk5CUUQ4L3ZlL3Q5cVhucDRPQUpnOWU3YmRZL3YyN1d1emJmZnUzV2pXckJrQUlDUWtCRXVYTHJWN2JIbDVPVzdjdUlIR2pSdERwOVBaTGZQZWUrOGhPZm0vendwY3UzWXRybDY5V3MwbnFwZ1g5ZkhISDFkWnBsMjdkdWpUcHcvbXpKa0RqVWFEOFBCd2JOaXd3YXA5OWhZbk40K2lNeGdNbG03QXlseHhrV2hYRHlKSnJWVkZTcWk0QkJvVk5od2FqYXMzbWVqKzg4TytBNWFyQnlIRXo1ZCtQdTR5YTh0cE5Cbzg5TnN6eDdSYXJkVytxS2dvdTRNRzFxNWRpNUtTRWt5ZlB0MW1uNWVYbCtWcnRWb05iMjl2dStkTlRFekUxS2xURVJNVGd4RWpSdGd0YzN0N05tK3UzV2xYTzNic1FIWjJObWJNbUdGMXJ3b0FoZzRkV3VVS0RXUEhqclc3dmJiYldCdGMrcSs2MzJPUHRaWWc5UVlxZnVDREJ6NmpkSk9JNmgxWmxoRmYrVW1zUW14VnNEazFZdStLQndCaVkyTWhTUkpHamh6cDhOZzMzM3dUalJvMXd1SERoNjN1QVpsbFoyY0RBSktUaysxMnR6VnYzaHpoNGVGNDVobmJ2MHZ4OGZINDhNTVBuZjBZVm1KaVlpeGRqejE3OWtSb2FDZ2lJeU94ZmZ0MnEzS3Z2UEtLM1hZbEpTWGg5T25UR0RseXBOMmg3RTJhTkxtamR0MUxMaDFFYXJWSFQwQThDRWpvMkNFQUQ3ZmxrMWlKYWx2T3I1ZHg1cmVWdGdYRUxWbGd0OEpOcWhQOSsvY0hBTHp6emp0VnJrOFhGeGRuZDZoMTE2NWRIUTQ0S0MwdHhkV3JWekZ1M0RoTE4yQjFMbDY4aUUyYk5rR3YxMXUydFd6WkVrdVdMTEZNcUsxczRzU0pkdXRadkhneFRwOCtqWWlJQ000anFnVnFTY2FUa09BRENRanUwZ1ZOT0ltVnFGWUpJWER5OUJsY01hK3hKcVIwazlId1M5Vkh1WWFWSzFmaTZOR2pkdmRkdUhBQlJxTVI0OGFOczluWHZYdDNUSjA2MVdxYlRxZERRb0wxSU1HcXV1WmVldWtscDlvNFpNZ1F0Ry9mM21yYjNMbHo0ZW5waWJmZmZ0dHErOUdqUisyT3RxdHFCWWI2d21XRHFHM2JKeDRRS3ZSV1FWSjVlWGtpSkxncko3RVMxVEpabHBHV2ZoeEZSVGZOazFpUHV0b2tWa2U4dmIzUnRHbFR1L3V5c3JJZ3k3TGQvWTd1Q2RXVmpJd015ejB2cXVDeVFTUnI1YVlhb2VvQnFXSVNLNS9FU2xUN3lzdkxrWmljQXFCaUVxdEppSU91T0luVm5zaklTSWY3b3FPalVWQlFnRVdMRnRWaGk2cG5OQnFSbDVlSG5qMTdLdDBVbCtLeVFhVFdxRitXSk1rZEFBSTdkb0JmbS9vM201aElhVmR5LzRPVHA4OEFBQVNrNHRJeXd5R0ZtK1RRenovL2pMeThQUGo2K3NKb05DbzZndmJXclZ0VnJtbm40K09EZ0lBQW0ySGYzMy8vUGZSNlBlTGo0M0hyMWkwTUdEQUFvYUdobHZYaXVuYnRDaCtmaG5jTHdsV0RTQzFKVXBUNXphaXdGNVJzQzFHOXRhWFNKRlpJWXUvVjdGTzVWUitoakNOSGp1QlBmL29UZERvZGNuTnpNWFBtVE15Wk13ZXRXcldxay9PZlAzOGVDeGN1aEtlbkp3b0tDcENibTR2ZzRHQ0g1Wjk1NWhtcjBYUjZ2UjdmZlBNTlZxeFlnWUNBQUR6MjJHTTRlUEFnNHVMaW9OUHAwS2RQSHd3Y09CQXJWcXl3V21hb29YREpJR3JiNGZFbkFRUUFnTGUzRjUvRVNuUVBHSTFHYktvMGlkVW9KSmVaeEZwWlptWW1aczZjQ1c5dmIzeisrZWZJenM3RzdObXpFUllXaHVEZ1lEenl5Q1B3OGZHQlZxdUZWcXVGbTVzYkJnMGFCSVBCZ0hYcjFzRmdNRmk5dkwyOU1XblNKRXY5S3BXcTJxdXIxcTFiUTZ2VlFxL1h3OFBEQXlOR2pNQ1VLVk5zeXNteWpPTGlZdVRsNWVIS2xTczRmLzQ4amg4L2pzVEVST2oxZXZUdDJ4Y3hNVEZvMHFRSmpFWWpVbEpTc0h2M2J1emR1eGMvL1BBRGREb2QrdmJ0aXlGRGh1Q3BwNTZ5bWFkVTJiSmx5NndtdU41dTlPalJOdHY4L1B6d3IzLzlxOHJQcWdSWERDSkpKV2tpemMvTEdEbmllYmhWOGNNZ29qdXovMkFDaW9xS0FBQkNpQXM1WjQ3dFY3aEpkclZyMXc2UFBQSUk1czZkaTdadDI2SnQyN2JZdG0wYk5tM2FoQ05Iam1EWHJsMG9LU214ZWdCY1ZTcUhFT0I0OGRIS1BEdzhzSHIxNmlyTDZQVjZqQjQ5MnVyUjRrQkZpTDN3d2dzWVBudzRPbmZ1Yk5tdTBXalFxMWN2OU9yVkM3Tm56OGFCQXdld1k4Y08vUERERC9qKysrK3hiZHUyS29kZjkrclZxOGFySkxocXQ1L0xCZEhERHdlMmhJUytnSGtTNndDbG0wUlU3OGl5alBnOVAxVGFJcm5lZFB2ZmFEUWFyRjI3MXVwK1M4dVdMVEZyMWl5cmNrSUlHQXdHR0kxR3lMSU1sVXBsOVZLcjFmZDB3Sk5PcDBOTVRBeVNrNVBSb2tVTHRHM2JGZ0VCQWZEMTlhMzJXSTFHZ3dFREJtREFnQUhJemMxRmFtcHF0WE9BZXZmdWpkNjk2MGR2a2NzTlEzdW9RNWNSYXBYcUN3bG9La2tTbWpkdkJpMlg5U0dxZGZuWHJxR3NyQnhDb0JRd0RzcytrK0Z5VjBUQzNtSnFkTmY0aE5acXFLSHFLQUdOZ1lwLzRlVGxWYitBSUJIZERaRldYaTVmVUxvVjFIRFpyaHVoTUpOa1RCZEM4SmVpZ1pBZ29GRUJHbFhGMTFTM0JNUU5DSHgxK2NLcCsySVNLOVZQTG5WNTlodXR2MytucHBKSEExalhndERZWFpxcFV1Rk5BSkJsTENzc0U4dVZibE5EVW00d21YN0ZyYXM0ZDg3MmVRRlVyWkNRa0VBaHhINEFicklzVHo1MjdOZ1dwZHQwUDNLNXJqa0FobXdYbmN0QXRTOGtKTVN5anIxS2hjS3MwMm4zeFRwblJGUjdYSzVyam9pSUdoWUdFUkVSS1lwQlJFUkVpbUlRRVJHUm9oaEVSRVNrS0FZUkVSRXBpa0ZFUkVTS1loQVJFWkdpR0VSRVJLUW9CaEVSRVNtS1FVUkVSSXB5eGJYbXFCYmRaODl6bWYvYnkrVzUydk5jaU81bnZDSWlJaUpGTVlpSWlFaFJEQ0lpSWxJVWc0aUlpQlRGSUNLWFl6QVlFQllXaGkxYjZ1WmhsMWV2WHNVLy8vblBPamtYRWRuaXFMa0dRSy9YNCt1dnY2NjEraDUvL0hIMDdOa1RRTVVmY1pQSkJLUFJhUG12MFdoRWVYazVEQVlEeXN2TFVWNWVEcjFlRDcxZWo5TFNVcFNXbHFLa3BBVEZ4Y1hRYXJYNHd4LytZRlcvTE12SXljbEJVVkdSMWZiTXpFeWtwcVpXMjc2QWdBQ0VoSVE0L1hrKytPQURKQ1FrNE1FSEgwVHYzcjJkUG82SWFnZURxQUhRNi9YNDVKTlBhcTIrVjE1NXhSSkVFUkVSeU0vUGQrbzRsVW9GZDNkM2VIaDRXRjdlM3Q2UVpSa3FWZlVYNTZtcHFmaS8vL3MvNkhRNmgyWDBlajNDdzhPdGdtalBuajB3R28wT2ozbmlpU2VRa0pDQVJZc1dZZUxFaVE3TGFUUWFEQjQ4dU5wMkVsSE5NSWdhQUI4Zkh4dzhlQkFBa0pPVEF6OC9QOHUrUFh2MjRJTVBQc0FISDN5QS92MzdBNmk0UXRpelp3LzI3TmtERHc4UEFFQnhjVEUwR2cxME9oMjBXcTNsK01XTEY2T2twQVFhalFaYXJkYnljbk56ZzFxdFJsaFlHS1pPbllxb3FDaXI0KzdHenAwNzRlUGpZM2ZmZ0FFRGJMYTk5OTU3TUJnTVZaNWZwOU1oTHk4UEN4WXNzTHZmWUREQXc4T0RRVVIwRHpDSUdvaEdqUm9oSXlNREV5Wk13T1RKay9INjY2OERBTnpjM0N6L2JkU29FUUJBclZZREFEdzhQQ3piNXMyYmgwdVhMbUhWcWxWbzFLZ1JDZ29La0phV1Z1VTV6WE5wTDEyNmhFT0hEbFZaMWh3c0JRVUZscXVYckt3czdOdTNEd0FzVjJCMzZvVVhYc0M4ZWZQczdqTjNYUVlGQlNFNE9OaHVtWmlZR096ZnYvK3Uya0JFOWpHSUdwREF3RUFFQkFSZ3hZb1Y2Tml4STBKRFE1MDY3aC8vK0FmMjdkdUhQbjM2V0FJakt5c0xjK2JNY2VyNFhidDI0YnZ2dnF1eVROZXVYV0V3R0t6dUFjWEh4eU0rUGg0QXNIbnpac3YyOVBSMGVIbDUyYTNIWGhkYzE2NWQwYlJwVXh3OWV0VHVNY1hGeGZqa2swOHdiTmd3bUV3bXUyV2FOMitPSjU1NG9zclBRRVIzaGtIVWdLalZhcnovL3Z0NDlkVlhFUk1UNDlTb3RNT0hEMlBac21WbzE2NGRGaTVjYUxtWEV4d2NqSVNFaENxUE5ScU42TldyRjZaTm00YW9xS2hxejVXZm4yOFozREI2OUdoRVJFVGc1WmRmQmdDMGFORUNLU2twQUlDMzNucXIycm9xVzdseUpVNmRPb1hJeU1ncXk4WEZ4U0V1THM3dXZuLzg0eCtZUG4xNmpjNUxSTTVoRURVdzdkcTF3eHR2dklIOC9IeUhWeFdWL2ZMTEwyaldyQmsrL3ZoamgrWDc5T2xUWlIwclZxekFwNTkrYW5mZnBFbVRFQjBkRFFCbzFxd1pBS0NzckF3QTRPM3RqZGF0VzF2S05tblNCSUdCZ1lpSmlZR25wNmZkK3Q1KysyMDBiZHJVWm51SERoMGNkcTBWRmhZaUxDd01rWkdSR0Q5K3ZOMHk1aTVLSXFwOURLSUd4R0F3d0dBd1lNeVlNUUJndWZvd2YzM3IxaTBBc0hSUGxaYVdZc1NJRVhqMjJXZmg0ZUZoMlc4ZWtHQ20xK3N4ZHV4WURCbzB5T3A4c2l4ajBxUkpHRFZxbE4yYi9OT21UWVBCWUhDNi9ZTUhENjUyc01ENjlldnRibGVyMWNqSXlNQ05HemRzOXBrLzE4V0xGeTJET2lwcjNMaHh0V0ZMUkhlT1FkU0FMRisrM09GOG9ybHo1OXBzYy9SSFB6bzZHak5tekxEYTFxWk5HNXNiL2ViN05hMWF0Ykk3Q01EWkJheHYzcnlKek14TVRKMDYxYW55QURCLy9ud01IVHJVYXR1WFgzNkpqSXdNaDhja0pDUWdNVEhSWm50Z1lDQ0RpT2dlWWhBMVFKR1JrV2pjdVBFZEg5K2xTeGViYmN1WEw4ZUtGU3ZzbG5mVU5hZlg2KzJXbDJVWlFFVXdKQ1FrNE9USmsxaStmRGtNQmdNaUl5T3RocC9mN3NhTkcxaTllcldsanNvY2RROFdGQlJnNE1DQmlJcUt3clJwMHh6V1RVVDNCb09vQVhycHBaZlFwazJiV3Ewektpb0tJMGFNc05wbU1wa3NndzVlZlBGRm0yUEdqaDFyOVg3dDJyVklTa3JDaVJNbkFBREhqeDlIWUdBZ29xT2pMVVBCKy9Yclo3bTZ5czNOeFpJbFN6Qm16QmowNnRVTFFNVlE4ZFdyVjF2VmUvandZYnRkY21ibXJybno1ODg3SEt3QUFMNit2bmp5eVNjZDdpZWlPOE1nYWtCS1Mwc0J3T0dOL3J2UnBFa1RQUFRRUTFiYnpGMXpqUnMzdHRsbno3ZmZmb3VyVjYraVo4K2UrUEhISHpGNThtUk1talFKQU93T3ZiNSsvVHIyN3QyTHZuMzdWbG52VjE5OWhXUEhqbFY3ZmtkZGMyYkJ3Y0VNSXFKN2dFSFVnSlNVbEFDQVU2UGxhdXJERHovRVJ4OTlaSGZmSjU5OGdwVXJWOXBzdjMyZ3d0Lys5amY0Ky90RGxtWDA3dDI3Mm1WL3pGYzVEenp3UUpYbDdKMjdNbmJORVNtTFFkU0E1T2Jtd3R2Ykd4cE43ZjdZUTBKQzhQVFRUeU1vS01ocXU4bGt3dmp4NHpGbXpCZzg5OXh6TnNkOTl0bG5Wc096QXdJQ0FQeDMrSFoxenA0OUN3Qk9kek5tWm1ZaU16UFRacnZKWkVKRVJBUzh2YjN0ZHMwOSt1aWo2TkNoZzFQbklLS2FZeEExRUxJc0l6TXpFNTA3ZDY3VmVrdEtTckIwNlZLNys4ekR3SDE5ZmVIdjcyK3ozN3l1bTlGb3JIRTRscFdWSVRZMkZrREZ2WjMyN2R0WE93cHY3OTY5K1B2Zi8xN2xvcW0zMCt2MWlJNk9aaEFSM1VNTW9nWWlJeU1EZXIwZWdZR0J0VnJ2K1BIajdWNWxWTFpxMVNxc1dyWEs0ZjZWSzFkYUJoczQwcnAxYTB5YU5BbXRXcldDMFdqRWUrKzloMTkvL1JVK1BqNTQ5OTEzOGRWWFgySHExS25vMHFVTFpzNmNXZVhuM0w1OU94NTg4TUdxUHhncXdvNlBoU0M2OXhoRURZUzV5K21aWjU2cDFYcVhMbDFxbVJSN081UEpoUER3Y0VSRlJTRXNMTXhoSFMxYnRyUjZiNjZ2OGhXT09ZZ1NFeFB4MWx0djRjeVpNd2dORGNXeVpjdXdlL2R1ckZpeEFqTm16RUJJU0FqZWV1c3R0R3ZYcmhZK0hSSFZCUVpSQTVDYm00c2RPM2JBejg4UFhidDJyWlU2TDErK2JMbEg0NGg1eVBXTkd6ZVFsWlhsc0Z4V1ZoWjhmSHh3NGNJRlhMMTZGZWZPblFOUTBhVlhWRlNFL2Z2MzQrVEprL2pwcDU5dytmSmxxTlZxVEpnd0FSTW5Ub1JHbzhFTEw3eUFRWU1HWWQyNmRmamlpeThRRVJHQjRjT0g0dzkvK0FPOHZiMXR6cmR2Mzc1cUJ6Z0E5aGRRSmFMYXh5QnFBQTRjT0lDeXNqTExVT2pha0pTVWhFV0xGbFZiVHFmVDRidnZ2bk5xOWUySEgzNFlXN1pzZ1NSSjZOS2xDd1lOR2dTZFRvZjE2OWNqS3lzTER6LzhNQ1pPbkloUm8wYWhSWXNXTnVlWlBIa3lubjMyV2J6Ly92djQ5ZGRmTGM5U3V0M0hIMy9zL0FjbElxSzdJNFFRSnBOSnJGbXpSdHl2Y25KeXhOV3JWNTB1YnpLWlJFbEppYzMyMWF0WGk1Q1FFSkdibSt0VVBYcTlYb1NFaElqbHk1ZmI3RlA2NTBxdUlTUWtKREE0T1BnL3djSEJON3AyN1JxdWRIdnVWODR0OWtYM0xmN1IvQytqMFFpVHlRUjNkL2U3cmt0eWRxRThxdGRDUWtJQ2hSRDdBYmpKc2p6NTJMRmoxVDliaFd5d2E0NGFESTFHVSt0enFJam83bFU5ZFoySWlPZ2U0ejhQNnpsWDcwSUtDUW1KQVREL3Q3ZnpVMU5UMzFPeVBVUlU5M2hGUkVSRWltSVFFUkdSb2hoRVJFU2tLQVlSRVJFcGlrRkVSRVNLWWhBUkVaR2lHRVJFUktRb0JoRVJFU21LRTFxcFRyUnYzLzRCTHkrdmxaSWtQVnA1dXl6TGZ1WTV0MEtJQ2NIQndVTXI3eGRDWENrdUxuN3QzTGx6UlhYWVhDS3FRd3dpcWhQbnpwMHJDZ29LS3BRazZjbksyeXN2L0NCSmtoOEF2OXNPWGM4UUlxcmYyRFZIZGVuTG1oNWdOQnBYMzR1R0VKSHJZQkJSblVsUFQwOFdRcHd6dnhkQzJIMlp5Yko4NGNTSkU0Y1ZhU3dSMVJrR0VkVXBJY1FYbGQ5TGttVDF1bTNmeGpwdEhCRXBna0ZFZFVxVzVlMUNpR0x6KzhwWFFMZDlYU3lFK0xadVcwZEVTbUFRVVowU1F1UUJPTzVFMGVPU0pQMTZyOXREUk1wakVGR2Rjbk56S3dhUUlvU1F6ZHNxM3h1U0pBbWlRbUpaV1ZtK1V1MGtvcnJESUtJNmxaS1NZaEJDSEpFazZhYWpaL1pKa2xRSzRPaXBVNmZLNjdaMVJLUUVCaEVwSVJtQXpkVk9wV0FxK3EwTUVUVUFEQ0txYytucDZaa0FVZ0hZakpRREFDRkUrbTlsaUtnQllCQ1JJbVJaM3Vwb254QmlRMTIyaFlpVXhTQWlSYVNucDI4VlFsd0hZRFdIU0FoeEl6MDluZk9IaUJvUUJoRXB5ZWJLUndqaDhFcUppT29uQmhFcGFmdnRHeVJKWWhBUk5UQU1JbEtNeVdRNkRlQk1wVTFuVENiVGVhWGFRMFRLWUJDUllvcUtpb3BrV1Q1cWZpL0w4bEZPWWlWcWVCaEVwSmpzN0d5OUpFay9BYmdsaENpVEpPbW5zMmZQRmxkN0lCSFZLd3dpVXBRUTRqQ0FmRW1TYnY3MnRhanVHQ0txWC9pRVZsS1VXcTArS2N2eU9RRGVhclg2cE5MdElhSzYxNkNDcUdYNzlzM2ROSTJHcWFEeVY3b3RWT0ZhaVFrNmpTaFJTVkxaTFlOcHRuL0hJS1diUkFDRWtIUEtUTGQyNUo0N2QxWHB0bEQ5MTZDQ3lFM2I2RG1WVUMyUkpEUlZ1aTMwWDJVbUFCQ1FKT2s1cGR0Q1pxcENOMjBqQTREMVNyZUU2cjhHRlVRcW9XckhFSEpGOWxmaEp1VklFaHFyaEtxZDB1MmdocUZCQlZGbHZYcDB3NU05dXl2ZERDS1hjaVRwS0JLVFU1UnVCalV3RFRhSW51elpIVE9uVFZHNkdVUXVaaldEaU9vY2gyOFRFWkdpR0VSRVJLUW9CaEVSRVNtS1FVUkVSSXBpRUJFUmthSVlSRVJFcENnR0VSRVJLWXBCUkVSRWltSVFFUkdSb2hoRVJFU2tLQVlSRVJFcGlrRkVSRVNLWWhBUkVaR2lHRVJFUktRb0JoRVJFU21LUVVSRVJJcGlFQkVSa2FJWVJFUkVwQ2dHRVJFUktZcEJSRVJFaW1JUUVSR1JvaGhFVkNQSGp4L0h6WnMzcXl5VG5KeU16TXpNR3RVYkd4dUxCUXNXUUpibHUybGVqUncrZkJoeGNYRW9MaTZ1czNNU2tTMEdrUXN6R28wWU1HQUF1blhyaGdrVEppamRIRnkrZkJtdnYvNDZQdi84OHlyTFRaMDZGWC8vKzk5clZIZGlZaUsyYjk5dUNTS1R5WVJidDI3VjZDV0VxTkU1Rnk5ZWpMbHo1OEpvTk5ib09DS3FYUnFsRzBDT0hUcDBDSVdGaFFDQXRMUTBYTGx5QmExYXRicG41OXU0Y1NPV0xsMkttVE5uSWlvcXltYi9rU05IQUFCUFBmVVUvdk9mLzJELy92MTI2eEZDSUNjbkI1czNiN2E3Ly9ubm40ZVhsMWVWYmRtM2J4LysvT2MvMTZqOXNiR3hlT2loaDV3dWYrUEdEV2kxV3ZqNCtOVG9QSHYyN01FNzc3eUQ2T2hvekpneG8wYkhFcEV0QnBFTGk0dUxBd0MwYnQwYWx5OWZ4cTVkdXpCdTNMaDdjcTRUSjA3Z280OCtRbWhvS0NJakkrMldPWExrQ0x5OHZCQWNISXowOUhSODlORkhkc3NKSVhEdTNEbUgrL3YwNlZOdEVQbjUrV0hVcUZIWXNXTUhQRDA5TVhEZ1FJZGxEeHc0Z1B6OGZHZzB6di92YkRLWlVGaFllRWZCUG5qd1lDUW5KMlBkdW5VSUNnckMwMDgvWGVNNmlPaS9HRVF1cXJpNEdBY1BIb1JLcGNMdmZ2YzdMRnEwQ0R0Mzdyd25RV1EwR2pGbnpoeG90VnE4Ly83N2tDVEpwa3hwYVNrU0VoSXdjT0JBYURRYWRPL2VIUWtKQ1hicjY5R2pCL3IzNzQ5Rml4YmRjWnM2ZHV5SWQ5OTlGNm1wcVNncUtzSzc3Nzdyc095aFE0Zmc0ZUdCQng5ODBPbjZMMSsrREFCbzBhTEZIYlh2cmJmZXdxRkRoekIvL256czJMR2oybUJ0aVB6OS9YVk5talR4bG1VNVJKS2tsdW5wNmV1VWJoTzVKZ2FSaS9yKysrOVJYbDZPSGoxNllQanc0VmkrZkRteXM3TngrdlJwQkFZRzF1cTU0dUxpa0pPVGc4aklTUGo2K3RvdHMzLy9mdWoxZXZUcTFjdXlMUzB0RFQvLy9MTk4yYXE2NWthTkdnV3RWb3ZyMTY5aitQRGhsdTBHZ3dFQTBLOWZQOHMyYzFmYndZTUhjZXZXTFRScTFNaW12c0xDUXVUbDVhRkxseTVRcVp5LzVXbHU5NjFidDV3K3BqS2RUb2ZvNkdnc1dyUUltemR2eHZqeDQrK29udnFtVzdkdVdsbVdPd0hvRFNCVWtxUWVhclc2b3hCaUV3QUdFZG5GSUhKUk8zZnVCQUFNR1RJRW5wNmU2Tk9uRC9idDI0ZTR1TGhhRFNJaEJMNzQ0Z3RvdFZwRVJFUTRMUGZ2Zi84YkFLeTZ2dzRjT0lBdFc3YllyZE5SMTl6enp6OFByVllMZDNkM2pCZ3h3bEorNjlhdEFJRGh3NGRicnNoME9oM2F0bTBMQUxoMDZSSTZkT2hnVTU4NVVPenRxNHA1VkY5bVppYnk4L1BSckZtekdoMFBBQ05IanNTYU5XdXdZY01HL081M3Y0Tk9wNnR4SGZWRnAwNmQycnE3dTRmSnNod21TVklBZ0dZQWJQL2xRR1FIZzhnRjVlYm1JalUxRlJxTkJnTUdEQUJRRVVqNzl1M0Q3dDI3TVd2V0xLalY2bG81MTVrelozRHAwaVdFaG9ZNi9HTjg0Y0lGeTBDRnltYk9uSW1aTTJmYWJIZW1hODdUMDlNeUdPSEVpUk9XSVByakgvOW9GWGJ0MjdjSEFKdzhlZEp1MkNRbEpRRUFnb0tDSEo3TG52VDBkTXZYQ1FrSkNBc0xxOUh4QU9EdTdvNm5uMzRhc2JHeFNFNU9SdCsrZld0Y3gzMUs2dGF0bTRmQllQQlZxVlNoa2lSTmxDVHBXZlBPMjBjdjJ1dnFKYXFNUWVTQ2R1M2FCUURvMWFzWEdqZHVEQURvMjdjdlBEdzhjTzNhTlNRbEpTRTBOTFJXenBXWW1BZ0FlUExKSngyVzJiQmhnOVg3YTlldVdhN1k3QkZDNE9MRmkxaS9mcjNkL2MyYk44ZHp6ejFuZWYvamp6OWF2czdQejRlWGw1Zmxua3YzN3QwQlZNeE5HalZxbEUxZEJ3OGVoRWFqUVo4K2ZSeTI1M2JGeGNWSVMwdURoNGNISkVuQ3JsMjc3aWlJZ0lxZlVXeHNMQklURSt0OUVEMysrT08rV3EyMm8wcWxla29JMFYydFZqOHRTZEtEZ0czNG1ER0V5QmtNSWhka0RxTEJnd2RidHVsME92VHIxdy94OGZHSWk0dXJ0U0JLU1VrQkFIVHIxczN1L3V6c2JQejczLytHbjU4ZmNuSnlBRlNFeFpvMWF4elc2ZW5waWR6Y1hJZGxPblhxWkFraVdaYXRRbTNpeEludzhmSEJ5cFVyNGUzdGpkYXRXNk5ObXpaSVRrNkdFTUxxRDl1VksxZVFtWm1KbmoxN3d0dmIyK25QL05OUFA4Rm9OS0pmdjM3UWFyV0lqNDlIYm00dVdyWnM2WFFkWnVidlcycHFhbzJQdlY5MDZkS2xzMXF0bml4SlVqOGhSRk1oWW1RcUVnQUFDcUJKUkVGVVJETkprdHdrU2JJYlFBN0NwMzF3Y1BDVWU5N1l1dGRTa2lRUElZUko2WWJjenhoRUx1Yk1tVE00Zi80OHRGb3QrdmZ2YjdWdnlKQWhpSStQeDk2OWV6Rjc5bXg0ZUhqYzlmbnk4dklBd09FZjRXWExsc0hkM1IyVEowL0czTGx6QVZUY2o2bDhGWE0zRWhJU2tKZVhoNDRkTytMTW1UTjQ1WlZYc0dUSkVyenh4aHY0OU5OUDRlbnBpZERRVUd6YnRnMUhqaHl4Q21CemQxN2x3SGJHamgwN0FBRDkrL2VIcDZjbjR1UGpzV1hMbGp1YUUrVHI2d3UxV28zOC9Qd2FIK3ZLaEJEUXFhVU93Y0hCQ1pJazlUWnZONGRNNVFCeTVxcEhrcVR1QUxyWGZrdGR4ZzJWU2xWM3k0TFVNd3dpRjJPZU8yUnZyazFvYUNpOHZiMXg4K1pON051M0Q4T0dEYnZyODkyNGNRT1NKRm02QU8zdG56NTlPcG8yYldxekx6WTJ0a1pEdEFNQ0F2RGxsMTlhYlZ1N2RpMGVmL3h4dEduVEJtZk9uRUY0ZURqeTgvT3hidDA2L1BHUGY4VEhIMytNRjE5OEVkdTJiY1BXclZzdFFWUmFXb3J0MjdlalNaTW1OZm8rWkdWbDRmRGh3L0QyOXNhQUFRT2cwV2pRdkhsemJOMjZGZEhSMFE2L0Q0NUlrZ1FmSHg4VUZCVFlYTEhkenlSSlFwa3M1M2hBdlFuQVU3SXNQeTFKVW9na1NkcmJ5NXBEcWFyUExvVElBM0RxWHJWWGFVS0lIRm1XVHlqZGp2c1ZnOGlGeUxLTTNidDNBNmdZTHUyb3V3eW9DS3phQ0tLYk4yK2lVYU5HRG9jK3Yvbm1td2dLQ3JJTUNxak1hRFJDcjlkanpKZ3hhTjY4ZVpYbjJicDFLL1I2dmRXMnc0Y1A0OWl4WTVnM2I1N1ZZSWpwMDZmandvVUxhTisrUFRRYURRSURBOUc1YzJjY1BIZ1FGeTVjd0NPUFBJS3Z2LzRhTjIvZXhMUnAwK0R1N3U3MDUxMjNybUlFOGZEaHd5MmozTWFNR1lOVnExYmh5eSsvdER2NG9qcWVucDY0ZHUwYXlzcks2dFhJT1NGVUpXbHBhVHNBeEhYdDJ2VkJXWmI5SkVrYXBsS3BYcElrS2JDaWpLaFUzbkVnU1pMMGsxNnZmNk51V2w3MzFHcDEyWWtUSndxVmJzZjlpa0hrUXBLU2twenU0a2xNVE1TMWE5ZnNYcW5VaExlM042NWR1d2FUeVdSM0pGNXdjSEMxZFlTRmhhRlRwMDRBS3U0ZlRaOCtIZUhoNFZhREMvYnYzMisxcHB2UmFNVGl4WXZoNit1TG9VT0hXZ1dSU3FYQzRzV0xyVWJQUlVWRjRVOS8raE1XTEZpQW1KZ1lmUGJaWjJqV3JCbkN3OE9kL3F6SGp4L0h0OTkrQ3pjM042c2xqTWFPSFlzTkd6Wmc0OGFOR0Rac0dBSUNBcHl1RXdBS0Nncmc1dVpXcjBMb05zWmp4NDc5Q3VCWEFJa0EvdEs1YytldWJtNXVFUUNHU1pMVVFnamhMVW1TQ3JBL2FrNElvVDkxNmxSdW5iZWM3Z3RjOU5TRm1MdmxoZzRkaXBTVUZMdXZwS1FrK1ByNldsMDkzWTBtVFpvQXFQaGpXaHNLQ3d1Um1abFo3VVRSQ3hjdUlEczdHNisvL3JyZEs1cmJsK3NaT0hBZyt2YnRpL1QwZEV5WU1BSGw1ZVdZUFh1MjB5c2FHSTFHTEZ5NEVBRHc4c3N2VzEzQmVYbDU0YlhYWG9QSlpFSk1UQXpLeXNxY3FoT29XQ3FvcUtqSThuMXNJQXdaR1JsSFUxTlRaeFVXRnZZUVFveVdKR211RUdJWGdIeEprdXBORnlYVkRRYVJpOURyOWRpN2R5OEFWTG11bWxxdHhxQkJnd0NneWlIVXpqSXZpM1BseXBXN3JndW9HR1VIQUczYXRLbXkzR09QUFlaQmd3YlY2SXJtblhmZWdVYWp3YlZyMS9EVVUwOVpyY0pRbmIvKzlhL0l6TXhFeTVZdE1YbnlaSnY5RVJFUmVQVFJSM0gyN0ZuODVTOS9jYnBlOC9mdFhpNUc2OG91WExoUW1KYVc5a05xYXVyQ2twS1NLSVBCMEZjSU1VRUlzVmVTSkQwRGlaekJJSElSKy9idFEybHBLWFE2SFhyMzdsMWwyYUZEaHdLb0dHR1hsWlYxVitldFBFK25OaHcrZkJnQWNQYnNXWlNYbDFkWmRzR0NCVTR2Vkdvd0dQRFJSeDladXZlT0hEbmk5QlhoeG8wYkVSc2JDNVZLaGZuejU5c2RiYWpSYURCLy9ueG9OQnJFeGNWaDhlTEZUdFZ0dm5mV28wY1BwOHJYWnovLy9IUCtpUk1uenFTbHBhMUpTMHNiYURRYUE0UVFNVUtJWTVJa1ZmMFFLMnJRR0VRdXd0d3QxN3QzNzJydk5YVHAwc1V5M05wODNKMHlqMEl6VDJ5dENZMUdBNTFPWnhub2tKV1ZoYmk0T1BqNCtPQ3p6ejdEeUpFanNYUG5Uc2l5akZhdFd0bGNKVGtiUXBjdVhjSzRjZU1RSHg4UGYzOS9USnMyRFVhakViTm56OGJmL3ZZM20wRVFsWDN4eFJkWXVuUXBnSXFWSUtvS2pFNmRPbGxXZS9qNjY2OHhiOTY4S3VzRy92dG9qTXByOEZHRjQ4ZVA1NlNscGIxLzllclYwUEx5OGcrVWJnKzVMZ2FSQzdoKy9ib2xDS3JxbGpPVEpBbERoZ3dCVUJGRU5YMGdYR1VCQVFFSUNBaEFhbXFxWlVWcVo3MzQ0b3RJU0VoQXg0NGRrWmFXaGlsVHBzQmtNbUhWcWxYNC9QUFA0ZTN0alhuejV1R1ZWMTdCeXkrL2pDVkxsdFNvZnFQUmlQWHIxMlBzMkxFNGRlb1Vnb0tDc0diTkdvd2JOdzRMRml5QXU3czd0bXpaZ3RHalIyUFBuajFXMzRleXNqSXNYTGdRSzFhc0FGQXgyS0dxdGZUTVJvMGFoVW1USmdHbzZQcU1pSWhBUmthRzNiSUZCUVZJU0VoQW16WnQwS1ZMbHhwOXRvWWtKeWVuTkNNajQ1TFM3U0RYeFNCeUFiNit2a2hLU2tKS1NvcWwyNjA2TTJiTVFFcEtDbmJ1M0huWE40YkhqeDhQazhsa004ZW5Pa2FqRVFjT0hNQ3NXYk13WWNJRWxKU1U0TU1QUDhSamp6Mkc0T0JnYk55NEVmL3pQLytEM054Y1RKNDhHWFBtekhGcVZLQVFBdDk5OXgzQ3c4T3hmUGx5bEpXVklUSXlFcDkrK3FubElYWkRodzdGMnJWcjRlL3ZqOXpjWEx6enpqc1lNMllNOXUvZmo0eU1ETHo2NnF2NDVwdHZBRlNzMWxDVFlkbVRKMC9HOU9uVElVa1Nzckt5RUIwZGJUZEVOMjdjQ0wxZWo5ZGVlNjNXMXY0amFvZ1lSSVJCZ3dZaElDQUFPM2JzY09xcVNKWmwvUG5QZjBhL2Z2M3c1cHR2NHRDaFF4ZzBhQkMyYmR0bXRmS0JXcTNHMkxGanNXM2JOdlR2M3grN2R1M0NxRkdqY1BEZ3dTcnJuenQzTHQ1KysyMzg4c3N2ZU9TUlI3QjI3VnJNbWpYTHBpdXZRNGNPK1BycnJ6RnUzRGk0dWJraFB6OGYvdjcrMkw5L1A3S3pzK0hwNlltLy92V3ZtREtsNWl2THZQNzY2MWkyYkJsOGZYMmgwK2xzNW14ZHYzNGRXN1pzUVpzMmJhd2VaMEZFTmNkNVJBUkprdkMvLy91L2lJaUl3T3pacy9INTU1OVhlZjlHcFZLaFU2ZE95TXJLUXYvKy9URml4QWo0K2ZrNUxOKzhlWE1zV2JJRTMzLy9QVmF2WG8yT0hUdFcyWjRwVTZiZ3hJa1RpSWlJd01pUkk2dHNpNXViRzZaTm00YlJvMGZqeXBVcjhQZjN4OVNwVTZIVmFoRVdGblpINjhlWjllM2JGOXUyYlVOV1ZwYlZvemVFRUpiN1J5dFhyb1JXYTdQWUFCR1JmZjRkZzJMYUJRYUpkb0ZCNHNOUFZnbXlGaDhmTDRZTkd5WTJiOTU4ejg0aHkzS3RsbFBDenAwN3hiQmh3OFNtVFp1VWJrcXQrL0NUVmNMOE8rTGZNU2hHNmQ5WmFoaDRSVVFXUTRZTXNReUN1RmVjdlovbHl2TlBoZzBiVml2TEt4RlJCZDRqSWlJaVJUR0lpSWhJVVF3aUlpSlNGSU9JaUlnVXhTQWlJaUpGTVlpSWlFaFJEQ0lpSWxJVWc0aUlpQlRGSUNJaUlrVXhpSWlJU0ZFTUlpSWlVaFNEaUlpSUZNVWdJaUlpUlRHSWlJaElVUXdpSWlKU0ZJT0lpSWdVeFNBaUlpSkZNWWlJaUVoUkRDSWlJbEtVUnVrR0tPVkkwbEVBcTVWdUJwRkxxZmk5SUtwYkRUYUlFcE5Ua0ppY29uUXppSWdhdkFiVk5TZUV1Q1FFQ3BWdUI1SHJFOFZDaUV0S3Q0SWFoZ1oxUlZSbUt2bFdwL0dTaGNERFNyZUZ5SlVKSVhMS1RMZStWYm9kUkVSRVJFUkVSRVJFUkVSRVJFUkVSRVJFUkVSRVJFUkVSRVJFUkVSRVJFUkVSRVJFUkVSRVJFUkVSRVJFUkVSRVJFUkVSRVJFUkVSRVJFUkVSRVJFUkVSRVJFUkVSRVJFUkVSRVJFUkVSRVJFUkVSRVJFUkVSRVJFUkVSRVJFUkVSRVJFUkVSRVJFUkVSRVJFUkVSRVJFUkU5ZGovQXhCOXNFSmV0ZzdQQUFBQUFFbEZUa1N1UW1DQyIsCgkiVGhlbWUiIDogIiIsCgkiVHlwZSIgOiAiZmxvdyIsCgkiVXNlcklkIiA6ICIyNTc5MDQ4OTAiLAoJIlZlcnNpb24iIDogIjIyIgp9Cg=="/>
    </extobj>
    <extobj name="ECB019B1-382A-4266-B25C-5B523AA43C14-2">
      <extobjdata type="ECB019B1-382A-4266-B25C-5B523AA43C14" data="ewoJIkZpbGVJZCIgOiAiNDE0OTYzNzM1NTk3IiwKCSJHcm91cElkIiA6ICIxNjY2MjE2NjciLAoJIkltYWdlIiA6ICJpVkJPUncwS0dnb0FBQUFOU1VoRVVnQUFBYUlBQUFISkNBWUFBQURIT0QzMkFBQUFBWE5TUjBJQXJzNGM2UUFBSUFCSlJFRlVlSnpzM1hsWVZHWGZCL0R2ZldhWVlWOFVCQkVFZDFCWlhFcHlLN2R5TDB0Yk5ET1g4bEZMUzMzUzFGN1QxRFRMOU0ybnNsZk4zRW9mc3hSejN4TE5CVVVRY2dVRlJFUkU5bVZtbURuMyt3Zk9DREhzREljWmZwL3I4bXJPbkdWK29QSGxQdWRlQUVJSUlZUVFRZ2doaEJCQ0NDR0VFRUlJSVlRUVFnZ2hoQkJDQ0NHRUVFSUlJWVFRUWdnaGhCQkNDQ0dFRUVJSUlZUVFRZ2doaEJCQ0NDR0VFRUlJSVlRUVFnZ2hoQkJDQ0NHRUVFSUlJWVFRUWdnaGhCQkNDQ0dFRUVJSUlZUVFRZ2doaEJCQ0NDR0VFRUlJSVlRUVFnZ2hoQkJDQ0NHRUVFSUlJWVFRUWdnaGhCQkNDQ0dFRUVJSUlZUVFRZ2doaEJCUzE1alVCWkJLWVY1ZUhWeVlIV3NwTU1HSGdUV0dLTnB4eG13WkUrUlNGMGRNZzNOUkM4WUtHSkRId2RORVVVZ1VCZFh0ZTlldnB3UGdVdGRIU0cyaElLcmZGRDV0QS9xRENXOHdoazZNd1pFRDlnQlRNbkE1NTVBenhnU3BpeVNtd1RrWEdZT1dnMmtCcm1ZY2Vad2hDNXhIY1NadVQyRGlFVnk5cXBHNlRrSnFpb0tvSG1yVXVyV2p2Y3ptQlprZ1d3YWd0ZFQxa0hvclFlUzZlVG5hZ24zcHNiSFpVaGREU0hWUkVOVWp2cjYrMWxBNERJUk05aTREQmdBdzNIWmpqTUhEdlFsYStQakEwOU1EOW5aMnNMVzFoWlVWM1ptelZJV0ZXdVRuNXlNM0x3L0o5MU1RbjVDSSt5a1B3SG54dTNKY3l6bU9jZkQvSzh4T081Q2NuSnd2V2NHRVZCUDlGS3MvckVTbDQrY0NFOGFDODBaZ2pBR0FrNU1UWHVqZkI4LzM3NHNXUHMzaFlHOFBHMXNiV01ubGtNdmxFQVM2TTJlcFJGR0VWcXRGb1ZhTGdvSUM1T2JtSVQ3eExvNGNPNEVEaDQ4aU16TUxBSk1EL0hrRzlwU1ZvOXQySkNkL0NFQXJkZTJFVkFXMWlPb0JyN1p0bThrRjIyMk00Vm45ZTQxY1hQRGkwRUg0YU9aMEtKVktLY3NqOVpCT3A4TVhYMytEM2IvdnhhUDBETVA3blBOeldoRWprMjVHSllNNk5CQXpJWk82Z0liT3UxVmdSN2xjdmdGZ1BSbURvRkJZNFlVQi9iQmc3aXlNZXZsRktCUUtxVXNrOVpBZ0NIaW0yMU40dW10bnFOVnF4TWNuUXFmVEFZQ253RmgzSjJmM2lLejBCeWxTMTBsSVpWQ0xTRUt1UHY1TjdXMFVSd0g0TWNZRVp5Y25USi8yTGtZTUd3b25KMGVweXlObUlpYzNGNkg3RDJMMU45OGg3VkU2T09jaUdLNHpsYTd2blRzeEQ2U3VqNUNLVUl0SUlrMWFkSFMzdFZhRUNvd0ZNY2FZdmIwZFZpNWJoRmRlR2c1cmE3b1ZSeXBQcVZBZ29FTjd0R3pSQWlmK0RFTmhZU0ZqWUc2UXNZSE85bzEveTh4OG1DdDFqWVNVaDRKSUFyNit3YzVXMW15dHdGaGZBSUpuMDZiNGZQRW5HTkN2ajlTbEVUUFdzb1VQMnJacGpVdVhvNUNUbXdzT3VFSXVhMlh0N0hBaU56MmRldE9SZW91Q1NBSk9IdTVUQmVBOU1LYXd0cmJHek9sVE1YVFFRT29CUjJyTTE4Y2JUazRPK092Y0JSUnF0WXdCTGVWTWtaWDU2TUVacVdzanBDd1VSSFhNdTVWL1IwRW0vTUtZWUEwQXd3YTlnQS9lbndLNW5IclNrNXBqaktGTm05WkllWkNLNkwrdkFvekp3VmgzUjJmM1BWbnBEeDVLWFI4aHhsQVExU0h2ZHAwODVUTDJDMk5DY3dEb0ZCU0lyMVlzaGEydGpkU2xFUXNpRXdSMDZSeU04SXVYY1QvbEFSaGdKUWpvWmVmc0hwcVQvb0JtWUNEMUR0MExxa015UVh3TllBRUE0T2pnZ0lYelBvSXo5WTRqSnVEazZJaGxpejU1OHUrTE1YK0ZqTDB0YlZXRUdFZEJWRWM4V3JkMkEyY3ZnakVsWXd5alh4c0p2M1p0cEM2TFdMQldMWDB4L3EwMzljOGU1VnpBVUsrMlFjMmtyb3VRZjZJZ3FpTkt1VzF2Qmg0Q0FFMmF1R0hvNEJkb3NDb3hLWmxNaG9FRCtzS3JtU2NBZ0hFRUMwQmZpY3NpcEJRS29qckNHSnNQeHBRQTBLdDdDTnEyb1VtMWllbTFhT0dMWjN0Mkw5cGdUQ2tJYkxhMEZSRlNHZ1ZSSFdqZUx1aE5CdFlKQUJRS0JhWk5uZ1M1alBxSkVOT1R5MlNZTlA0dEtCKzN2aGxEb0cvYndIRVNsMFZJQ2ZUVDBNUjhmWU9kQlN0c0FHTk5BT0RkaWVNdytJVUJVcGRGR2hBblIwZG9OSVc0Y0RHaTZBMkJCY0RlWTdNcU0wVWxiV1dFRktFV2tZbHhKZS9FR2ZNQ2dHYWVUZkg2eUplbExvazBRR05IdjRabW5rWFBpc0RoNldETnUwbGJFU0ZQVUJDWkZtTU0zY0RoQUFDOWUzYUhtMnRqcVdzaURaQ3preE1HOUh2dThSWlhDaHc5UUpNZWszcUNnc2lFdkx3NnVJQ3hib3hCcGxBbzBDa29nTllXSXBLUXkyVjRxbk13cksyVllJd0pqT0dwSmkwNk5wRzZMa0lBQ2lLVHNyS1R1ZUZ4bDIwWFp5ZjR0MnVuWDNpVmtEckZHRU9ybGkzUXhNMU4vMWF3alV5Z01VV2tYcUFnTWlYT25tWmdIZ0RnM3FRSldyZHFLWFZGcEFIejlXa096NlllQUFER21BZG52S3ZFSlJFQ2dJTElwTGlBTi9XdkIvUjlEa29sRFdBbDBsRW9GSGl1VncvRE5wT3hVUktXUTRnQkJaSEp0Rll5NEZuOTF2QWhnNlFzaGhBQXdQUDluMHlzSUlEMUFueXRKU3lIRUFBVVJDYlRyTFZOWi8xTUNzMDhQZUh0VGJmamlmUjhmWnJEMDhPOWFJTXhwVzlyeDJCcEt5S0Vnc2hrNUhLaGkvNTFVRUFIS1VzaHBJUk93VUZQTm1RSWthNFNRb3BRRUprSUF6cnJYM2RzN3k5bEtZU1VFRmpzRnlNT1JoMFdpT1FvaUV5REFURDgydG1odlorRXBSRE91ZFFsMUN0QmdRR0cxNHlCZ29oSWp0YW5Ob0ZtemZ3YUFYQUhBR3RyYS9qNk5LL3hOWThjT1lKcjE2N1Y2QnJ1N3U1NDdiWFhhbHhMVlczZXZCa0ZCUVhWT3JkdjM3NW8wNmJpZFp2UzB0S3dZY01HakJvMUNpMWJQdWttdjIzYk5temR1aFZidG15QnE2dHJoZGRadTNZdDh2THlxbFhyUDAyZlBoMDJOdlZ2OWQwMnJWckNXcW1FU3EwR0EydnE1ZFdoVVZMUzMrbFMxMFVhTGdvaVU3Q1RlVEVVZFZUd2NHOENHNXVhZDB3NmZmbzA5dTNiVjZOcitQdjcxM29ReGNURVlPTEVpUWdKQ2NIcTFhdExEZGpWYXJYNDVwdHZJSXBpdGE3ZnFsV3JTZ1hSK3ZYcjhkLy8vaGQyZG5aNDc3MzNETzhyRkFxa3BxWmkyN1p0bURGalJvWFgyYk5uRDlMVGErZG44dVRKa3cxQmRQZnVYWXdlUFJwdDJyVEJEei84QUxsY3V2LzFGQW9yTkczcWdUdnhDZUFNTXNGZWFBR0Fnb2hJaG9MSUJPUk0xaGlzNkh2cjRkNEVDcXZhR3orMGI5OCtPRGs1bFhwLzZ0U3B1SFhyRm80Y09XTDB2T0hEaDlkYURYcloyZG1ZTzNjdVhGeGNzR2pSSXFPelJxU2twRUFVUlR6Ly9QUDQ1Sk5QRE84WEZCUWdOVFVWUGo0K1JxLzkzWGZmWWZ2MjdaVnFVU1FuSitPMzMzNkRrNU1UM242NzVHcll3NFlOdy9mZmY0OWR1M2JocmJmZWdvdUxTN25YQ2cwTnJYWm82czJhTlFzWExsd284WjYzdHpmbXo1K1ArZlBuWSszYXRmamdndzlxOUJrMUlaUEowTXl6S2U3RUp3Q2N5d1RPM0NvK2l4RFRvU0F5QWM2WUxUaVhnVEU0T0RoQUpxKzkxVFpzYkd4Z2EydGI2djNIeTBFYjNRZkFKRk1MZmZYVlY3aC8vejdXckZrRFoyZG5vOGZjdTNjUEFPRGw1V1dvVFJSRlRKMDZGVWxKU1ZpL2ZqMThmWDFMbmFjUGc4b0UwYkpseTZEVmFqRng0a1RZMjl1WDJHZHRiWTJ4WThmaW0yKyt3YUpGaTdCNjllcHlyMlZ0WGZQV3E2eU10YVlHRGh5SVk4ZU9ZY3VXTFhqMjJXZlJxVk9uR245V2RRaU13Y25KRVFEQUFDYUt6UGcvR2tMcUNIVldNQVhPclRrcit0NHFsUW9JelBLK3pVbEpTZGkvZnovOC9mM1JzMmZQTW8vVEIxSFRwazBON3dtQ2dGR2pSaUVqSXdOVHBreEJjbkp5cWZQVWFqV0Fpb05vMTY1ZE9IdjJMUHo4L01xODdmam1tMitpZmZ2MkNBc0x3ODgvLzJ6MEdNNDU4dlB6YS9SSG85R1VXeXNBdlB2dXV3Q0FIMzc0b2NKalRZVXg5aVJ3R1JnWFFFRkVKRVV0SWxQZ3pBYWNDV0NBdFZJSlFiQzhpVTUvL1BGSGlLS0lpUk1ubG51Y1BvZzg5V3ZoUERaa3lCQThldlFJYTlhc3diLys5UzlzMkxBQmJrOG01S3hVRU4yNmRRdGZmLzAxNUhJNUZpMWFWT1p6RjdsY2pzV0xGMlAwNk5GWXZYbzFQRHc4MEtkUG54TEhKQ1VsNGFXWFhpcjNhNm5JeXkrL2pQbno1NWQ3VEpzMmJkQzdkMitjT25VSzBkSFJDQWdJS1BkNFV5Z0tJcVZoU3hCMUZFUkVVaFJFSmlBSXNHSGdBc0NnVkNvTnQ4MXF3NUFoUTR5K3IxYXJ3VGxIang0OWpPNVhxVlJ3ZDNldmxScDBPaDJPSGowS1cxdGI5T3JWcTl4ajlhMmQ0aTBpdmJmZWVndDM3dHpCMGFOSGtaQ1FVQ0tJOUwzc3lncWkxTlJVVEo4K0hTcVZDak5tekVEcjFxM0xyYU5GaXhaWXVIQWhGaXhZZ0RsejV1Q3p6ejdEQ3krOFlOanY0T0NBVjE5OXRkeHJWS1N5dDlvR0RCaUFVNmRPNGRpeFk1SUZrWTNTY0F1U1FTNmpJQ0tTb2lBeUJjNXQ5T21qVkNyQmFqR0lldmZ1RFlXaWRPZUhNMmZPSURzN0cvMzc5emQ2M3VIRGgydXRocXRYcnlJM054ZTlldlV5MmdyUmFEVFFhclVBaW5xTEFZQ1RreFB5OC9OTEhmdkJCeDlnNU1pUmFOR2lSWW45eGw3cm56RmxabVppK3ZUcFNFMU54ZURCZy9IV1cyOVZxdTZCQXdjaUx5OFB5NVl0dy96NTg1R1FrSUFKRXlaQUxwZkQyZGtaYytiTXFlUjNvR2E2ZFN0YUhQWGN1WE4xOG5uL1ZQeldIT2RnZ0xaSllHQWd6YkJRQTRJZ3BFUkdSc1pMWFllNW9pQXlCWUZaYzg1bGpMSEh6NGhxNzliY25EbHpqSFlNbURCaEFtN2N1SUZGaXhZWlBlK3Z2LzZxdFJvaUlpSUFBRjI3R2g4THVYejVjdXpaczZmRWUvMzY5YXZXWncwZVBOancrdGl4WTFDcFZKZzJiUnJpNCtNUkZCUlVvaWNlQU55NWN3ZHIxNjdGMkxGakVSeGNlaHExVjE1NUJXcTFHcXRXcmNLNmRldHc2dFFwZlBiWloyalJvb1hoR0oxT1YrbEJzSUlnVkxuRjI3aHhZL2o2K3VMV3JWdkl6YzB0MWNIQzFFcmVtdVBNV2k0TGxNdGw0K3UwQ0F2RE9VOE1EQXljY3VYS2xRaXBhekZIRkVTbXdLSEU0MldZcmVSV0ZyY1kzb01IRHdDZ3pGdDlQWHYyaExPek13b0tDckJ6NTA1NGVucGl3SUFCVmZxTVBYdjJJRHM3RzJQSGpqVzhwOVBwTUhIaVJLU2twQ0FnSUFCcjFxd3AxVHBjczJZTndzTEM0T0RnWURTSUFHRDA2TkZvMGFJRjVzMmJoMnZYcmlFMk5yWkVFSVdFaEZTNkMvY2JiN3lCMmJOblYrbHJBd0EzTnpmRXg4Y2pMUzJ0em9NSUFLeXNyUFF2R1dOUWNNNXBGdTVxWUl3Sm5ITjdBTmFNc2RZQUtJaXFnWUxJRkRqVVlPQUFtRnBUOU96R2tzSW9JeU1EQU1vY2s5TzNiMS8wN2RzWDE2OWZ4ODZkTzlHNWMyZE1uejdkc0YrbFVtSGx5cFVZTTJaTWlWa1FpanQyN0JpMFdtMko4d0JnM0xoeE9ISGlCRmF0V2xYcStkSGx5NWNSRmhZR1oyZm5Dc2ZwUFBQTU05aTZkU3RPblRwbE5DVGQzTnpLdk0wSkFGbFpXZGkvZjMrNW4xRWUvZmN1SXlQRGFQZDFVeXNzTE5TLzVCb2RidGhZc1ZWMVhvUUZFRVhSbXpIMmhkUjFtRHNLSWhNUXdRdGtUTkFCRU5RcU5VUlJyTFVPQ3dVRkJVYWZFZWwvZ3pmMkhBYW8zZm5XY25KeUFLREMzK1QxUGVhYU5TdTVCRVowZERUMjd0MkxzTEF3ckYrL0hzMmJsNTRDS1Q4LzMraVlxRmRmZlJXalJvMHFGZXc2blE0clY2NEVVUFRjcWF4eFRjVTFhOVlNYjd6eGh0RjkzdDdlNWJaMFltTmpheFJFK3U5ZGJVMG5WQldjODJKVExqR3UxWWtwRVJFUkIrdThFQXZRdVhObmY4NjVCZ0N0ZWxrREZFUW1JR084QUp5TFlBeXF4MEZVVzRZT0hWcnUvdko2c1hsNGVOUktEUTRPRGdDZUJGSlp5dXE2L2RSVFQrR2pqejdDOHVYTE1YbnlaS3hmdjc1VVdPWG41NWRacjdIVzVhNWR1M0RqeGcxMDdkb1Z3NFlOSzdIdjRzV0xjSFoycnJCblhWM1N0eXFOelpKaGFweHo1QmVvQUFDTWdZTUpkWitHaEJSRFFXUUNPaTRVQ0l5SkRJQktyYXJWSUhyOTlkZWhWQ3BMdlgvZ3dBR2twNmRqekpneFJzL2JzV05IcmRWUS9MWlNlWktTa2dDVURpSUFHRFZxRkZKVFU3Rng0MGE4Ly83NzJMbHpwNkVIbms2bmcwcWxxdlNFb2FtcHFmajIyMjloYlcyTmVmUG1sYXBoeXBRcGFONjhPYlp1M1ZwdkppSE56TXdFVVBidFRWTVNTN1NJd01GMXhwdlJoTlFSQ2lJVFlJd1hNQVlkb0c4UjFmeTJXTHQyN1pDWm1Za3BVNllZdlNVV0dSbUo3T3pzVXM5VTlCNCtmRmlwMjFXVm9XK3AzTDkvdjl6anltb1I2VTJiTmczNStmbm8zNzkvaVc3Z3VibTVBTXFlcnVpZkZpOWVqTnpjWEh6ODhjZWw1cTd6OHZMQ20yKytpYzJiTitQenp6L0g0c1dMSzNWTlU3dDM3eDdrY25tbFpnU3ZiVVczNWxSUHRyaU1Xa1JFVWhSRXBpRHlBZ2lDQ0FhbzFMVnphMjcwNk5FWVBYcDB0Yy8vN0xQUGFseURucjdiZG5oNE9NYU5HMWZtY1dscGFRQ0tabUVvN3huWjRjT0hTNHh6MGovbnVuZnZIbGFzV0FHZ3FKT0NzVnQxMjdkdng5bXpaOUc3ZDIrTUhEblM2UFduVHAyS3YvNzZDMy84OFFlNmR1MWFxUWxnTDErK1hPYmdZS0Jtejl3U0VoS1FtcHFLVHAwNjFjcmNkbFZWNGhrUkJ3ZlhVb3VJU0lxQ3lCU1lVTUFaUkFZZ0p5Y1hPcDFPNm9wcWxiKy9QNXlkblJFUkVRR05SbU8wOHdSUXRBU0R0YlYxbFpldjBBZjN3NGNQc1hmdlhnREFpeSsrV0NxSUlpSWlzSHIxYXJpNnVtTGh3b1ZsWHMvS3lncWZmZllaeG80ZGl4VXJWaUFvS0tqTVdiLzFuSjJkRVJKUzhSalA5dTNiVjNqTVA1MC9meDdBazRHdGRZMkxJckt5czR0ZWc0bWlRQzBpSWkwS0loUFFRZmZJaXNzTHdZQUhxYW5RRkZZOEdhWTVZWXpoaFJkZXdJNGRPM0QwNk5FU2cwNkwyN0psUzdXdXYzdjNiaXhkdWhUanhvM0R0R25UU3UwWFJSR2hvYUg0NG9zdm9OUHAwSzlmUDF5NGNBRXFsUXBxdFJvcWxRb3FsUW9GQlFXRy94WVVGTURCd1FFWkdSbFl1SEFoTm16WVVPWXMyVURSbEVCTGxpeXBWdjM2V1NYSzhzY2ZmMEFRQkF3Y09MQmExNjhwblU1RTh2MlVvZzBHVVNqRVEwa0tJZVF4Q2lJVGtLdmxpYkRtYW9BaDllRkQ1T2NWQUhYL0tNQ2t4bzBiaDE5Ly9SVWJOMjdFb0VHRHFqVk9LajgvSHdxRm9zVHpvYXlzTE96ZXZSc0EwTFp0VzZQbkpTY25ZK25TcFlhVzVvNGRPeXJzaktGVUttRnJhd3Q3ZTN0RVIwZmpwNTkrd29RSkU0d2V1M2p4NG1wM0lzak56Y1d0VzdjZ2s4a012UXVMTzNmdUhHSmlZakJ3NEVCNGUzdFg2ek5xU3ExV0krVkI2dU10WHBpRHZEaEpDaUhrTVFvaUU0aVBqOHowOVF0S1lvQ1hSbE9JT3drSjhQR1I1b2VPcWJpN3UyUGt5Skg0NVpkZmNPalFvV3I5ZG4veTVFa3NYTGdRVFpvMGdZT0RBempuU0VwS2drcWxRcU5HamNwY1hzTEx5d3V2dlBJS3JsKy9qcFl0VzZKUm8wWndkbmFHbzZNakhCd2M0T2pvQ0h0N2U4TWZPenM3USt2bjVzMmJHRE5tRE5hdFc0YytmZnFVbUZGQmI5Q2dRWldxLyt6WnMxaTVjaVZzYkd3TWs5dkd4OGNqTXpNVFhidDJMZFhpRWtVUjY5YXRnMXd1eDZSSms2cjQzYW85TjJMam5neG9GWGxpZW14c3RtVEZFQUlLSXBQaG5FY3d4a0lBNE8rcjEvRmM3N0xYN0RGWDc3Ly9QaTVldklnVksxYWdVNmRPVlo3ZHUxMjdkbkIxZFVWK2ZqNGVQWG9FblU0SFIwZEhkT3ZXRFZPblRpMjNxM1YxSnlodDI3WXR4bzBiQndjSEI2TURhYXVpUllzV1NFaElLUEdlUXFGQTU4NmRzV0RCZ2xMSGI5cTBDVmV1WE1Hc1diT01CbUJkdVhJbHh2Q2FRN2hRenFHRTFBa0tJaE5oaklmclgwZGZ2V2J5ejl1NGNhUEpQK09mcksydDhjVVhYMkRHakJsWXUzWnRsWHZtdFdyVkNnY09IREJSZFdWNzc3MzNhdVU2SGg0ZXVIVHBFb0NpMW80b2lwREpaRVp2VThiSHgyUFBuajBZTkdoUWpYby8xb2JJNkpoaVcveXNaSVVROGhnRmtZbG9nVXY2YVNXdlhyc3VhUzJtNU9Qamc5OS8vMTNxTWlSWDBTemN2cjYrcFdZa2wwcDB6TitHMTF4WGVGN0NVZ2dCUUV1Rm0welM5ZWhvenJrS0FKTHVKZU5lY3ZtRFB3bXBDMG4za2cwOTVqaVFueGg3OWU4S1RpSEU1Q2lJVElpREdRYlEvQjc2aDVTbEVBSUEySC9veUpNTnpnOUpWd2toVDFBUW1SQmp1bTM2MThkUGhoV2ZlcCtRT3FjcExFVFltU2VQaEVTTzNSS1dRNGdCQlpFSmFUVmlEQWNTQWVCK1NncmlidCtSdWlUU2dDVW0za1hTdmVUSFcveXVqR3VqSlMySWtNY29pRXdvanhjOEJQaDVBTWpJek1UVjZ6ZHJkVjBnUWlxTGM0NWJjYmZ4SVBYaDQyMTJXU1Bva2lRdWl4QUFGRVFtbFhIN2RyWW9zb3NBdEdxMUJsSFJNVkJyTEd1NkgySWVkRG9kSXFPaW9WS3B3RGwwZ0hqNTN2WHI2VkxYUlFoQVFXUnFYR0M0d0lGY0FEaDEraStrcDVlL2hnOGhwcENUbTRzangwL3FOeldpVGpnRGdKcm5wRjZnSURLeGJHMXVCTURqQVNBaDhTNSszcmxMNnBKSUEvVFQxcDhSbjVENGVJdmZ6K1c1Tkg2STFCc1VSQ2FXSGh1YkRSMWZyZC8rY2N2UFNFNUprYklrMHNEY3UzOGY2emR0Tld4enpwZlIvSEtrUHFFZ3FnUHhONi84eERuL0d5aWFjZm8vMzIrQXJoYVhEeWVrTERwUnhNWk5XdzJMRFlMem1JUWJWelpJV3hVaEpWRVExUkV1NGhQT1VRQUFKLzQ4aFpzM2IwbGRFbWtBYnQrK2cyTW5UeFZ0Y0s0V09Wc3ViVVdFbEVaQlZFZFVPbjZHTVg0SkFGSWZwdUhBNGFNMHdKV1lsRTZudzdHVHB3elRTM0d3SzFxZCtLZkVaUkZTQ2dWUkhYa1FkeVdWaTJJb3dEV2lLR0xMOXAyNEZYdGI2cktJQmJ1YmxJd2ZOdndFblU0SHpxSGpuQis4RjN1RnhnNlJlb2VDcUE3cG9ObktnUWdBeU1yT3hyeFBQME42UnFiVVpSRUxsSjZSZ1E4L21vZk1yQ3dBQUFPL3B0WHhIeVF1aXhDaktJanEwTjBiTjVKNUlhYnFaK1crRXYwM1ZueTFHaG9OM2FJanRVZWowZURyLy8wV1VZL1hIZUtjcTdWY041NWFRNlMrb2lDcVl3bXhVWmNCdmhoQUlRQ0U3aitJLys3K0hUcWRUdUxLaUNVUVJSRjcvamlBM1hzTnM3MXJBYmI4N28yWWkxTFdSVWg1S0lna0lPYno3N25JZitjY09wVktqVysrK3dGNzl1Mm5lZWhJalhET2NlRFFVWHkxZWkwS0NnckFPUmZCK2NHQ1F2RmJxV3NqcER3eXFRdG9pTEt5VWxYMnpxNlhCWmt3bURIV09DOC9IK2N1WElTVG95TTZ0UGN6dXRRMEllVVJSUkc3ZnR1RHhjdFdJajNETUkzVWZZMmFqMG01ZlNXeHZITko5VFZ0MnRRTndOc0FaSnp6ZlE4ZVBLQ0ZCcXVCZ2tnaTJSa1AwKzBkM1A0VVpHd2tBRnVOUnNQT2hWK0NJQWp3YTlzR1NxVkM2aEtKbWNqUHo4ZldYLzZMTDFiOUwzSnljOEU1NXd6c1VhR09EVXlPaTZJZmpDWkVRVlE3S0lna2xKMlorc0Noa2ZzNWdRbGRBZDVFcTlXeUN4Y3ZJVGJ1TnB5Y0hPSGVwQW5rY3JuVVpaSjZTcTNXNEh6NFJheit6L2Y0YWV2UFVLblY0Snh6TUZ6am5FKzRlelBxYk1WWElUVkJRVlE3NktlY3hPN2V2SExHcTAzZ3UzSVoreGxBQzYxV2g4UEhUdURpNVVnODgvUlRtUDNCZS9CcDdpMTFtYVNldVplY2pDOVdmWU8vemwvQW8wZkZWbk5nU09GY25KUndJNW9tTlNWbWd4NUcxQlB1clZvMXNaWGJid2RERHpCbVhYeGYvejdQWXV5WTE5R3VUU3RZVzF0RHFWQkFKcE5CRUFRSUF2VTNzVlNpS0VJVVJlaDBPcWcxR3FoVmF0eUtpOE9XN1R0dzZPaUprZ2R6cnViQVh5cXQ4RnBLN09XSDBsVGM4SFR1M05tZmMzNFNnRUlVeGNsUlVWRTdwYTdKSEZHTHFKNTRFQmVYMnFoMTY1Y2RCUHMzbWNEZkF2QTBlOXhyNGVpSlAzSHM1Q2w0dURlQnIwOXpOUE5zQ25zN085amEyc0xLaXY0S0xWVmhvUmI1K2ZuSXpjdEQ4djBIU0VoTU5FelhvOGM1RnpsWUJPZDhDd3I0bHBURUtGcndpcGdkK2lsV2o2VEh4bWFuQSt1ODJnYnRrWUcveUdSc0RvRG1RRkhYM1BzcEQzQS81WUhFVlpMNmduTitENXl2MU9yNHIvZGlyOXdIUUlQUmlGbWlJS3AvZEVrM28rNEIrQmJBZXU5MkFZTmtFTjVtQXJwd3ptd1o0MHB3V0lFeEdlZGNZSXpSdlRrTHhUa1hHV01pd0hXOGFHQ3Fpb0huYzQ1SUR2NVRnalovSDJKajFWTFhTVWhOVVJEVmI1cTdONkwzQU5qcjVkWEJoZG14bGdJRUh3YldHRHFkSFdmTUZtQVcvM2VvbE1QSFNpYjRBa0NoVG94WGE1RWdkVTExZ1hPdTVVQUJBL0k0ZUpvb3NrUlJVTisrZC8xNk9taVpiMkpCTFA2SG1JWGdTVWwvcHdOSUI5RGdwbXJwM0xuelFnRGpBVUFoRXo2OUVST3hTT0tTQ0NHMWlHN3JFRUlJa1JRRkVTR0VFRWxSRUJGQ0NKRVVCUkVoaEJCSlVSQVJRZ2lSRkFVUklZUVFTVkVRRVVJSWtSUUZFU0dFRUVsUkVCRkNDSkVVQlJFaGhCQkpVUkFSUWdpUkZBVVJJWVFRU1ZFUUVVSUlrUlFGRVNHRUVFbFJFQkZDQ0pFVUJSRWhoQkJKVVJBUlFnaVJGSzNRYW9ZNDV3MTVtZWhQSC85cHNCaGpUT29hQ0tsTjFDSWloQkFpS1FvaVFnZ2hrcUlnSW9RUUlpa0tJa0txb1dFL3BpT2tkbEVRbVRHVlNvV2twS1FxbmZQdzRVUDg1ei8vUVdSa1pMVStVNnZWNG84Ly9zREZpeGVyZGI0eEowNmN3THAxNjZCV3EydnRtdFdsMCtrd1lNQUFyRjI3dHN4ajB0TFNNSG55WkJ3K2ZMaksxeGRGRVRrNU9kQm9OSlU2dnJDd0VKbVptU2dzTEt6eVp4RmlMcWpYbkJtYlBYczJFaElTc0hYclZqZzVPVlhxbkljUEgyTGp4bzF3Y0hCQWNIQndsVDh6SXlNRHk1WXRnNXViRzNidDJnVzV2T2IvaEU2ZVBJbDkrL1poOU9qUlVDcVZGUjZmbloyTjFOVFVTbDNiMWRVVmx5OWZoazZuTTdvL0tDZ0libTV1aG0zT09kTFQwNUdYbDFmbU5aVktKZTdjdVlPbFM1Y2lPRGdZVFpvMEtiZUdpeGN2UXExV28wZVBIa2hKU2NHd1ljTXdaY29VVEpvMHFjTDYvL3p6VDh5Wk13ZGZmdmtsK3ZUcFUrSHhoSmdqQ2lJek5uNzhlRXllUEJuLzh6Ly9nelZyMXRUYWRlUGk0c3B0bmZUdDJ4Zjc5Ky9IeG8wYjBiTm56ektQYTkyNk5SUUtSYTNWcFhmczJERXNXYktrVXNlKzk5NTdXTDkrUFZRcWxkSDkxZmtCNytEZ2dObXpaMlBldkhuNCt1dXY4Zm5ubjVkNy9NcVZLMkZsWllVZVBYcFVlTzFyMTY3aDRNR0RlT1dWVjlDOGVmTXExVVdJdWFJZ01tTmR1blRCMkxGanNYbnpadXphdFFzalI0NnNsZXZPblRzWHQyL2ZydkM0ZGV2V1lkMjZkV1h1Ly8zMzN4RWFHbHJoTGJlclY2OENBTDc5OXR0eWcwdXBWR0xxMUtubzI3Y3YycmR2YjNoLy9QanhtRFJwRWx4Y1hMQmt5UktzWDc4ZXRyYTJBQUEzTnplOCtPS0xFRVd4eExVU0VoTHc3cnZ2VnZnMUFzQ0ZDeGR3L2ZyMVV1ODdPenZEMGRFUm16ZHZMdkcrcTZzckJnOGVEQUNJajQ5SGJHd3NldlhxaGYzNzl5TXpNeE1BY1BQbVRlemZ2OTl3amtLaFFQLysvWEhuemgxczNib1YzYnQzcHlBaURRWUZrWm43MTcvK2haTW5UK0xubjMvR2lCRWo4T09QUDVaNy9NT0hEd0VVL1hEVlA2Y1FCQUVUSmt3b2NWenIxcTB4ZCs1Y3cvYmZmLzhObFVxRkxsMjZsTHBtYW1vcXJsNjlpcTVkdThMZTN0N3dmcE1tVGJCMzcxN2s1T1NVVzVQKytjZmV2WHZMUGM3QndRRlRwMDZGazVOVGlWdVJqREY0ZUhnWWJwRzFidDBhRGc0TzVWNUxId2g2K3BEUUI5Yk5temV4ZmZ0MmVIdDc0NisvL3NMT25UdU5YbWZYcmwybDN2UDM5emNFMFMrLy9BSUFDQXNMUTFoWW1PR1lZOGVPNGRpeFk0WnRKeWNuOU8vZnY5eWFDYkZVRkVSbVRxbFU0c3N2djRTYm14dGtNaG0rKys2N1NwMTM5dXhabkQxN0ZvRHhJTEt6czBPblRwME0yeHMyYkVCeWNyTFI1eHI3OSsvSDFxMWJNWGp3WUxScjE2N0V2b01IRDFaWXk4S0ZDN0Z2M3o0Y1BIaXd3Z0RSUzB0TEsvSEFQek16RXpLWkRBQ1FrcEppQ0wrbVRadWlNaE1SL1Bqamp5VmFnWkdSa1lpTWpFVGZ2bjNoNnVvS29DaFVyS3lzeXIzT3YvLzliOFByMjdkdlkvZnUzUmgrSjVnYUFBQWdBRWxFUVZReVpBaG16cHhwcUczTW1ERVlQMzQ4M256elRjT3hORmtDYWNnb2lDeEFxMWF0REsvUG56OWY3ckhYcmwzRDIyKy9qZW5UcDJQTW1ERUF5djRoZU9MRUNUeDY5QWpBa3gvdXhsb0FmLy85TndEZzZOR2ppSTZPQmxCMHEybjQ4T0ZWLzJJcTZlT1BQMFpFUklSaCs2dXZ2aks4ZnYzMTF3MnYvL3JycjBwMWdOaStmVHRFVVlRb2l1alpzeWRlZWVVVnpKbzFDektaekhEdDVzMmJRNmxVNHNLRkMzajY2YWNONTBaSFI4UFB6dzlXVmxZbFBpc3NMQXd5bVF4VHAwNkZzN016QUNBL1B4OEFZRzF0YlhpUGtJYU9nc2hNWGJ0MkRSa1pHWWJ0RGgwNndNbkpDWEs1SENrcEtRQUFEdytQVXVmcFd3Mk1zUXA3dlAzeXl5K0lpWWtCQUdnMEdvaWlpSysvL3JyVWNmb2VhZHUyYlRPRW1vT0RRNGtnMHVsMFpZNjkwYit2MCttZzFXcEw3R09NR1dyK3AxNjllbUhLbENsR254RkZSMGRYcVFPSHZxV2ovM3laVEdZSWxlSERoeU00T0JpTU1VUHJiY21TSlJnMGFCRGk0dUl3Y2VKRStQbjVZY1dLRlpnMmJacmhtajE2OUVDYk5tMlFtNXVMMk5oWUFFOXVqYWFucHh2ZTA2dE1ZQkppaVNpSXpOVDMzMytQMDZkUEc3YlhyVnVIcmwyN1FxUFI0TzIzMzBhalJvMndjZU5HV0Z0YlYvc3ppbmRFZU8rOTk1Q2NuSXpkdTNlWE9tNy8vdjM0NUpOUDhPT1BQNWE2TmFjM1lNQUFaR1ZsbGZ0NS9mcjFLL1dlajQrUDBjOEVpcDZydEczYkZocU5CcjYrdm5CMGRBUlE5SXhJMzVJRGlsb21OMjdjS0hGdWVucDZ1YlVVNSsvdkQwOVBUM3o0NFljNGQrNGNoZzRkaWdFREJnQW9hbzErK3VtbldMSmtDVWFQSG8xbHk1YmhtV2VlQVFDODl0cHJaVjV6eDQ0ZDJMRmpSNG4zV3Jac2lmSGp4MWU2TGtJc0JRV1JtZnJvbzQ4d2RlcFVuRDkvdnNSdi9ncUZBbE9tVE1IaXhZdXhmUGx5ZlBwcDdVMVVuWmVYVjZLbmwxNVVWRlNGNTA2WU1BRXFsUXE3ZCsvR28wZVBNR25TcEhLZmk5eTlleGY3OXUxRDQ4YU55NzF1YW1vcU9PZHdjWEVwYzZ6UWlSTW5zR2ZQbmhLaFhObVpFVEl6TTNILy9uMzgrOS8veHYzNzl6RjU4dVJTdmUwR0R4Nk1GaTFhNE1NUFA4VDA2ZE14ZS9ac3ZQYmFhMFo3RkQ1NjlBano1czNEOE9IRE1XVElrQkw3Ykd4c2tKQ1FVS202Q0xFa0ZFUm1xbG16WmdDS2ZtRC8wNHN2dm9nTEZ5NGdORFFVUVVGQkdERmlSSld1TFlvaUJLSDBwQnRwYVdsWXVuUnBxZmZMQ29EaTlBL21iV3hzc0dyVktyUnExUXA5Ky9ZdDgzajlRLytKRXllV2U5MExGeTVBRUFTMGE5Y09OMi9lQkFCY3VuUUoyZG5aSlk3ejhQREFIMy84WWRoT1NVbkJWMTk5Vldvd3FyNGxGUllXaHVQSGp5TWdJQUJaV1ZuSXlNakFpaFVyeXV6WjV1L3ZqeDkvL0JIVHBrM0R4bzBiTVdqUUlIVHQyclhVY2NuSnlRQ0svdjZNN2FjZ0lnMFJCWkdGbWp0M0xpSWlJdkRGRjErZ1k4ZU9hTk9tVGFYUHpjM05OUVNkWG1CZ0lMeTl2VEZuenB4U3gxKytmQm5idDIrdlZJKzNsMTU2Q1JzM2JzUzZkZXZRdTNkdm84K3B6cDgvaitQSGorT1paNTVCU0VoSW1kZlNhclhZdG0wYnVuZnZEbHRiVzdScTFRb3VMaTZZTld0V2hYVjRlSGhnNWNxVmh1MnZ2LzRhWVdGaGhpQjQrUEFoT25YcWhENTkrcUJ6NTg2SWlJaUF0N2QzcVZ0OC96Um56aHdvRkFyRGJjS1ltSmdTblNyMHZma2lJeU5MakQreXNyTENHMis4VVdIZGhGZ2lDaUlMNWVEZ2dJVUxGMkxuenAwbHByQ3BqTnpjWE5qWjJTRXZMOC93SE1ySHh3YytQajQ0ZE9pUTBYUDY5KytQNk9ob1BIandvRVMzNzMreXM3UER0R25Uc0hUcFVtemF0S2xVZC9DTWpBd3NYTGdROXZiMldMQmdRYmwxeHNYRklURXhFUjkvL0RHQW9xODVORFFVeWNuSk9IZnVIRmF0V2xYcHIvbjgrZlBJeTh2RHNHSERFQm9haXBkZmZ0a1F1dWZQbjhmLy9NLy9WUHBhQ3hZc01Id1B3c1BEc1hidDJsTFA2c0xEdzNINThtVUFSWUVxbDhzcGlFaURSVUZrd1VKQ1FzcHRVUmlqVXFtZ1VxbGdiMitQaHc4Zll0NjhlVlU2Lzlsbm55MDNpSUNpVnRIQmd3ZXhidDA2K1BuNUdhWUp5c3ZMdy92dnY0KzB0RFNzWExuU2FLKy80dHExYTRldnYvNGFUWnMyTmJ4blkyT0RWcTFhNGM2ZE8xV3FlL1hxMVhCM2Q0ZE9wME5vYUdpSmZmNysvcVdlOTF5N2RnMnJWNi9HcEVtVDhOUlRUNVhZNSt2clcrcjZSNDRjZ2EydExaS1RrekZzMkRDODg4NDdoaEQrK3V1dmpYYUxKNlNob0NCcVlOTFMwZ0NneklHWmNYRnhBSXBhUUw2K3ZqaC8vanp1MzcrUHQ5OStHNjFidDhhWFgzNEpHeHViRXVmY3VYTUhNMmZPUkU1T1RxVjZmUW1DZ004Ly94eWpSNC9HbkRsenNIejVjdmo3KytPRER6N0F0V3ZYTUd2V3JFck4vM2Jnd0FFY1BYclU2TDUvVHVsalRHWm1KbWJNbUlIWnMyY2pJQ0Nnek9NY0hSMUxQYy9SUHhkcjJiS2wwV2M5aEpES295Q3ljQWNQSHNSdnYvMEdXMXRiS0pWS2hJZUhBd0JhdEdoaDlIaDlFTFZ1M1JvQUlKZkw0ZTN0alZXclZtSEtsQ21ZTW1VS2xpOWZEaTh2TDhQMWx5MWJCaHNiRzZ4ZnY5NXdYa1VhTjI2TTc3Ly9IcE1uVDhiTW1UUGg3T3lNakl3TXpKMDdGNk5HamFyVU5ZS0RnL0hxcTY4YTNSY2RIWTJ0VzdlV2UzNW1aaVppWW1KdzU4NmRjb09vTHZYdjN4L2R1M2N2TVZVU0laYU9nc2lNcVZRcXcveHM5Ky9mTjNxTW5aMWRpYldEckt5c01ITGt5REp2MllXRmhZRXhCajgvdnhMdkJ3VUZZY09HRFlhdXlSTW1URUI0ZURqQ3c4UFJwMDhmTEZpd29Gb3pCYlJxMVFvWExseEFlbm82R2pkdUREczdPOE16azRvMGJkcTBSdk96NmRkeTh2YjJydlkxYW9OT3B6TU0ybFVvRkNhWnNaeVErb3lDeUV6bDV1Wml4b3daaUl5TWhKK2ZINVl0V3dhVlNvV1hYMzY1eEV3RVBYcjB3SjkvL21uWXRyVzFOZG8xR3loNlJuUG16QmwwN2RyVmFLaTBhTkVDRXlaTXdPZWZmNDV2di8wV1FOSHprM2ZmZmJmU0lWUllXSWpUcDAvajk5OS94NWt6WjhBWXcwc3Z2UVE3T3p2czJMRURuM3p5Q2Rhc1dZUG5uMzhlQXdZTVFJY09IY3FjV1VHbFV1SEJnd2RHOXhYdnZtMXJhNHZzN094U0FhZnY3bDA4aU9wcWNUN09PVFp1M0FqR0dJNGNPUUpQVDArangrblhYYXJKd0dSQzZqc0tJak8xZE9sU1JFWkdZdnIwNlJnOWVqUSsvdmhqTEYrKzNERERRcE1tVGFCVUttRmxaUVdaVEFhNVhBNlpUQWJPT1RRYURkUnFOZFJxTlRRYURWUXFGZDU3N3oxczNib1ZhclhhTUhNMDV4d0pDUW00ZXZVcXdzTENjT3JVS2FoVUt2ajYrbUxJa0NHSWpJekVtVE5uOE1ZYmI4RER3d005ZS9aRW16WnRETStYOUwzMVVsTlRjZkhpUllTRmhlSE1tVFBJeTh1RGxaVVZoZzRkaW5IanhobHVFNDRjT1JKYnRtekIvdjM3c1gzN2RtemZ2dDB3K2FxL3Z6OWF0MjZOWHIxNkdhYkNPWHIwYUpuUGlJcHIxNjRkOHZQek1XUEdETU5VUFhsNWVkaTllemQ4ZlgzaDZ1cUtYMy85RmJHeHNZWnBkL1RCZXZqd1lWeTVjcVhVTmZYVEtPM2J0ODh3djE1eEF3Y09STWVPSGN1c2lUR0c0OGVQNDg2ZE8zQjFkY1dNR1RNQUZEMXYrK2FiYjJCall3TlJGSEhxMUNrSWdsRG1yVlJDTEFFRmtabnEyN2N2SEJ3Y01HN2NPQUJGQzd5RmhZVmgvLzc5dUhuekpzNmRPd2UxV28zQ3dzSUtaeEh3OC9PRGs1TVQ5dTdkaStiTm0yUGd3SUZZdEdnUmpoMDdabGlwMU43ZUhuMzc5c1hMTDc5Y29sZGNVbElTRGg4K2pKTW5UMkwzN3QyR1RnSktwUktob2FGWXRtd1pUcDQ4YVRqZTM5OGZnd1lOd3VEQmcrSGk0bEtpanViTm0yUCsvUG1ZTVdNR2poOC9qaE1uVHVEQ2hRczRmZm8wVHA4K2phZWZmcnJFTkVDOWV2VXFjMDJoOFBCdy9PLy8vaThBWU5DZ1FiaDA2UktPSHorT2MrZk9BU2lhUzY1MTY5YUdMdUozN3R3eExQWGc2K3VMWWNPR0FTZ2FJMVhXOGhUVzF0YUlpSWdvTVU1SXIzMzc5dWpZc1NNR0R4Nk00T0Jnb3kwYVk4K3czTnpjRUJZV1p2Zyt1cmk0NFAzMzM2K3dCeUVoNW96bW5qZER2QWgwT2wybG5xV0lvZ2lOUmdPdFZtdVlSRlFRQk1oa3NoSzN2YzZlUFF1WlRJYW5uMzRhUjQ4ZXhZRURCOUNsU3hkMDd0d1piZHUyTGZPV25sNWVYaDVpWW1JUUd4dHJtUFQwM0xsejJMNTlPM3IyN0lrZVBYcVVHaWhia2NMQ1FseS9maDJSa1pIbzA2ZVBvWk9FVHFjRFk2ekNtcXBDUHpGcmJTeC9YaFo5OSsyS2xncm5uRU1VUmFPM0pSbXRHVkZ2ZE83YzJaOXpmaEtBUWhURnlWRlJVY1lYcmlMbG9uL1Fab2hYZHFJMFlwRW9pT29QQ3FMYVVYdS9UaEpDQ0NIVlFFRkVDQ0ZFVXRSWndRdzF0RnN6blR0M1hnaEF2NTdGcHhFUkVZdWtySWNRVXJ1b1JVUUlJVVJTRkVTRUVFSWtSVUZFQ0NGRVV2U01pTlFiN2R1M1Y4amw4cmFjYzJYeDkwVlI5TlEvRnVPY2V3WUVCSFFwdnA5elhpaUs0dldyVjY5cTZyQmNRa2d0b1NBaTljYlZxMWMxblRwMVdzMFk2MWZXTVl5eGR3VkJLREdkQXVmOHd1WExsN3VadmtKQ2lDblFyVGxTM3hpZlQ2Y2NuUE9mVFZFSUlhUnVVQkNSZWtXbFV2MjMrRGJuM09pZmZ4eFQ0aHhDaUhtaElDTDF5clZyMSs1enprdTBpaGhqSmY0VXh6ay9FQlVWZGE5T2l5U0UxQ29LSWxMdmNNNS8vTWUyMGRjQUlJb2kzWllqeE14UkVKRjZoekYyZ1hOK3A2TGpIaDl6dmc1S0lvU1lFQVVScVhjRVFjaGtqRjBzL3A2eFowT01zWXVNc2RRNkxZNFFVdXNvaUVpOWMrblNwUUpSRk04QVVCbWJWdS94ZTRXaUtKNkpqSXpNcXV2NkNDRzFpNEtJMUVlY01YWVpRRWFaQjNDZUk0cmlPUUMwTmhNaFpvNkNpTlJMT1RrNWtaenpCd0JLOUpUVHYyYU1aZWJuNTErVHBqcENTRzJpSUNMMVVteHNiRGFBMExMMmM4NS9lM3dNSWNUTVVSQ1Jla3NVeGExbDdTc3NMTnhRbDdVUVFreUhnb2pVVzFGUlVUYzU1eGNCbEJqTXlqbVBqSW1Kb2R0eWhGZ0lDaUpTMzMzenp6YzQ1LzhuUlNHRUVOT2dJQ0wxR3VmOEZPYzhyZGgybWs2bkM1T3lKa0pJN2FJZ0l2VmFRVUhCSThiWU9mMDJZK3hjWVdGaHNwUTFFVUpxRndVUnFkZHUzTGlSenptUEJLRGpuSXVjODhqcjE2L1RJRlpDTEFndGpFZnFPOTNqRGd0WkFCU1BYMnNscm9rUVVvc29pQjd6Yk5tK3VVSXU3dzVCVUZaOE5LbExXZms2QnlkYmVUNEFNU3RmNSszckZ6eE82cHBJelhCUjk1Q3JjRFl4TWJyTTJUTkl3MEZCQk1EVDA5TldvVlRNWk1CVUFGWlMxMFArUVNhRFdzY2hNQUF5MlRlbFo1OGpaa2VRUGVLMnVvOEJVQTlJUWtFRUFBcEh4eWJndkQ4WW94Q3Fwd3AxK3JXSUtJWXNoRFBqZ3JmVVJaRDZnWUlJQUJldC9KbkEvQUNna1lzTG51dmRvOVJLb0lTUW1zbk56Y1BoWXllS2ZxRmd5RUhScExXRVVCQUJBQk5rcnpNR0dRQTgzNzhQbG42NmdJS0lrRnAyNk1neEhENTJBZ0RBT0grWXBjMDdJM0ZKcEo2Zzd0dUFFdUN2NlRkR0RCOUNJVVJJTGVPYzQ1ZGR2eGtXTnhRNS96M2o5bTNxaGs4QVVCREJwMTNnbTR3eEpRRDROdmRHNStBZ3FVc2l4T0trUGt6RDZiOE1kK0swWEtmOVNjcDZTUDNTMElPSU1TYThwZDk0NWFWaGtNbGtVdFpEaUVVNmN1d2tkRG9kQUlCemZpa3g5dXBWaVVzaTlVaUREaUtmTmgzOUdMZ2ZBRmhaV1dIbzRJRlNsMFNJeGRIcGREaDA5TmlUTnpqL0diU3lMaW1tUVFjUms3RnVISEFFZ0tDQURuQjJjcEs2SkVJc3pzMWJzYmgzN3o0QWdJTm5pRHJkRVlsTEl2Vk1ndzBpVDA5UFd3N1dIWUNTTVliT3dVR3dzN2VUdWl4Q0xBcm5IRmRpcnVKK1Nnb0FnQUVST3JudWdjUmxrWHFtd1hiZjVrb25Od0hzR1RER0hCMGMwQ2s0RUhKNlBrUklyVktwVklpSWpJSmFvd0huWEFUSHBYczNyaitTdWk1U3Z6VFlGcEdWWE5ZV3JHZ1FxNnRyWXdRRmRKQzZKRUlzVG5aT0xpNkVSd0FBR0ZpT3lFQnJTWkZTR213UU1VSDJPaDYzQ0RzSEI4RzlTUk9KS3lMRThrVEhYRVZpVXBKKzh5SHlNMmdRS3ltbG9RYVJqREdNMW0rOC9OSlFHc1JLaUFuc0tEYUlGZUI3RXhNVGFiWnRVa3FEREtMbWJRUEhNTWFzQWNDN1dUTjA3UlFzZFVtRVdKeEhqOUx4NTJsREEwaGJ5SFUwaUpVWTFSQ0RpREhHRE92WnZESmlPQTFpSmNRRWpody9DYTIyYUExREx2S1lwQnN4MFJLWFJPcXBCdGRycnBsZlVCdkcwQUVBck9SeURCazRRT3FTQ0xFNE9wME9CNDg4R2NUS2dWOUJnMWhKR1JwY2k4Z0tZbmR3T0FGQVVHQUFYQnMzbHJva1Fpek96VnV4U0V3czZxVEFPYy9RNnZoUmlVc2k5VmlEQ2lJdkx5OGJRQWpCNDBHc3dZRWRZV2RuSzNWWmhGZ1V6amxpcmw1SFNxcGgzR3FrSUpNbFNsa1RxZDhhMUswNVVlSG9CckFReHNBY0hPelJPVGlJbmc4UlVzdFVLalVpSXE5QXBWS0RjeTV5a1VmY3ZYazVSZXE2U1AzVm9GcEV6SXExMGo4ZmNtM2NHRUdCSGFuYk5pRzFMQ2MzRnhjdVhnSlFOSWlWQy9nVGdDaHRWYVErYTFCQkpJZjhUVHh1QlhidDNBa2U3alNJbFpEYWRpWDZiOFFuR083RVBjekt6end0WlQyay9tdElRU1FEdzZ2NmpaZUdEcUxXRUNFbThPdnZldzJEV0RuSHZpd2F4RW9xMEdDQ3lNY3Y0RFdCTVhzQWFPcmhqcWVmNmlKMVNZUlluTXpNTEJ3N2VRb0F3RGwwR2gzZkxIRkp4QXcwbENBU0dBVERJTmFSSTE2RUlEU1VMNTJRdWxOOEVDdkFyeWJIUmwyV3RDQmlGaHJFVCtObWZrR3R3UkFFRkExaWZXbllZS2xMSXNUaTZIUTYvSEh3c0dHYmcvOGlZVG5FakRTSUlKSXhIZ0xPSEFFZ01LQURHcm00U0YwU0lSYm5WdHh0M0UweURHTE5ZbG9jbDdna1lpWXNQb2k4dkx4c0JGRUlBYmgxMFNEV0FCckVTa2d0NDV6ajc2dlhrZklnVmYvV1phM0E3a3BaRXpFZkZqK2dWVlE2dTBMZ0lReU1PZGpibzFOd0lBMWlKYVNXcWRWcVJFUkdvYUJBQmM2NXlJQ0lwSnRSOTZXdWk1Z0hpMjhSeVFYV2pvRUZBSUNibXlzNkJ3VlN0MjFDYWxsMlRpN09YYmdJb0dnUXF3NDRBUnJFU2lySjRvTklrQW1qOExqbDE2VlRFTnhwRUNzaHRlN3ZhOWNOZzFnNVE1cVlxLzFMNHBLSUdiSDBJTElxUG9oMStKQ0IxQm9peEFSMi94NWFiQkFyMzUrVTlIZTZ4Q1VSTTJMUlFlVGRMbUF3QTNNR0FBOFBkNFE4L1pUVUpSRmljYkp6Y25Eb2FGRUhPYzZoZzVadmtyZ2tZbVlzT1lnRWdRbGo5UnV2anh4QmcxZ0pNWUZEUjQ0L0djVEtlSFJDN0pVSWFTc2k1c1ppZnpKN3RlclFVbUFzQ0FBVUNnVUdEM3hlNnBJSXNUaWlLT0xRa1NmRGhaaUlYeVVzaDVncGl3MGlRUzRQQVVjVEFPalkzZyt1alJ0SlhSS3BCUDF6Qm1JZVltL2ZRWHppNDA0S0hGbWNWbUlsMVdDUjQ0aDhmWDJ0T1VNM0R1NGdNQUhCUVlHd3Q3T1R1aXp5Mk5telozSHQyaldNR0RFQ0xvOW51ZUNjWStIQ2hVaE1UTVNtVFJVL1luajA2QkhXcjE5ZksvVzR1Ymxod29RSnRYS3RodVRKSU5Zbks3RVdBa2xTMWtUTWswVUdrVVptNzZaZzZLRWZ4TnFsRTYzRVdwNklpQWhNblRxMVJ0ZVlOMjhlaGc4Zlh1RnhvaWhpOWVyVmlJMk5oYisvUDU1NTVoa0FBR01NR28wRzBkSFJPSDM2TkhyMjdGbnVkWEp5Y3JCejU4NGExYXpYc21WTENxSnFVS3ZWdUJoeEdmbjVCVVVyc1lLSDM0dTlraXgxWGNUOFdHUVFLYXpRU2orSTFkVzFNWUpwSmRaeTJkcmFvbjM3OWxVK0x5NHVEcm01dVZVNjU5Q2hRNGlOamNYVFR6OXRDQ0c5dDk1NkMwZU9ITUg2OWV2Um8wZVBjdi9PZkh4OEVCWVdWdVdhLzZsdjM3NDF2a1pEVmJRU2ExRy9CQWFXd3pnUEF3MWlKZFZna1VIRXVUQ0tzYUt2TFRnb0FCN3U3bEtYVksvNStmbGg0OGFObFQ1ZUZFWDg4TU1QaUlxS0FnQzgrdXFyR0RSb1VJWG5aV1ZsWWZYcTFRQ0E2ZE9ubDlyZnZuMTdQUFBNTXpoNzlpeTJiTm1DdDk1NnE4eHJNY1pnYTB0ekJrcnArbzFidUgwbnZtaUQ0YUZhVk5FZ1ZsSXRsaGhFVm1DQ1lSRHJpME5vSmRiYWxKT1RnL256NStQTW1UT3d0cmJHSjU5OGdvRURCMWJxM09YTGx5TXRMUTJ2dmZZYS9QMzlqUjZ6WU1FQ3ZQcnFxL2pQZi82RHJsMjdHbTJwYWJWYWFEU2FHbjBkQ29VQ2Nya2wvdk92Tzd2MzdIdlN1VVFVRHlmZnZKa21iVVhFWEZuYy80bmU3UUlHQ3d5dUFPRGV4QTA5bnVrbWRVa1dJeTR1RGpObnprUlNVaEo4ZlgyeGN1Vkt0R3pac2xMbjd0bXpCNGNQSDRhWGw1ZlIxcENlaDRjSFpzK2VqVVdMRm1IV3JGbjQvdnZ2NGVQalUrS1kwTkJRTEZteXBFWmZ5N0pseS9EQ0N5L1U2Qm9OV1haT2ptSHRJYzZoNHpwV096MUhTSU5rYVVFa3lDQzhvZDhZUG1RUURXS3RKV0ZoWVpnM2J4N3k4L1B4M0hQUFlmSGl4YkNyWkUvRTgrZlBZOW15WlpETDVWaThlREdzcmEzTFBYNzQ4T0dJaVluQnI3LytpbmZlZVFmZmZmY2RXclZxWmRqZnFsVXJ2UHJxcStWY29XTE5temV2MGZrTjNiRVRmNVpZaVRXQlZtSWxOV0JSUWRTOFRZQXZFMWhuQUZBb3JQQjgvejVTbDJRUk5tM2FoTFZyMTRKempzbVRKK09kZDk2cDlPM09hOWV1NGQvLy9qZTBXaTBXTEZpQW9LQ2dTcDAzZCs1YzVPZm40OENCQTVnMGFSSVdMRmlBZnYzNkFRQUNBd01SR0JoWTdhK0gxSXdvaWpoNHBQaWFkNHdHc1pJYXNhZ2dFbVNzRytkb3doalEzdDhQelR3OXBTN0pyR20xV2l4ZHVoUjc5KzZGcmEwdGxpeFpnbWVmZmJiUzU0ZUhoMlBXckZuSXk4dkRtMisraVJFalJwVFlIeG9haXF0WHIyTE1tREh3OHZJcXNVOFFCSHo2NmFmUTZYUTRmUGd3UHZyb0l3d2VQQmdmZmZRUkhCd2NTdFJZV1RLWmpKNFgxb0xiOFFsUE9pbHduc01oSGk3L0RFTEtaekZCNU92cmE4M0J1ak53UjhZRWRBa09RaU1YWjZuTE1sdTV1Ym1ZUFhzMndzUEQ0ZUhoZ2RXclY2Tk5temFWUGo4bUpnYnZ2LzgrQ2dzTE1XclVLSHp3d1FjbDloY1VGR0R0MnJWSVMwdEQrL2J0U3dVUkFNamxjbnorK2VkbzI3WXR2djMyVzRTRmhXSFNwRW1HSUxwOCtUSW1UWnBVNlpxKy9QSkw5T2xEcmVTYTRKd2pPdVlxN3Fla0ZHMkRSK2hFSVZIaXNvaVpzNWdnS3BRN3VzckJRaGlEWVNWV0t5c3JxY3N5U3c4ZVBNRDc3NytQdUxnNGRPalFBYXRXcllLcnEydVZydUh2NzQ5Ky9mckIzZDNkYU9lRXJWdTNJaTB0RFYyN2RzV3dZY1BLdmRiNDhlUGg3KzhQclZaYnF1TUNBSFRzMkJFQkFRRmxubi96NWsxY3VuU3BTdlVUNDlScURTNUhYU2syaUpWZFNyb1psU0oxWGNTOFdVd1F5UVN0cjhBVXdRRFF1SEVqQkFmUUlOYnFpSStQeDdScDA1Q1Nrb0krZmZwZ3laSWxGWFl1TUVZbWsySEpraVZHL3c1U1VsS3dhZE1tV0ZsWllkNjhlWlc2WGtoSVNKbjd1bmZ2anNtVEo1ZTVmOGVPSFJSRXRTUTNOeGNYd291K2x3d3NSeWZxd2dEb3BLMkttRHVMNlZJbUNITERTcXlCQVIzUXRLbUh4QldabjZ0WHIyTGl4SWxJU1VuQmlCRWpzR0xGaWlxRjBQLzkzLzloN3R5NXVISGpCZ0NVK1l2QVYxOTlCWlZLaFFrVEpwUm80WERPRVJvYWl2ejgvSnA5SWNSa2JzWEZJZmIySFFBQUIzOVVLQmFja2Jna1lnRXNKWWprQURQMDUzMXA2R0JxRFZXUnZpV1VtWm1KQ1JNbVlNR0NCVldlbnk4MU5SVkhqaHhCWEZ4Y21jZUVoWVhoK1BIamFOR2lCY2FQSDE5aTM3NTkrL0RwcDUvaTg4OC9yOWJYUUV4djk1NC9JSXFQWi9GaE9Kd1NHL3RRMm9xSUpiQ0lJR3JlcHVOQXhwZ0hVSFJicm1mM3NtL2prTkpFVWNUOCtmT1JuWjJOOGVQSFk5cTBhZFc2enFOSGp3REFhTWNEb0dpS255Vkxsc0RLeWdyTGxpMHI5UXh2OE9EQkNBd014UDc5KzdGMzc5NXExVUJNSno4L0gzdi9PQUFBNEp5TG9rYWtRYXlrVmxqQ015TEdaTExYOVJzdkRSMU1NMjFYVVhoNE9LNWZ2dzUvZi84YXpjS2QrSGhkR2w5Zlg2UDdQL3ZzTTZTbHBXSG16SmxvMjdadHFmMHltUXlMRnkvRzY2Ky9qaFVyVnFCRGh3NGxCcktXWmVQR2pkaThlWE9aKzZ2U3hadVU3ZWlKUDFGWVdGaTB3WEE5TVM2YUhyeVJXbUgyUWVUaDUrZkRnS2NBd01yS0NpOE1vTm1VcStybXpac0FnSUNBZ0dyUFJKR2NuSXlFaEFTNHVibkIwZEd4MVA2Tkd6Zml4SWtUNk5hdEcwYVBIbDNtZGJ5OXZmSEJCeDlnK2ZMbG1EdDNMclp0MndhRlFsSHVaL3Y2K2xhcWE3bUhCejAzcks1U2cxZzVka2xYRGJFMFpoOUVDcTU4R2tMUlNxenQvZHJCcXhrTllxMnFKazJhQUFBT0hqeUlMbDI2SUNRa0JQYjI5aFdlSjRvaU1qSXlFQmtaaVcrKytRYWlLSllhcDVPWGw0ZDE2OVpoMjdadFlJemh1ZWVldzZGRGg2QldxNkZTcWFCV3ExRlFVQUNWU29XQ2dnSVVGQlFnUHo4ZmdpRGc5dTNiK1BiYmIwdU5RZnFudm4zN2x0dHJyaXljYzRpaVNNOFRLeUUrOFM1aTQyNERBRGg0bnNpMU5JaVYxQnJ6RHFMV3JaVUNRdzl3T0RHQm9VdW5JTU9LbjZUeSt2WHJoNmVlZWdyaDRlR1lNMmNPZ0tMQnBISzVISXd4dzR3RW5ITm90VnJvZERxSW9naWRybVN2M1RadDJwUWFZSHJpeEFsczI3WU5RTkVQL2hVclZsUllqNDJORFJvMWFvVHM3R3hzM2JvVnp6NzdMRHAxNmxUcU9GOWZYM3oyMldkVkdtaGJYSFIwTkhRNkhmMmJxY0EvQjdHQ3MwczZuU3hCMnFxSUpUSHJJUElTN0Z6QjBJMkJNWHQ3T3dRSEJVSkJnMWlyVEM2WEcyWXVPSGZ1SE83ZnZ3KzFXZzNPdWFHMXdCZ3ovQ20rYlcxdERUYzNOM1RwMGdXOWUvY3V0YlRDb0VHRHNHdlhMdGpiMjhQYjJ4c3VMaTV3Y25LQ2c0TURIQndjNE9qb0NIdDdlOE1mVzF0YncyZnMzTGtUSzFhc3dLZWZmb3BkdTNhVjZ0emc0dUtDd1lNSFYrcHIvT0dISDNENDhHRllXMXREcVZSQ0ZFWERMY2t1WGJyVTZQdG42WFE2SFM1SFhVRmVYajQ0NXlJNGo3Z1hlNFVHc1pKYVk5WkJKQmU1TjVNSm5RR2djYU5HNkJRVVFMZFpxa2tRQkR6NzdMTlZta3V1TW1ReUdUWnQybFN0YzBlT0hJbHo1ODVoeElnUk5aNGxvMW16WnJoejUwNko5K3p0N1RGMDZGQ01IVHUyUnRlMmRCcE5ZZkdWV0hORkFhY0FVQThRVW12TU9vaTRuSTFpZ0JVQWRPemdEMDhheEdwUkJFSEFxbFdyYXVWYVE0WU13WkFoUThBNU56d2Jvb1h4S2ljK01SRTNiOFVDS0JyRXF0SndHc1JLYXBVNS81OG9aNENoKzlXb0VTOVNhNGhVU0g5TGtkYXBxcnh0di95MzJDQldkdkJCWEZTcXRCVVJTMk8yUWVUdEY5UlBQNGpWMmNtSkJyRVNZZ0pxdFJxLy9oNEtBT0NjYzUyby9WSGlrb2dGTXRkZkM1a00zTEFTNjRqaFE2ZzFSSWdKSEQxeENocU5Scjk1Nis3TnY4T2xySWRZSnJNTUlzOVdIYjBBRmdJQUNvV0NCckVTWWdLaUtPTFFrV09HYmM2d1U4SnlpQVV6eXlDU3kyWFBnTUVkS0JyRTJ0emJXK3FTQ0xFNDhZbDNjZjNtTFFCRmcxakJ4ZjBTbDBRc2xQazlJMnJmWGlHSUNBR0hJeE1ZT2dVRndNWFpTZXFxQ0xFb25ITmN2WG9kS1E4ZUFBQVlFS0VwNUVrUzFNSHIrak5yWU1malAvVWVxMmZQTXN5dVJlU3QwN2tDTElReEp0amIyU0U0S0tEQ3VjZ0lJVldqMDRtNGZPVUtjblB6d0RublhPU1hrdU5pN2t0ZEY3Rk1aaGRFZ0pVblkrZ0tBSTBhdWFCemNDQjFWQ0NrbG1rS05iZ1FyaC9FQ2cwWGNSbzBpSldZaU5rRmtjQmtiK0R4SU5iZ29BQjRObTBxY1VXRVdKNzRoRVJjdTNGVHY1bWxFaEVtWlQzRXNwbGJFTWtCMEVxc2hKallqbDIvUFJuRXluSDRRZHdWR3NSS1RNYXNncWg1MjhCbkJjYThBTURKeVJHOWUzYVh1aVJDTEk1V3E4V09YYjhadGtXbSswN0NjZ3dLQ3d1Um01dGI1djcwOUhUTW5qMGJodzlYZllXSytQaDRiTjY4MmJES01BQ2twS1JnOCtiTlNMclV2MEVBQUNBQVNVUkJWRWw1TXI5clJrWUdObS9lWEdyZXdxckl6TXhFVmxaV3RjOVBTRWhBVGs1T3RjK3ZqOHdwaUJpVE1jTWdWbW9ORVdJYXgwNFdHOFRLK2MyRTZ6Ri9TVnRSVVFpTkd6Y084K2ZQTC9PWXc0Y1A0OFNKRXlnb0tLank5Vy9jdUlFMWE5Ymd3ZU5lZ2tEUkQvdzFhOVlnSWVISmloZXBxYWxZczJZTnJsMjdWdVhQMEh2bm5YZnc0WWNmVnZ2OFJZc1dvWC8vL2toS3FyZ1RJK2NjbVptWnVIWHJGczZlUFZ0cTZaYjZ3bXk2YjN1MjZ1akZPSHFDRlExaUhmVENBS2xMSXNUaWlLS0lQdzQ4YVZHSXZINTBSN2F5c2tMWHJsMnhiZHMyYk4rK0hhTkhqMFp1Ymk0eU1qSU14K3pmdng5V1ZsYnc5L2ZIM2J0M3k3eVd1N3U3U1h2YUhqMTZ0UGhzRktYazV1WkNxOVZpLy82eWgyWFoyOXVqZCsvZXBkNVBURXhFVkZRVWdvT0Q0ZXpzakY5KytRVTVPVG5JemMxRlRrNE9zck96a1pXVmhheXNMR1JrWkNBek0vUEpMVllBdi96eVM3WFg3eklsczJsU05HOFhPRklRMkE4TXpDVW9vQ08rVy9NbFBEemNwUzZMRUlzU24zZ1hrOS83RUxkaTQ4REI4empYUFM5bGk2ajRPQ0sxV28zUm8wY2pLU2tKUC8zMEU2S2lvdkRGRjE5VStacWJObTNDOGVQSHNYUG5rNGtpZERvZENnc0xvVlFxRFhkYVJGR0VScU9CUXFFd1RKTExPWWRhcllhVmxSVmtNcG5oL0ZkZWVRVXpaODRFVURUVGUyWm1acG1mcjFhckFRQktwYkxNWTN4OWZRMExTaGEzZXZWcWJObXlCVjkrK1NWNjlPaUJuajE3R2xvNWdpREF6czRPV3EwV0JRVUY2TktsQzVvMmJRb1hGeGMwYXRRSXJxNnVDQWtKUWFOR2plcmRPQ0l6YVJGMXNXSk1HNkpmaVRVNHNDT2NYWnlsTG9vUWkySmtFT3RsalVhczgwR3NaVkVxbFZpOGVESEdqeCtQbzBlUDR1V1hYNGFucHljQVlOdTJiUWdQRDhmaXhZdmg2T2hZN25WOGZYM1JyVnMzMk5uWkdkNkxqWTNGa1NOSE1HellNTGk1dVFFQWtwS1NFQm9haWhkZWVBRmVYbDRBZ0VlUEhtSG56cDNvM2JzMzJyWnRhemkvUTRjT2h0ZC8vUEZIdVo4L2F0UW9PRGc0WU9QR2pWWDYrbk56YzdGNzkyNjBhZE1HenozM0hCaGoyTFZyRjZ5dHJRMkxTZ0xBbDE5K2laOS8vaG56NXMyRHI2OXZsVDVES21ZUlJENysrYTZBb2hzREUrenNiQkVjRkFnbERXSWxwRmFKb29qSUs5SEl5Y25WdDBRaWttL2IxS3RCckIwNmRNQzJiZHNNdDVjOFBUMlJtNXVManovK0dMMTc5OGFRSVVNQUFELzk5QlB5OC9NeFpjb1VvOWNKQ1FsQlNNaVRHZnNQSFRxRUkwZU80TVVYWDBUNzl1MEJBT2ZQbjBkb2FDZ0dEUnFFYnQyNkFTaDZsclJ6NTA0ODk5eHo1YTRPZlBMa1NlVG41eHZkVjlHdE9TY25KL1RvMGFQVSt6dDM3a1JlWGg3R2p4OXZhTFUxYjk2OHpCck1pVmtFa1NqS21za0YxZzBvV29tMTYvKzNkKzl4VVpVSkg4Qi9aeTR3Q0NUaUpTOWtXSkppcG9DMzBFeFRVN09VdkVUV2NpbnZxYXUyN2J0YnBtSzF1dSsrM3JMeTBwYVpwcHUzWE5aV1JDczFsUlNRaTRxM1VDRWxaUkVWRUdSZ1pzN3ova0V6eXpnek1DaHlSdmg5UDUvNXhKenpuT2M4QThIUDg1em5lVTVJRUFjcUVOV3lzdkp5L0pTWUJLQmlFcXRzd285QWlrSGhadG00L1I3SHRtM2JVRnBhaXVqb2FNdTJ2WHYzb3FDZ3dHRVEzZTZCQng1QVlHQWdQRHc4TE5zOFBUMFJHQmhvZGVXazAra1FHQmlJeG8yclhsWnM5ZXJWRHU5VG1idm1GaXhZWUhkL1lHQ2dUUkFWRkJSZzNicDFBR0M1Q3F4UDdvc2dVa005QnI5TlluM2k4VTU4RWl2UlBaQ1Q4eXZPbk0zODdaMVVWR28wdXNTVFdJdUxpM0hnd0FITCt5Wk5taUEwTk5TeWIvMzY5UWdLQ2tKUVVGQ042cjM5cXVYVlYxL0Y2ZE9uclViRXZmcnFxN2g0OFNJdVhyeG90YTJ3c05CeVJhUFJhREI0OEdDcnVqZHQydVR3dkhmU05iZDY5ZW9xaDY3ZjcrNkhJTkpBd3N2bU55OE81N09IaU82RnpkL0VXa1pZQ2NnLzVHVmwvS2VhUStwRWZuNCs1czZkYTNuZnVYTm5TeEN0VzdjT2hZV0ZDQThQdHdvVldaWWhoTERiUGViaDRRRkprckJzMlRLbmhrQlh4OHZMeXhKRThmSHgxUTRmTHlvcVFubDVPZjc1ejM5V1dhNXg0OFlZTUdBQVRwOCtqVysrK1FZYWpRWkdZLzFjWmNubGc4aXYvUk45QUR3TUFBODg0STJubndwVnVFVkU5Yy90azFoTk1sWXEyQndyZm41K2lJMk5CUUQ4L3ZlL3Q5cVhucDRPQUpnOWU3YmRZL3YyN1d1emJmZnUzV2pXckJrQUlDUWtCRXVYTHJWN2JIbDVPVzdjdUlIR2pSdERwOVBaTGZQZWUrOGhPZm0vendwY3UzWXRybDY5V3MwbnFwZ1g5ZkhISDFkWnBsMjdkdWpUcHcvbXpKa0RqVWFEOFBCd2JOaXd3YXA5OWhZbk40K2lNeGdNbG03QXlseHhrV2hYRHlKSnJWVkZTcWk0QkJvVk5od2FqYXMzbWVqKzg4TytBNWFyQnlIRXo1ZCtQdTR5YTh0cE5Cbzg5TnN6eDdSYXJkVytxS2dvdTRNRzFxNWRpNUtTRWt5ZlB0MW1uNWVYbCtWcnRWb05iMjl2dStkTlRFekUxS2xURVJNVGd4RWpSdGd0YzN0N05tK3UzV2xYTzNic1FIWjJObWJNbUdGMXJ3b0FoZzRkV3VVS0RXUEhqclc3dmJiYldCdGMrcSs2MzJPUHRaWWc5UVlxZnVDREJ6NmpkSk9JNmgxWmxoRmYrVW1zUW14VnNEazFZdStLQndCaVkyTWhTUkpHamh6cDhOZzMzM3dUalJvMXd1SERoNjN1QVpsbFoyY0RBSktUaysxMnR6VnYzaHpoNGVGNDVobmJ2MHZ4OGZINDhNTVBuZjBZVm1KaVlpeGRqejE3OWtSb2FDZ2lJeU94ZmZ0MnEzS3Z2UEtLM1hZbEpTWGg5T25UR0RseXBOMmg3RTJhTkxtamR0MUxMaDFFYXJWSFQwQThDRWpvMkNFQUQ3ZmxrMWlKYWx2T3I1ZHg1cmVWdGdYRUxWbGd0OEpOcWhQOSsvY0hBTHp6emp0VnJrOFhGeGRuZDZoMTE2NWRIUTQ0S0MwdHhkV3JWekZ1M0RoTE4yQjFMbDY4aUUyYk5rR3YxMXUydFd6WkVrdVdMTEZNcUsxczRzU0pkdXRadkhneFRwOCtqWWlJQ000anFnVnFTY2FUa09BRENRanUwZ1ZOT0ltVnFGWUpJWER5OUJsY01hK3hKcVIwazlId1M5Vkh1WWFWSzFmaTZOR2pkdmRkdUhBQlJxTVI0OGFOczluWHZYdDNUSjA2MVdxYlRxZERRb0wxSU1HcXV1WmVldWtscDlvNFpNZ1F0Ry9mM21yYjNMbHo0ZW5waWJmZmZ0dHErOUdqUisyT3RxdHFCWWI2d21XRHFHM2JKeDRRS3ZSV1FWSjVlWGtpSkxncko3RVMxVEpabHBHV2ZoeEZSVGZOazFpUHV0b2tWa2U4dmIzUnRHbFR1L3V5c3JJZ3k3TGQvWTd1Q2RXVmpJd015ejB2cXVDeVFTUnI1YVlhb2VvQnFXSVNLNS9FU2xUN3lzdkxrWmljQXFCaUVxdEppSU91T0luVm5zaklTSWY3b3FPalVWQlFnRVdMRnRWaGk2cG5OQnFSbDVlSG5qMTdLdDBVbCtLeVFhVFdxRitXSk1rZEFBSTdkb0JmbS9vM201aElhVmR5LzRPVHA4OEFBQVNrNHRJeXd5R0ZtK1RRenovL2pMeThQUGo2K3NKb05DbzZndmJXclZ0VnJtbm40K09EZ0lBQW0ySGYzMy8vUGZSNlBlTGo0M0hyMWkwTUdEQUFvYUdobHZYaXVuYnRDaCtmaG5jTHdsV0RTQzFKVXBUNXphaXdGNVJzQzFHOXRhWFNKRlpJWXUvVjdGTzVWUitoakNOSGp1QlBmL29UZERvZGNuTnpNWFBtVE15Wk13ZXRXcldxay9PZlAzOGVDeGN1aEtlbkp3b0tDcENibTR2ZzRHQ0g1Wjk1NWhtcjBYUjZ2UjdmZlBNTlZxeFlnWUNBQUR6MjJHTTRlUEFnNHVMaW9OUHAwS2RQSHd3Y09CQXJWcXl3V21hb29YREpJR3JiNGZFbkFRUUFnTGUzRjUvRVNuUVBHSTFHYktvMGlkVW9KSmVaeEZwWlptWW1aczZjQ1c5dmIzeisrZWZJenM3RzdObXpFUllXaHVEZ1lEenl5Q1B3OGZHQlZxdUZWcXVGbTVzYkJnMGFCSVBCZ0hYcjFzRmdNRmk5dkwyOU1XblNKRXY5S3BXcTJxdXIxcTFiUTZ2VlFxL1h3OFBEQXlOR2pNQ1VLVk5zeXNteWpPTGlZdVRsNWVIS2xTczRmLzQ4amg4L2pzVEVST2oxZXZUdDJ4Y3hNVEZvMHFRSmpFWWpVbEpTc0h2M2J1emR1eGMvL1BBRGREb2QrdmJ0aXlGRGh1Q3BwNTZ5bWFkVTJiSmx5NndtdU41dTlPalJOdHY4L1B6d3IzLzlxOHJQcWdSWERDSkpKV2tpemMvTEdEbmllYmhWOGNNZ29qdXovMkFDaW9xS0FBQkNpQXM1WjQ3dFY3aEpkclZyMXc2UFBQSUk1czZkaTdadDI2SnQyN2JZdG0wYk5tM2FoQ05Iam1EWHJsMG9LU214ZWdCY1ZTcUhFT0I0OGRIS1BEdzhzSHIxNmlyTDZQVjZqQjQ5MnVyUjRrQkZpTDN3d2dzWVBudzRPbmZ1Yk5tdTBXalFxMWN2OU9yVkM3Tm56OGFCQXdld1k4Y08vUERERC9qKysrK3hiZHUyS29kZjkrclZxOGFySkxocXQ1L0xCZEhERHdlMmhJUytnSGtTNndDbG0wUlU3OGl5alBnOVAxVGFJcm5lZFB2ZmFEUWFyRjI3MXVwK1M4dVdMVEZyMWl5cmNrSUlHQXdHR0kxR3lMSU1sVXBsOVZLcjFmZDB3Sk5PcDBOTVRBeVNrNVBSb2tVTHRHM2JGZ0VCQWZEMTlhMzJXSTFHZ3dFREJtREFnQUhJemMxRmFtcHF0WE9BZXZmdWpkNjk2MGR2a2NzTlEzdW9RNWNSYXBYcUN3bG9La2tTbWpkdkJpMlg5U0dxZGZuWHJxR3NyQnhDb0JRd0RzcytrK0Z5VjBUQzNtSnFkTmY0aE5acXFLSHFLQUdOZ1lwLzRlVGxWYitBSUJIZERaRldYaTVmVUxvVjFIRFpyaHVoTUpOa1RCZEM4SmVpZ1pBZ29GRUJHbFhGMTFTM0JNUU5DSHgxK2NLcCsySVNLOVZQTG5WNTlodXR2MytucHBKSEExalhndERZWFpxcFV1Rk5BSkJsTENzc0U4dVZibE5EVW00d21YN0ZyYXM0ZDg3MmVRRlVyWkNRa0VBaHhINEFicklzVHo1MjdOZ1dwZHQwUDNLNXJqa0FobXdYbmN0QXRTOGtKTVN5anIxS2hjS3MwMm4zeFRwblJGUjdYSzVyam9pSUdoWUdFUkVSS1lwQlJFUkVpbUlRRVJHUm9oaEVSRVNrS0FZUkVSRXBpa0ZFUkVTS1loQVJFWkdpR0VSRVJLUW9CaEVSRVNtS1FVUkVSSXB5eGJYbXFCYmRaODl6bWYvYnkrVzUydk5jaU81bnZDSWlJaUpGTVlpSWlFaFJEQ0lpSWxJVWc0aUlpQlRGSUNLWFl6QVlFQllXaGkxYjZ1WmhsMWV2WHNVLy8vblBPamtYRWRuaXFMa0dRSy9YNCt1dnY2NjEraDUvL0hIMDdOa1RRTVVmY1pQSkJLUFJhUG12MFdoRWVYazVEQVlEeXN2TFVWNWVEcjFlRDcxZWo5TFNVcFNXbHFLa3BBVEZ4Y1hRYXJYNHd4LytZRlcvTE12SXljbEJVVkdSMWZiTXpFeWtwcVpXMjc2QWdBQ0VoSVE0L1hrKytPQURKQ1FrNE1FSEgwVHYzcjJkUG82SWFnZURxQUhRNi9YNDVKTlBhcTIrVjE1NXhSSkVFUkVSeU0vUGQrbzRsVW9GZDNkM2VIaDRXRjdlM3Q2UVpSa3FWZlVYNTZtcHFmaS8vL3MvNkhRNmgyWDBlajNDdzhPdGdtalBuajB3R28wT2ozbmlpU2VRa0pDQVJZc1dZZUxFaVE3TGFUUWFEQjQ4dU5wMkVsSE5NSWdhQUI4Zkh4dzhlQkFBa0pPVEF6OC9QOHUrUFh2MjRJTVBQc0FISDN5QS92MzdBNmk0UXRpelp3LzI3TmtERHc4UEFFQnhjVEUwR2cxME9oMjBXcTNsK01XTEY2T2twQVFhalFaYXJkYnljbk56ZzFxdFJsaFlHS1pPbllxb3FDaXI0KzdHenAwNzRlUGpZM2ZmZ0FFRGJMYTk5OTU3TUJnTVZaNWZwOU1oTHk4UEN4WXNzTHZmWUREQXc4T0RRVVIwRHpDSUdvaEdqUm9oSXlNREV5Wk13T1RKay9INjY2OERBTnpjM0N6L2JkU29FUUJBclZZREFEdzhQQ3piNXMyYmgwdVhMbUhWcWxWbzFLZ1JDZ29La0phV1Z1VTV6WE5wTDEyNmhFT0hEbFZaMWh3c0JRVUZscXVYckt3czdOdTNEd0FzVjJCMzZvVVhYc0M4ZWZQczdqTjNYUVlGQlNFNE9OaHVtWmlZR096ZnYvK3Uya0JFOWpHSUdwREF3RUFFQkFSZ3hZb1Y2Tml4STBKRFE1MDY3aC8vK0FmMjdkdUhQbjM2V0FJakt5c0xjK2JNY2VyNFhidDI0YnZ2dnF1eVROZXVYV0V3R0t6dUFjWEh4eU0rUGg0QXNIbnpac3YyOVBSMGVIbDUyYTNIWGhkYzE2NWQwYlJwVXh3OWV0VHVNY1hGeGZqa2swOHdiTmd3bUV3bXUyV2FOMitPSjU1NG9zclBRRVIzaGtIVWdLalZhcnovL3Z0NDlkVlhFUk1UNDlTb3RNT0hEMlBac21WbzE2NGRGaTVjYUxtWEV4d2NqSVNFaENxUE5ScU42TldyRjZaTm00YW9xS2hxejVXZm4yOFozREI2OUdoRVJFVGc1WmRmQmdDMGFORUNLU2twQUlDMzNucXIycm9xVzdseUpVNmRPb1hJeU1ncXk4WEZ4U0V1THM3dXZuLzg0eCtZUG4xNmpjNUxSTTVoRURVdzdkcTF3eHR2dklIOC9IeUhWeFdWL2ZMTEwyaldyQmsrL3ZoamgrWDc5T2xUWlIwclZxekFwNTkrYW5mZnBFbVRFQjBkRFFCbzFxd1pBS0NzckF3QTRPM3RqZGF0VzF2S05tblNCSUdCZ1lpSmlZR25wNmZkK3Q1KysyMDBiZHJVWm51SERoMGNkcTBWRmhZaUxDd01rWkdSR0Q5K3ZOMHk1aTVLSXFwOURLSUd4R0F3d0dBd1lNeVlNUUJndWZvd2YzM3IxaTBBc0hSUGxaYVdZc1NJRVhqMjJXZmg0ZUZoMlc4ZWtHQ20xK3N4ZHV4WURCbzB5T3A4c2l4ajBxUkpHRFZxbE4yYi9OT21UWVBCWUhDNi9ZTUhENjUyc01ENjlldnRibGVyMWNqSXlNQ05HemRzOXBrLzE4V0xGeTJET2lwcjNMaHh0V0ZMUkhlT1FkU0FMRisrM09GOG9ybHo1OXBzYy9SSFB6bzZHak5tekxEYTFxWk5HNXNiL2ViN05hMWF0Ykk3Q01EWkJheHYzcnlKek14TVRKMDYxYW55QURCLy9ud01IVHJVYXR1WFgzNkpqSXdNaDhja0pDUWdNVEhSWm50Z1lDQ0RpT2dlWWhBMVFKR1JrV2pjdVBFZEg5K2xTeGViYmN1WEw4ZUtGU3ZzbG5mVU5hZlg2KzJXbDJVWlFFVXdKQ1FrNE9USmsxaStmRGtNQmdNaUl5T3RocC9mN3NhTkcxaTllcldsanNvY2RROFdGQlJnNE1DQmlJcUt3clJwMHh6V1RVVDNCb09vQVhycHBaZlFwazJiV3Ewektpb0tJMGFNc05wbU1wa3NndzVlZlBGRm0yUEdqaDFyOVg3dDJyVklTa3JDaVJNbkFBREhqeDlIWUdBZ29xT2pMVVBCKy9Yclo3bTZ5czNOeFpJbFN6Qm16QmowNnRVTFFNVlE4ZFdyVjF2VmUvandZYnRkY21ibXJybno1ODg3SEt3QUFMNit2bmp5eVNjZDdpZWlPOE1nYWtCS1Mwc0J3T0dOL3J2UnBFa1RQUFRRUTFiYnpGMXpqUnMzdHRsbno3ZmZmb3VyVjYraVo4K2UrUEhISHpGNThtUk1talFKQU93T3ZiNSsvVHIyN3QyTHZuMzdWbG52VjE5OWhXUEhqbFY3ZmtkZGMyYkJ3Y0VNSXFKN2dFSFVnSlNVbEFDQVU2UGxhdXJERHovRVJ4OTlaSGZmSjU5OGdwVXJWOXBzdjMyZ3d0Lys5amY0Ky90RGxtWDA3dDI3Mm1WL3pGYzVEenp3UUpYbDdKMjdNbmJORVNtTFFkU0E1T2Jtd3R2Ykd4cE43ZjdZUTBKQzhQVFRUeU1vS01ocXU4bGt3dmp4NHpGbXpCZzg5OXh6TnNkOTl0bG5Wc096QXdJQ0FQeDMrSFoxenA0OUN3Qk9kek5tWm1ZaU16UFRacnZKWkVKRVJBUzh2YjN0ZHMwOSt1aWo2TkNoZzFQbklLS2FZeEExRUxJc0l6TXpFNTA3ZDY3VmVrdEtTckIwNlZLNys4ekR3SDE5ZmVIdjcyK3ozN3l1bTlGb3JIRTRscFdWSVRZMkZrREZ2WjMyN2R0WE93cHY3OTY5K1B2Zi8xN2xvcW0zMCt2MWlJNk9aaEFSM1VNTW9nWWlJeU1EZXIwZWdZR0J0VnJ2K1BIajdWNWxWTFpxMVNxc1dyWEs0ZjZWSzFkYUJoczQwcnAxYTB5YU5BbXRXcldDMFdqRWUrKzloMTkvL1JVK1BqNTQ5OTEzOGRWWFgySHExS25vMHFVTFpzNmNXZVhuM0w1OU94NTg4TUdxUHhncXdvNlBoU0M2OXhoRURZUzV5K21aWjU2cDFYcVhMbDFxbVJSN081UEpoUER3Y0VSRlJTRXNMTXhoSFMxYnRyUjZiNjZ2OGhXT09ZZ1NFeFB4MWx0djRjeVpNd2dORGNXeVpjdXdlL2R1ckZpeEFqTm16RUJJU0FqZWV1c3R0R3ZYcmhZK0hSSFZCUVpSQTVDYm00c2RPM2JBejg4UFhidDJyWlU2TDErK2JMbEg0NGg1eVBXTkd6ZVFsWlhsc0Z4V1ZoWjhmSHh3NGNJRlhMMTZGZWZPblFOUTBhVlhWRlNFL2Z2MzQrVEprL2pwcDU5dytmSmxxTlZxVEpnd0FSTW5Ub1JHbzhFTEw3eUFRWU1HWWQyNmRmamlpeThRRVJHQjRjT0g0dzkvK0FPOHZiMXR6cmR2Mzc1cUJ6Z0E5aGRRSmFMYXh5QnFBQTRjT0lDeXNqTExVT2pha0pTVWhFV0xGbFZiVHFmVDRidnZ2bk5xOWUySEgzNFlXN1pzZ1NSSjZOS2xDd1lOR2dTZFRvZjE2OWNqS3lzTER6LzhNQ1pPbkloUm8wYWhSWXNXTnVlWlBIa3lubjMyV2J6Ly92djQ5ZGRmTGM5U3V0M0hIMy9zL0FjbElxSzdJNFFRSnBOSnJGbXpSdHl2Y25KeXhOV3JWNTB1YnpLWlJFbEppYzMyMWF0WGk1Q1FFSkdibSt0VVBYcTlYb1NFaElqbHk1ZmI3RlA2NTBxdUlTUWtKREE0T1BnL3djSEJON3AyN1JxdWRIdnVWODR0OWtYM0xmN1IvQytqMFFpVHlRUjNkL2U3cmt0eWRxRThxdGRDUWtJQ2hSRDdBYmpKc2p6NTJMRmoxVDliaFd5d2E0NGFESTFHVSt0enFJam83bFU5ZFoySWlPZ2U0ejhQNnpsWDcwSUtDUW1KQVREL3Q3ZnpVMU5UMzFPeVBVUlU5M2hGUkVSRWltSVFFUkdSb2hoRVJFU2tLQVlSRVJFcGlrRkVSRVNLWWhBUkVaR2lHRVJFUktRb0JoRVJFU21LRTFxcFRyUnYzLzRCTHkrdmxaSWtQVnA1dXl6TGZ1WTV0MEtJQ2NIQndVTXI3eGRDWENrdUxuN3QzTGx6UlhYWVhDS3FRd3dpcWhQbnpwMHJDZ29LS3BRazZjbksyeXN2L0NCSmtoOEF2OXNPWGM4UUlxcmYyRFZIZGVuTG1oNWdOQnBYMzR1R0VKSHJZQkJSblVsUFQwOFdRcHd6dnhkQzJIMlp5Yko4NGNTSkU0Y1ZhU3dSMVJrR0VkVXBJY1FYbGQ5TGttVDF1bTNmeGpwdEhCRXBna0ZFZFVxVzVlMUNpR0x6KzhwWFFMZDlYU3lFK0xadVcwZEVTbUFRVVowU1F1UUJPTzVFMGVPU0pQMTZyOXREUk1wakVGR2Rjbk56S3dhUUlvU1F6ZHNxM3h1U0pBbWlRbUpaV1ZtK1V1MGtvcnJESUtJNmxaS1NZaEJDSEpFazZhYWpaL1pKa2xRSzRPaXBVNmZLNjdaMVJLUUVCaEVwSVJtQXpkVk9wV0FxK3EwTUVUVUFEQ0txYytucDZaa0FVZ0hZakpRREFDRkUrbTlsaUtnQllCQ1JJbVJaM3Vwb254QmlRMTIyaFlpVXhTQWlSYVNucDI4VlFsd0hZRFdIU0FoeEl6MDluZk9IaUJvUUJoRXB5ZWJLUndqaDhFcUppT29uQmhFcGFmdnRHeVJKWWhBUk5UQU1JbEtNeVdRNkRlQk1wVTFuVENiVGVhWGFRMFRLWUJDUllvcUtpb3BrV1Q1cWZpL0w4bEZPWWlWcWVCaEVwSmpzN0d5OUpFay9BYmdsaENpVEpPbW5zMmZQRmxkN0lCSFZLd3dpVXBRUTRqQ0FmRW1TYnY3MnRhanVHQ0txWC9pRVZsS1VXcTArS2N2eU9RRGVhclg2cE5MdElhSzYxNkNDcUdYNzlzM2ROSTJHcWFEeVY3b3RWT0ZhaVFrNmpTaFJTVkxaTFlOcHRuL0hJS1diUkFDRWtIUEtUTGQyNUo0N2QxWHB0bEQ5MTZDQ3lFM2I2RG1WVUMyUkpEUlZ1aTMwWDJVbUFCQ1FKT2s1cGR0Q1pxcENOMjBqQTREMVNyZUU2cjhHRlVRcW9XckhFSEpGOWxmaEp1VklFaHFyaEtxZDB1MmdocUZCQlZGbHZYcDB3NU05dXl2ZERDS1hjaVRwS0JLVFU1UnVCalV3RFRhSW51elpIVE9uVFZHNkdVUXVaaldEaU9vY2gyOFRFWkdpR0VSRVJLUW9CaEVSRVNtS1FVUkVSSXBpRUJFUmthSVlSRVJFcENnR0VSRVJLWXBCUkVSRWltSVFFUkdSb2hoRVJFU2tLQVlSRVJFcGlrRkVSRVNLWWhBUkVaR2lHRVJFUktRb0JoRVJFU21LUVVSRVJJcGlFQkVSa2FJWVJFUkVwQ2dHRVJFUktZcEJSRVJFaW1JUUVSR1JvaGhFVkNQSGp4L0h6WnMzcXl5VG5KeU16TXpNR3RVYkd4dUxCUXNXUUpibHUybGVqUncrZkJoeGNYRW9MaTZ1czNNU2tTMEdrUXN6R28wWU1HQUF1blhyaGdrVEppamRIRnkrZkJtdnYvNDZQdi84OHlyTFRaMDZGWC8vKzk5clZIZGlZaUsyYjk5dUNTS1R5WVJidDI3VjZDV0VxTkU1Rnk5ZWpMbHo1OEpvTk5ib09DS3FYUnFsRzBDT0hUcDBDSVdGaFFDQXRMUTBYTGx5QmExYXRicG41OXU0Y1NPV0xsMkttVE5uSWlvcXltYi9rU05IQUFCUFBmVVUvdk9mLzJELy92MTI2eEZDSUNjbkI1czNiN2E3Ly9ubm40ZVhsMWVWYmRtM2J4LysvT2MvMTZqOXNiR3hlT2loaDV3dWYrUEdEV2kxV3ZqNCtOVG9QSHYyN01FNzc3eUQ2T2hvekpneG8wYkhFcEV0QnBFTGk0dUxBd0MwYnQwYWx5OWZ4cTVkdXpCdTNMaDdjcTRUSjA3Z280OCtRbWhvS0NJakkrMldPWExrQ0x5OHZCQWNISXowOUhSODlORkhkc3NKSVhEdTNEbUgrL3YwNlZOdEVQbjUrV0hVcUZIWXNXTUhQRDA5TVhEZ1FJZGxEeHc0Z1B6OGZHZzB6di92YkRLWlVGaFllRWZCUG5qd1lDUW5KMlBkdW5VSUNnckMwMDgvWGVNNmlPaS9HRVF1cXJpNEdBY1BIb1JLcGNMdmZ2YzdMRnEwQ0R0Mzdyd25RV1EwR2pGbnpoeG90VnE4Ly83N2tDVEpwa3hwYVNrU0VoSXdjT0JBYURRYWRPL2VIUWtKQ1hicjY5R2pCL3IzNzQ5Rml4YmRjWnM2ZHV5SWQ5OTlGNm1wcVNncUtzSzc3Nzdyc095aFE0Zmc0ZUdCQng5ODBPbjZMMSsrREFCbzBhTEZIYlh2cmJmZXdxRkRoekIvL256czJMR2oybUJ0aVB6OS9YVk5talR4bG1VNVJKS2tsdW5wNmV1VWJoTzVKZ2FSaS9yKysrOVJYbDZPSGoxNllQanc0VmkrZkRteXM3TngrdlJwQkFZRzF1cTU0dUxpa0pPVGc4aklTUGo2K3RvdHMzLy9mdWoxZXZUcTFjdXlMUzB0RFQvLy9MTk4yYXE2NWthTkdnV3RWb3ZyMTY5aitQRGhsdTBHZ3dFQTBLOWZQOHMyYzFmYndZTUhjZXZXTFRScTFNaW12c0xDUXVUbDVhRkxseTVRcVp5LzVXbHU5NjFidDV3K3BqS2RUb2ZvNkdnc1dyUUltemR2eHZqeDQrK29udnFtVzdkdVdsbVdPd0hvRFNCVWtxUWVhclc2b3hCaUV3QUdFZG5GSUhKUk8zZnVCQUFNR1RJRW5wNmU2Tk9uRC9idDI0ZTR1TGhhRFNJaEJMNzQ0Z3RvdFZwRVJFUTRMUGZ2Zi84YkFLeTZ2dzRjT0lBdFc3YllyZE5SMTl6enp6OFByVllMZDNkM2pCZ3h3bEorNjlhdEFJRGh3NGRicnNoME9oM2F0bTBMQUxoMDZSSTZkT2hnVTU4NVVPenRxNHA1VkY5bVppYnk4L1BSckZtekdoMFBBQ05IanNTYU5XdXdZY01HL081M3Y0Tk9wNnR4SGZWRnAwNmQycnE3dTRmSnNod21TVklBZ0dZQWJQL2xRR1FIZzhnRjVlYm1JalUxRlJxTkJnTUdEQUJRRVVqNzl1M0Q3dDI3TVd2V0xLalY2bG81MTVrelozRHAwaVdFaG9ZNi9HTjg0Y0lGeTBDRnltYk9uSW1aTTJmYWJIZW1hODdUMDlNeUdPSEVpUk9XSVByakgvOW9GWGJ0MjdjSEFKdzhlZEp1MkNRbEpRRUFnb0tDSEo3TG52VDBkTXZYQ1FrSkNBc0xxOUh4QU9EdTdvNm5uMzRhc2JHeFNFNU9SdCsrZld0Y3gzMUs2dGF0bTRmQllQQlZxVlNoa2lSTmxDVHBXZlBPMjBjdjJ1dnFKYXFNUWVTQ2R1M2FCUURvMWFzWEdqZHVEQURvMjdjdlBEdzhjTzNhTlNRbEpTRTBOTFJXenBXWW1BZ0FlUExKSngyVzJiQmhnOVg3YTlldVdhN1k3QkZDNE9MRmkxaS9mcjNkL2MyYk44ZHp6ejFuZWYvamp6OWF2czdQejRlWGw1Zmxua3YzN3QwQlZNeE5HalZxbEUxZEJ3OGVoRWFqUVo4K2ZSeTI1M2JGeGNWSVMwdURoNGNISkVuQ3JsMjc3aWlJZ0lxZlVXeHNMQklURSt0OUVEMysrT08rV3EyMm8wcWxla29JMFYydFZqOHRTZEtEZ0czNG1ER0V5QmtNSWhka0RxTEJnd2RidHVsME92VHIxdy94OGZHSWk0dXJ0U0JLU1VrQkFIVHIxczN1L3V6c2JQejczLytHbjU4ZmNuSnlBRlNFeFpvMWF4elc2ZW5waWR6Y1hJZGxPblhxWkFraVdaYXRRbTNpeEludzhmSEJ5cFVyNGUzdGpkYXRXNk5ObXpaSVRrNkdFTUxxRDl1VksxZVFtWm1KbmoxN3d0dmIyK25QL05OUFA4Rm9OS0pmdjM3UWFyV0lqNDlIYm00dVdyWnM2WFFkWnVidlcycHFhbzJQdlY5MDZkS2xzMXF0bml4SlVqOGhSRk1oWW1RcUVnQUFDcUJKUkVGVVJETkprdHdrU2JJYlFBN0NwMzF3Y1BDVWU5N1l1dGRTa2lRUElZUko2WWJjenhoRUx1Yk1tVE00Zi80OHRGb3QrdmZ2YjdWdnlKQWhpSStQeDk2OWV6Rjc5bXg0ZUhqYzlmbnk4dklBd09FZjRXWExsc0hkM1IyVEowL0czTGx6QVZUY2o2bDhGWE0zRWhJU2tKZVhoNDRkTytMTW1UTjQ1WlZYc0dUSkVyenh4aHY0OU5OUDRlbnBpZERRVUd6YnRnMUhqaHl4Q21CemQxN2x3SGJHamgwN0FBRDkrL2VIcDZjbjR1UGpzV1hMbGp1YUUrVHI2d3UxV28zOC9Qd2FIK3ZLaEJEUXFhVU93Y0hCQ1pJazlUWnZONGRNNVFCeTVxcEhrcVR1QUxyWGZrdGR4ZzJWU2xWM3k0TFVNd3dpRjJPZU8yUnZyazFvYUNpOHZiMXg4K1pON051M0Q4T0dEYnZyODkyNGNRT1NKRm02QU8zdG56NTlPcG8yYldxekx6WTJ0a1pEdEFNQ0F2RGxsMTlhYlZ1N2RpMGVmL3h4dEduVEJtZk9uRUY0ZURqeTgvT3hidDA2L1BHUGY4VEhIMytNRjE5OEVkdTJiY1BXclZzdFFWUmFXb3J0MjdlalNaTW1OZm8rWkdWbDRmRGh3L0QyOXNhQUFRT2cwV2pRdkhsemJOMjZGZEhSMFE2L0Q0NUlrZ1FmSHg4VUZCVFlYTEhkenlSSlFwa3M1M2hBdlFuQVU3SXNQeTFKVW9na1NkcmJ5NXBEcWFyUExvVElBM0RxWHJWWGFVS0lIRm1XVHlqZGp2c1ZnOGlGeUxLTTNidDNBNmdZTHUyb3V3eW9DS3phQ0tLYk4yK2lVYU5HRG9jK3Yvbm1td2dLQ3JJTUNxak1hRFJDcjlkanpKZ3hhTjY4ZVpYbjJicDFLL1I2dmRXMnc0Y1A0OWl4WTVnM2I1N1ZZSWpwMDZmandvVUxhTisrUFRRYURRSURBOUc1YzJjY1BIZ1FGeTVjd0NPUFBJS3Z2LzRhTjIvZXhMUnAwK0R1N3U3MDUxMjNybUlFOGZEaHd5MmozTWFNR1lOVnExYmh5eSsvdER2NG9qcWVucDY0ZHUwYXlzcks2dFhJT1NGVUpXbHBhVHNBeEhYdDJ2VkJXWmI5SkVrYXBsS3BYcElrS2JDaWpLaFUzbkVnU1pMMGsxNnZmNk51V2w3MzFHcDEyWWtUSndxVmJzZjlpa0hrUXBLU2twenU0a2xNVE1TMWE5ZnNYcW5VaExlM042NWR1d2FUeVdSM0pGNXdjSEMxZFlTRmhhRlRwMDRBS3U0ZlRaOCtIZUhoNFZhREMvYnYzMisxcHB2UmFNVGl4WXZoNit1TG9VT0hXZ1dSU3FYQzRzV0xyVWJQUlVWRjRVOS8raE1XTEZpQW1KZ1lmUGJaWjJqV3JCbkN3OE9kL3F6SGp4L0h0OTkrQ3pjM042c2xqTWFPSFlzTkd6Wmc0OGFOR0Rac0dBSUNBcHl1RXdBS0Nncmc1dVpXcjBMb05zWmp4NDc5Q3VCWEFJa0EvdEs1YytldWJtNXVFUUNHU1pMVVFnamhMVW1TQ3JBL2FrNElvVDkxNmxSdW5iZWM3Z3RjOU5TRm1MdmxoZzRkaXBTVUZMdXZwS1FrK1ByNldsMDkzWTBtVFpvQXFQaGpXaHNLQ3d1Um1abFo3VVRSQ3hjdUlEczdHNisvL3JyZEs1cmJsK3NaT0hBZyt2YnRpL1QwZEV5WU1BSGw1ZVdZUFh1MjB5c2FHSTFHTEZ5NEVBRHc4c3N2VzEzQmVYbDU0YlhYWG9QSlpFSk1UQXpLeXNxY3FoT29XQ3FvcUtqSThuMXNJQXdaR1JsSFUxTlRaeFVXRnZZUVFveVdKR211RUdJWGdIeEprdXBORnlYVkRRYVJpOURyOWRpN2R5OEFWTG11bWxxdHhxQkJnd0NneWlIVXpqSXZpM1BseXBXN3JndW9HR1VIQUczYXRLbXkzR09QUFlaQmd3YlY2SXJtblhmZWdVYWp3YlZyMS9EVVUwOVpyY0pRbmIvKzlhL0l6TXhFeTVZdE1YbnlaSnY5RVJFUmVQVFJSM0gyN0ZuODVTOS9jYnBlOC9mdFhpNUc2OG91WExoUW1KYVc5a05xYXVyQ2twS1NLSVBCMEZjSU1VRUlzVmVTSkQwRGlaekJJSElSKy9idFEybHBLWFE2SFhyMzdsMWwyYUZEaHdLb0dHR1hsWlYxVitldFBFK25OaHcrZkJnQWNQYnNXWlNYbDFkWmRzR0NCVTR2Vkdvd0dQRFJSeDladXZlT0hEbmk5QlhoeG8wYkVSc2JDNVZLaGZuejU5c2RiYWpSYURCLy9ueG9OQnJFeGNWaDhlTEZUdFZ0dm5mV28wY1BwOHJYWnovLy9IUCtpUk1uenFTbHBhMUpTMHNiYURRYUE0UVFNVUtJWTVJa1ZmMFFLMnJRR0VRdXd0d3QxN3QzNzJydk5YVHAwc1V5M05wODNKMHlqMEl6VDJ5dENZMUdBNTFPWnhub2tKV1ZoYmk0T1BqNCtPQ3p6ejdEeUpFanNYUG5Uc2l5akZhdFd0bGNKVGtiUXBjdVhjSzRjZU1RSHg4UGYzOS9USnMyRFVhakViTm56OGJmL3ZZM20wRVFsWDN4eFJkWXVuUXBnSXFWSUtvS2pFNmRPbGxXZS9qNjY2OHhiOTY4S3VzRy92dG9qTXByOEZHRjQ4ZVA1NlNscGIxLzllclYwUEx5OGcrVWJnKzVMZ2FSQzdoKy9ib2xDS3JxbGpPVEpBbERoZ3dCVUJGRU5YMGdYR1VCQVFFSUNBaEFhbXFxWlVWcVo3MzQ0b3RJU0VoQXg0NGRrWmFXaGlsVHBzQmtNbUhWcWxYNC9QUFA0ZTN0alhuejV1R1ZWMTdCeXkrL2pDVkxsdFNvZnFQUmlQWHIxMlBzMkxFNGRlb1Vnb0tDc0diTkdvd2JOdzRMRml5QXU3czd0bXpaZ3RHalIyUFBuajFXMzRleXNqSXNYTGdRSzFhc0FGQXgyS0dxdGZUTVJvMGFoVW1USmdHbzZQcU1pSWhBUmthRzNiSUZCUVZJU0VoQW16WnQwS1ZMbHhwOXRvWWtKeWVuTkNNajQ1TFM3U0RYeFNCeUFiNit2a2hLU2tKS1NvcWwyNjA2TTJiTVFFcEtDbmJ1M0huWE40YkhqeDhQazhsa004ZW5Pa2FqRVFjT0hNQ3NXYk13WWNJRWxKU1U0TU1QUDhSamp6Mkc0T0JnYk55NEVmL3pQLytEM054Y1RKNDhHWFBtekhGcVZLQVFBdDk5OXgzQ3c4T3hmUGx5bEpXVklUSXlFcDkrK3FubElYWkRodzdGMnJWcjRlL3ZqOXpjWEx6enpqc1lNMllNOXUvZmo0eU1ETHo2NnF2NDVwdHZBRlNzMWxDVFlkbVRKMC9HOU9uVElVa1Nzckt5RUIwZGJUZEVOMjdjQ0wxZWo5ZGVlNjNXMXY0amFvZ1lSSVJCZ3dZaElDQUFPM2JzY09xcVNKWmwvUG5QZjBhL2Z2M3c1cHR2NHRDaFF4ZzBhQkMyYmR0bXRmS0JXcTNHMkxGanNXM2JOdlR2M3grN2R1M0NxRkdqY1BEZ3dTcnJuenQzTHQ1KysyMzg4c3N2ZU9TUlI3QjI3VnJNbWpYTHBpdXZRNGNPK1BycnJ6RnUzRGk0dWJraFB6OGYvdjcrMkw5L1A3S3pzK0hwNlltLy92V3ZtREtsNWl2THZQNzY2MWkyYkJsOGZYMmgwK2xzNW14ZHYzNGRXN1pzUVpzMmJhd2VaMEZFTmNkNVJBUkprdkMvLy91L2lJaUl3T3pacy9INTU1OVhlZjlHcFZLaFU2ZE95TXJLUXYvKy9URml4QWo0K2ZrNUxOKzhlWE1zV2JJRTMzLy9QVmF2WG8yT0hUdFcyWjRwVTZiZ3hJa1RpSWlJd01pUkk2dHNpNXViRzZaTm00YlJvMGZqeXBVcjhQZjN4OVNwVTZIVmFoRVdGblpINjhlWjllM2JGOXUyYlVOV1ZwYlZvemVFRUpiN1J5dFhyb1JXYTdQWUFCR1JmZjRkZzJMYUJRYUpkb0ZCNHNOUFZnbXlGaDhmTDRZTkd5WTJiOTU4ejg0aHkzS3RsbFBDenAwN3hiQmh3OFNtVFp1VWJrcXQrL0NUVmNMOE8rTGZNU2hHNmQ5WmFoaDRSVVFXUTRZTXNReUN1RmVjdlovbHl2TlBoZzBiVml2TEt4RlJCZDRqSWlJaVJUR0lpSWhJVVF3aUlpSlNGSU9JaUlnVXhTQWlJaUpGTVlpSWlFaFJEQ0lpSWxJVWc0aUlpQlRGSUNJaUlrVXhpSWlJU0ZFTUlpSWlVaFNEaUlpSUZNVWdJaUlpUlRHSWlJaElVUXdpSWlKU0ZJT0lpSWdVeFNBaUlpSkZNWWlJaUVoUkRDSWlJbEtVUnVrR0tPVkkwbEVBcTVWdUJwRkxxZmk5SUtwYkRUYUlFcE5Ua0ppY29uUXppSWdhdkFiVk5TZUV1Q1FFQ3BWdUI1SHJFOFZDaUV0S3Q0SWFoZ1oxUlZSbUt2bFdwL0dTaGNERFNyZUZ5SlVKSVhMS1RMZStWYm9kUkVSRVJFUkVSRVJFUkVSRVJFUkVSRVJFUkVSRVJFUkVSRVJFUkVSRVJFUkVSRVJFUkVSRVJFUkVSRVJFUkVSRVJFUkVSRVJFUkVSRVJFUkVSRVJFUkVSRVJFUkVSRVJFUkVSRVJFUkVSRVJFUkVSRVJFUkVSRVJFUkVSRVJFUkVSRVJFUkVSRVJFUkVSRVJFUkVSRVJFUkU5ZGovQXhCOXNFSmV0ZzdQQUFBQUFFbEZUa1N1UW1DQyIsCgkiVGhlbWUiIDogIiIsCgkiVHlwZSIgOiAiZmxvdyIsCgkiVXNlcklkIiA6ICIyNTc5MDQ4OTAiLAoJIlZlcnNpb24iIDogIjIyIgp9Cg=="/>
    </extobj>
    <extobj name="ECB019B1-382A-4266-B25C-5B523AA43C14-3">
      <extobjdata type="ECB019B1-382A-4266-B25C-5B523AA43C14" data="ewoJIkZpbGVJZCIgOiAiNDE0OTczMDczMTAzIiwKCSJHcm91cElkIiA6ICIxNjY2MjE2NjciLAoJIkltYWdlIiA6ICJpVkJPUncwS0dnb0FBQUFOU1VoRVVnQUFCTXdBQUFKcENBWUFBQUJSdGE0RUFBQUFBWE5TUjBJQXJzNGM2UUFBSUFCSlJFRlVlSnpzM1hsOGpPZisvL0gzUFpsRUVvbEVHMHZWcnRiV0VzdVhIcTBXYmRIRm9hVXRhaW5hQ2xXNjRKVDJJS3A2YWk4OXlsRzB0dXFwMWxKYVcyblZVbnRGRWFFNENHSkx5U296Yy8vK2NESy9pWmtrazhpaU9hL240K0hSekgxZDl6V2ZpU1ROdkYyTEJ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M0WFJpRlhRQUFJUCtWckZvMUpNZzNzTHJGOEtsb21HWkZHWmFRd3E0SkFJQ3NHSVpwTjAzRnlUVC9Zem9jSjAvNk9vN3A0TUhyaFYwWEFPQi9BNEVaQUJSdFJzVWE5VnBaTEhyWGtGSE5ORlRjTUZWY2h1RlgySVVCQUpBVjB6Uk5HVWF5WVNyUmxIbk5OTFVweFpidzl2bGp4K0lLdXpZQVFORkhZQVlBUlpkUDVWcjEzalVNeXdoSjFzSXVCZ0NBVzJXYTVsVzd6ZmJzcWFPL3JTbnNXZ0FBUlJ1QkdRQVVVWlZxMU85b1dJeC9HNFo4SktsNFlLRCtyMGtqVlN4L3QwSkRXWkVKQUxpOTJlMTJuWSs3cU9NblRtalB2djF5T0J5U0pOTTBvMnhwdHFkUEgvdnRhQ0dYQ0FBb3dwaHhBQUJGVVBrYU5lNjJXUFNtL2h1V05RcHZvSGYrOXFZcWxDK3ZvT0tCOHZOalJTWUE0UGJtTUUybEpLZm9Xa0tDdHYyeVUvK1lPRVhuNHk3SU1JeGF2bjQrdmFSR282WGRhWVZkSndDZ2FQSXA3QUlBQUhtdjVKM2xIakFNbzQ4TW8zaElpUkw2NEwyL3EyR0QrZ29JOEplUER6LzZBUUMzUDhNdzVPdnJxNkRpeFZXdGFtVmR2WmFnWFh2MlNaS1BhY3J1RjV5Mk9qRStMckd3NndRQUZFMld3aTRBQUpEM0RJc1JLaWxBa2hxRzExUFZLbFVLdVNJQUFITFAxOWRYRHpadnB1Q2dvQnNYREpXMEdvNWloVnNWQUtBb0l6QURnS0xJTkVKa0dBR1NWTFowR1pVSURpcnNpZ0FBdUNWbHk1YVJuNS92alFlbVVkTENpYzhBZ0h4RVlBWUFSWkpSVFAvZHA5TGZ2NWg4ZlgwTHVSNEFBRzVOVVBIaXptMEZEQ25RMThvZUF3Q0EvRU5nQmdBQUFBQUFBTGdnTUFNQUFBQUFBQUJjRUpnQkFBQUFBQUFBTGdqTUFBQUFBQUFBQUJjRVpnQUFBQUFBQUlBTEFqTUFBQUFBQUFEQUJZRVpBQUFBQUFBQTRJTEFEQUFBQUFBQUFIQkJZQVlBQUFBQUFBQzRJREFEQUFBQUFBQUFYQkNZQVFBQUFBQUFBQzRJekFBQUFBQUFBQUFYQkdZQUFBQUFBQUNBQ3dJekFBQUFBQUFBd0FXQkdRQUFBQUFBQU9DQ3dBd0FBQUFBQUFCd1FXQUdBQUFBQUFBQXVDQXdBd0FBQUFBQUFGd1FtQUVBQUFBQUFBQXVDTXdBQUFBQUFBQUFGd1JtQUFBQUFBQUFnQXNDTXdBQUFBQUFBTUFGZ1JrQUFBQUFBQURnZ3NBTUFBQUFBQUFBY0VGZ0JnQUFBQUFBQUxnZ01BTUFBQUFBQUFCY0VKZ0JBQUFBQUFBQUxnak1BQUFBQUFBQUFCY0VaZ0FBQUFBQUFJQUxBak1BQUFBQUFBREFCWUVaQUFBQUFBQUE0SUxBREFBQUFBQUFBSEJCWUFZQUFBQUFBQUM0SURBREFBQUFBQUFBWEJDWUFRQUFBQUFBQUM0SXpBQUFBQXFKYVpxRlhRSUFBQUE4c0JaMkFRQUE0TTl0M2JwMU9uVG8wQzJOVWFaTUdUMzMzSE41VkpIM1B2LzhjeVVuSitmcTNsYXRXcWw2OWVyWjlydDQ4YUkrL2ZSVGRlN2NXVldyVm5WZVg3aHdvUllzV0tENTgrY3JMQ3dzMjNHbVQ1K3V4TVRFWE5WNnM5ZGVlMDBCQVFGNU1oWUFBRUJSUkdBR0FBQnV5YzgvLzZ4dnYvMzJsc2FvWGJ0Mm5nZG1CdzRjVUo4K2ZkU3NXVE5ObVRKRmhtRmthTGZaYkpvMmJab2NEa2V1eHE5V3JacFhnZG5zMmJQMTczLy9XOFdMRjllcnI3N3F2TzduNTZlNHVEZ3RYTGhRZ3dZTnluYWM1Y3VYNi9MbHk3bXE5V2F2dlBLS016QTdkZXFVdW5idHF1clZxMnZXckZteVd2bjFFQUFBZ04rSUFBQkFudmoyMjI4VkVoTGlkcjEvLy82S2lZblJ1blhyUE43WHZuMzdQSy9sNnRXcit0dmYvcWFTSlV0cTlPalJibUdaSkowN2QwNE9oME9QUGZhWTNuMzNYZWYxNU9Sa3hjWEZxVktsU2g3SG5qRmpoaFl0V3VUVkRLM1kyRmg5ODgwM0Nna0pVYTlldlRLMFBmWFVVL3JrazAvMDFWZGZxVWVQSGlwWnNtU1dZNjFjdVRMWDRWNjZOOTk4VXp0MjdNaHdyVUtGQ2hveFlvUkdqQmloNmRPbmEvRGd3YmYwSEFBQUFFVUJnUmtBQU1nVEFRRUJDZ3dNZEx0dXNkellNdFZUbXlTUFlkYXRtamh4b3M2ZVBhdXBVNmNxTkRUVVk1OHpaODVJa3NxWEwrK3N6ZUZ3cUgvLy9qcDkrclJtejU2dHlwVXJ1OTJYSGxwNUU1aTkvLzc3c3RsczZ0T25qNEtDZ2pLMCtmdjdxM3YzN3BvMmJacEdqeDZ0S1ZPbVpEbVd2NzkvdHMrWEhSOGZINC9YMjdadHF3MGJObWorL1BsNjZLR0hGQjRlZnN2UEJRQUE4R2ZHcHY4QUFLQklPWDM2dEZhdlhxM2F0V3ZyZ1FjZXlMUmZlbUIyMTExM09hOVpMQloxN3R4WlY2NWNVVVJFaEdKalk5M3VTMDFObFpSOVlQYlZWMTlwMjdadHFsV3JWcWJMVFY5NDRRWFZxVk5IbXpkdjF1TEZpejMyTVUxVFNVbEp0L1RuK3ZYcldkWXFTUysvL0xJa2FkYXNXZG4yQlFBQUtPcVlZUVlBQUlxVXVYUG55dUZ3cUUrZlBsbjJTdy9NeXBVcmwrSDZFMDg4b1V1WExtbnExS25xMTYrZlB2MzBVNVVxVmNyWjdrMWdGaE1UbzhtVEo4dHF0V3IwNk5HWjdndG10Vm9WR1JtcHJsMjdhc3FVS1NwYnRxeGF0bXlab2MvcDA2ZlZvVU9ITEY5TGRwNSsrbW1OR0RFaXl6N1ZxMWRYaXhZdDlOTlBQeWtxS2twMTY5YTlwZWNFQUFENE15TXdBd0FBZWVLSko1N3dlRDAxTlZXbWFhcDU4K1llMjFOU1VsU21USms4cWNGdXQydjkrdlVLREF6VWd3OCttR1hmOU5sanJqUE0wdlhvMFVQSGp4L1grdlhyZGZMa3lReUJXZnFwbXBrRlpuRnhjWHJ0dGRlVWtwS2lRWU1HNlo1NzdzbXlqaXBWcW1qa3lKRjY1NTEzTkd6WU1JMFpNMFp0MnJSeHRnY0hCK3ZaWjUvTmNvenNlTHZFOHRGSEg5VlBQLzJrRFJzMkVKZ0JBSUQvYVFSbUFBQWdUN1JvMFVKK2ZuNXUxN2RzMmFLclY2L3FrVWNlOFhqZjJyVnI4NnlHZ3djUEtpRWhRUTgrK0tESFdWM1hyMStYeldhVGRPTjBTRWtLQ1FsUlVsS1NXOS9CZ3dlclU2ZE9xbEtsU29aMlR4K243NEVXSHgrdjExNTdUWEZ4Y1hyODhjZlZvMGNQcitwdTI3YXRFaE1UOWY3NzcydkVpQkU2ZWZLa2V2ZnVMYXZWcXREUVVBMGJOc3pMejhDdGFkcTBxU1JwKy9idEJmSjhRRzVaREZtc0ZyTmV2WHIxc2o0dEF3RHdwMkN6MldJUEhqejRuOEt1d3hXQkdRQUF5QlBEaGczenVNRis3OTY5RlIwZHJkR2pSM3U4Yit2V3JYbFd3NTQ5ZXlSSmpSczM5dGord1FjZmFQbnk1Um11dFc3ZE9sZlA5ZmpqanpzLzNyQmhnMUpTVWpSZ3dBQ2RPSEZDOWV2WHozRHlwaVFkUDM1YzA2ZFBWL2Z1M2RXZ1FRTzM4WjU1NWhtbHBxWnEwcVJKbWpsenBuNzY2U2VOR1ROR1ZhcFVjZmF4MisweVRkT3IraXdXaS9QQUJXL2RlZWVkcWx5NXNtSmlZcFNRa09CMlVBRnd1L0N6S3REZmFwMXVHTWF0SFIwTEFMZ3QrUGo0bkE0UEQrKzVkKy9lZzRWZFN6b0NNd0FBVUdTY1AzOWVrakpkNHZuQUF3OG9ORFJVeWNuSit2TExMMVd1WERrOSt1aWpPWHFPNWN1WDYrclZxK3JldmJ2em10MXVWNTgrZlhUdTNEblZyVnRYVTZkT2RadHROM1hxVkczZXZGbkJ3Y0VlQXpOSjZ0cTFxNnBVcWFMaHc0ZnIwS0ZET25yMGFJYkFyRm16WnM1VE9yUFRwVXNYdmZYV1d6bDZiWkpVcWxRcG5UaHhRaGN2WGlRd3cyM0xjdU4wM1dLbXR3a3lBT0MyWkJpR2o2UkF3ekFDSEE1SGRVa0VaZ0FBQUhudHlwVXJrcVNTSlQydjBtclZxcFZhdFdxbHc0Y1A2OHN2djFURGhnMzEybXV2T2R0VFVsSTBmdng0ZGV2V1RWV3JWdlU0eG9ZTkcyU3oyVExjSjBrOWUvYlV4bzBiTlduU0pMZjl6ZmJ1M2F2Tm16Y3JORFJVZ3djUHp2STEzSC8vL1Zxd1lJRisrdWtuajJGZXFWS2xNbDNlS2tsLy9QR0hWcTllbmVWelpDWDljM2ZseWhWVnJsdzUxK01BK1NrNXpaRnN5RExVejJxY0tleGFBQUM1NTNBNHFobUdNZHd3ak9LRlhjdk5DTXdBQUVDZVNFNU85cmlIV2ZxTUtFLzdoRW55ZW9taE42NWR1eVpKMmM2TVNqOGg4KzY3Nzg1d1BTb3FTaXRXck5EbXpaczFlL1pzVmF4WTBlM2VwS1FrNTU1bHJwNTk5bGwxN3R4WnhvMlpMMDUydTEzang0K1hkR05mTkUvTFZtOTI5OTEzcTB1WExoN2JLbFNva09YTXNhTkhqOTVTWUpiK3VVdE1UTXoxR0VCK00wM0RucGhxLy9uQS92M1JoVjBMQUNEMzZ0ZXZIMjZ4V0pJa0VaZ0JBSUNpNmNrbm44eXlQYXRUSzh1V0xac25OUVFIQjB2Ni84RlpadElEczNMbHltVzQzcVJKRXcwZE9sUWZmUENCWG5ubEZjMmVQZHN0VkV0S1NzcTAzcHZETWtuNjZxdXZGQjBkcmNhTkcrdXBwNTdLMExacjF5NkZob1ptZTVKbVFVcWZwUmNTRWxMSWxRQUFBQlFlQWpNQUFKQW5ubi8rZVJVclZzenQrbmZmZmFmTGx5K3JXN2R1SHU5YnNtUkpudFhndXB3d0s2ZFBuNWJrSHBoSlV1Zk9uUlVYRjZjNWMrWm80TUNCK3ZMTEw1MG5idHJ0ZHFXa3BMZ3R1Y3hNWEZ5Yy92blBmOHJmMzEvRGh3OTNxeUVpSWtJVksxYlVnZ1VMdkI0enY4WEh4MHZLZkZrckFBREEvd0lDTXdBQWNFdHExcXlwK1BoNFJVUkVlRndLdVcvZlBsMjlldFZ0ejY5MEZ5NWM4R3Fab2pmU1ozNmRQWHMyeTM2WnpUQkxOMkRBQUNVbEplbVJSeDV4aG1XU2xKQ1FJRWtlbDJSNkVoa1pxWVNFQkwzOTl0dXFWS2xTaHJieTVjdnJoUmRlME9lZmY2NXg0OFlwTWpMU3F6SHoyNWt6WjJTMVdoVVdGbGJZcFFBQUFCUWFBak1BQUhCTHVuYnRxcTVkdStiNi9qRmp4dVJaTFkwYk41WWs3ZHk1VXoxNzlzeTAzOFdMRnlWSmMrZk9sY1ZpeWJUZjJyVnJ0WGJ0V3VmajlIM1l6cHc1bzMvODR4K1NibXoyNzJtSjVxSkZpN1J0MnphMWFORkNuVHAxOGpoKy8vNzl0WFhyVnExYXRVcU5HemRXKy9idHMzbUZOdzRRYU42OGVhYnR0N0luM01tVEp4VVhGNmZ3OEhENSsvdm5laHdBQUlBL093SXpBQUJRWk5TdVhWdWhvYUhhczJlUHJsKy83dkVRQWtueTgvT1R2NysvdnYzMjJ4eU5uMzZBd1lVTEY3Uml4UXBKMGwvLytsZTN3R3pQbmoyYU1tV0t3c0xDTkhMa3lFekg4L1gxMVpneFk5UzllM2Y5NHgvL1VQMzY5ZDFtb3Qwc05EUlV6Wm8xeTdiV09uWHFaTnZuWnIvODhvc2txV25UcGptK0Z3QUFvQ2doTUFNQUFFV0dZUmhxMDZhTmxpeFpvdlhyMSt2eHh4LzMyRy8rL1BtNUd2L3JyNy9XMkxGajFiTm5UdzBZTU1DdDNlRndhT1hLbGZyd3d3OWx0OXZWdW5WcjdkaXhReWtwS1VwTlRWVktTb3BTVWxLVW5KenMvRzl5Y3JLQ2c0TjE1Y29WalJ3NVVwOSsrcWw4Zkh3eXJhRktsU3A2NzczM2NsVy96V2JMc24zVnFsV3lXQ3hxMjdadHJzWUhBQUFvS2dqTUFBQkFrZEt6WjA4dFhicFVjK2JNVWJ0MjdUeWVYSm1kcEtRaytmbjVaZGkvN0k4Ly90RFhYMzh0U2FwUm80YkgrMkpqWXpWMjdGalo3WFpKTnc0MHlPNVFnMkxGaWlrd01GQkJRVUdLaW9yU1o1OTlwdDY5ZTN2c0d4a1ptZXZOK0JNU0VoUVRFeU1mSHgvbmFhS3V0bS9mcmdNSERxaHQyN2FxVUtGQ3JwNERBQUNncUNBd0F3QUFSVXFaTW1YVXFWTW5mZkhGRjFxelprMnVaa3R0MnJSSkkwZU9WT25TcFJVY0hDelROSFg2OUdtbHBLVG9qanZ1MEFNUFBPRHh2dkxseSt1Wlo1N1I0Y09IVmJWcVZkMXh4eDBLRFExVmlSSWxGQndjckJJbFNpZ29LTWo1cDNqeDRzN1paRWVPSEZHM2J0MDBjK1pNdFd6WlVsV3FWSEVidjEyN2RsN1Z2MjNiTm8wZlAxNEJBUUVxVnF5WUxCYUxUcHc0b2ZqNGVEVnUzTmh0QnB2RDRkRE1tVE5sdFZyVnQyL2ZISDYyQUFBQWloNENNd0FBVU9RTUhEaFF1M2J0MGovKzhRK0ZoNGVyVEpreU9icS9aczJhQ2dzTFUxSlNraTVkdWlTNzNhNFNKVXFvYWRPbTZ0Ky92d0lDQWpLOWQ5aXdZYm1xdVVhTkd1clpzNmVDZzROVnNXTEZYSTJScmtxVktqcDU4bVNHYTM1K2ZtcllzS0hlZWVjZHQvN3o1czNUL3YzNzllYWJiM29NNmdBQUFQN1hFSmdCQUlCOE5XZk9uQUovVG45L2YzMzQ0WWNhTkdpUXBrK2ZudU9UT0t0VnE2YnZ2dnN1bjZyTDNLdXZ2cG9uNDVRdFcxYTdkKytXZEdQMm1NUGhrSStQajhmbHFTZE9uTkR5NWN2VnJsMjdXenJ0RkFBQW9DZ2hNQU1BQUVWU3BVcVZ0R3pac3NJdW85QlpMQlpaTEpaTTJ5dFhycXpseTVjWFlFVUFBQUMzdjh4L2V3SUFBQUFBQUFEK0J4R1lBUUFBQUFBQUFDNEl6QUFBQUFBQUFBQVhCR1lBQUFBQUFBQ0FDd0l6QUFBQUFBQUF3QVdCR1FBQUFBQUFBT0NDd0F3QUFBQUFBQUJ3UVdBR0FBQUFBQUFBdUNBd0F3QUFBQUFBQUZ3UW1BRUFBQUFBQUFBdUNNd0FBQUFBQUFBQUZ3Um1BQUFBQUFBQWdBc0NNd0FBQUFBQUFNQUZnUmtBQUFBQUFBRGdnc0FNQUFBQUFBQUFjRUZnQmdBQUFBQUFBTGdnTUFNQUFBQUFBQUJjRUpnQkFBQUFBQUFBTGdqTUFBQUFBQUFBQUJjRVpnQUFBQUFBQUlBTEFqTUFBQUFBQUFEQUJZRVpBQUFBQUFBQTRJTEFEQUFBQUFBQUFIQkJZQVlBQUFBQUFBQzRJREFEQUFBQUFBQUFYQkNZQVFBQUFBQUFBQzRJekFBQUFBQUFBQUFYQkdZQUFBQUFBQUNBQ3dJekFBQUFBQUFBd0FXQkdRQUFBQUFBQU9DQ3dBd0FBQUFBQUFCd1FXQUdBQUFBQUFBQXVDQXdBd0FBQUFBQUFGd1FtQUZBRWVRdzdVa3l6ZXVTbEp5U29yUzB0TUl1Q1FDQVc1S1VsQ3k3M1NGSk1tVmVzOWtkdGtJdUNRQlFoQkdZQVVBUlpCckdlY200S2ttWExsMVdZbUpTWVpjRUFNQXRpYnR3OGYvL0E1Q2hNNVkwTy85ekF3RGtHd0l6QUNpQ0hIYkZtVElUSk9sUTlCR2RQWCsrc0VzQ0FDRFg3SGE3OXY2Nlg0bEp6b3dzOXFwUEtvRVpBQ0RmRUpnQlFCR1VHcC82bTJIb21DU2RQaE9yRHlaTVVkeUZDMHE5ZmwwT2g2T3d5d01BSUZ1bWFjcG1zeXM1T1ZsYmY5bWh6eFlzbHMxbWsya3FXUTd6eHl1Ly8vNUhZZGNJQUNpNnJJVmRBQUFnNzEyOEdIMnRlTmg5Znpkay9ZdGhLR0R6bG0zNjY3TXY2S0VIbXF0a2FJajgvWXNWZG9rQUFHVEo0VENWbUppb3VBc1h0WDdqajBwSlNaRWtHVEwzSkY1M2ZGM0k1UUVBaWpnQ013QW9vazRlUHJDdFVxMTY3eG15akpaa1BYOCtUbDh1L2Fhd3l3SUFJTmRNVTMvWVpIOG43dmdCOWhvQUFPUXJsbVFDUU5GbG5qeThmNXpkWWU5cW11WmhtZVkxMHpSVFRGUDJ3aTRNQUlEc21LWnBTa296cFNSVFpyenBjSHlYWm5QY2QvcndnVTJGWFJzQW9PaGpoaGtBRkczbWY2S2ovbDI1Vm9PZGRwbjNXVXlWTXVRSU0yVUpMT3pDZ0tMQTMybzJMbWExTkpBa205MDhtcGdtM3NnRGVjUXc1REFkamo5azZJSnBHdWQ4MGhMMm5HSGZNZ0JBQVNFd0E0RC9BU2NPN3pzaDZVUmgxd0VVTmZYcjExL3FZekhLUzVLUHhiandXOVNlMFlWZEV3QUFBRzRkU3pJQkFBQUFBQUFBRndSbUFBQUFBQUFBZ0FzQ013QUFBQUFBQU1BRmdSa0FBQUFBQUFEZ2dzQU1BQUFBQUFBQWNFRmdCZ0FBQUFBQUFMZ2dNQU1BQUFBQUFBQmNFSmdCQUFBQUFBQUFMZ2pNQUFBQUFBQUFBQmNFWmdBQUFBQUFBSUFMQWpNQUFBQUFBQURBQllFWkFBQUFBQUFBNElMQURBQUFBQUFBQUhCQllBWUFBQUFBQUFDNElEQURBQUFBQUFBQVhCQ1lBUUFBQUFBQUFDNEl6QUFBQUFBQUFBQVhCR1lBQUFBQUFBQ0FDd0l6QUFBQUFBQUF3SVcxc0FzQUFBRDRYMkNhcGxuWU5SUkZobUVZaFYwREFBQW9lcGhoQmdBQUFBQUFBTGdnTUFNQUFBQUFBQUJjRUpnQkFBQUFBQUFBTGdqTUFBQUFBQUFBQUJjRVpnQUFBQVhzM0xselNraEl5TkU5Ky9idDA4Y2ZmNndMRnk3azZqa1RFaEkwWjg0Y1hicDBLVmYzZTdKbzBTSjk5ZFZYZVRZZUFBREE3WUpUTWdFQUFBcFFZbUtpdW5YcnBnWU5HbWpDaEFueTlwREgvZnYzYTg2Y09XclpzcVZLbFNxVjQrZmR2WHUzUHY3NFk1MDhlVktqUjQvTzhmMmVMRnk0VU1IQndlclVxWk5YL2MrZlA2OXIxNjU1MVRja0pFUy8vdnBycHUwUFAveXdyRlorbFFVQUFQbUQzeklBQUFBS1VQSGl4Zlg4ODgvcmswOCswZno1ODlXalI0ODhHZGRtcytuSWtTT1p0cGNxVlVwVnFsVFJxbFdyMUxwMWE0V0ZoWG5zNSt2cnErclZxK2RKVFRlYk5tMmF2dnZ1TzYvNkRoMDZWQjkrK0dHbTdaczJiVkp3Y0hCZWxRWUFBSkFCZ1JrQUFFQUI2OTI3dDdaczJhS1BQLzVZelpvMVU0MGFOVzU1eklTRUJIWHYzdDJydnErLy9ucW1iYVZLbGRMOCtmTzFZTUdDYk1lNWR1MmFVbEpTTkhueTVDejdWYXRXVGUzYnQ5ZXJyNzdxclBIMzMzL1hPKys4bytuVHArdUhIMzdRcmwyNzlNRUhIemp2dWZ2dXU5VzZkV3Uzc1Zhc1dLR1BQLzQ0MjlvQUFBQnVCWUVaQUFCQUFmUHg4ZEdvVWFQMC9QUFA2OS8vL3JkNjkrNnRWYXRXWlhuUHZuMzdKRW5MbHkvWDFxMWJKVW5seXBYVDQ0OC9ucUhmRTA4OG9ZNGRPem9mYjkyNlZhVkxsOVk5OTl6ak51YVJJMGNVRnhlbkJ4NTR3SG5Oejg5UDhmSHhYdTFObHBLU0lzTXdzdTNib2tVTHRXL2ZYbVhMbGxYWnNtVWxTWGE3WFpKVXRXcFY3ZCsvWDhXS0ZWUE5talV6M0JjVUZPUTJWdkhpeGJPdEN3QUE0RllSbUFFQUFCU0N5cFVyYStiTW1hcGJ0NjcyN05takdUTm1lSFdmYXpqVnBFa1R0OENzVEpreUNnOFBkejZPaUlqUVUwODlwYzZkTzd1TnRYTGxTbTNZc0VFREJ3NTBhOXV5WlV1MnRUenh4Qk1LRGc3V0YxOTg0Vlh0a2hRYkd5dEp1bmp4b2lRcExpNU8xNjVkVTFwYW1yUE56ODh2MHlXakFBQUFCWUhBREFBQW9KRFVyMTlma3RTb1VTUDk4c3N2V2ZaZHVIQ2hQdnJvSTgyYk4wKzFhOWVXSkZrczdnZWVPeHlPREtHYXcrSFE4ZVBIUGM0Q08zSGloTkxTMGpLMDNYMzMzYnIvL3Z0ejlYcTg4ZFJUVDJWNDNLdFhMN2UyKys2N1Q1OTk5bG0rMVFBQUFKQWRBak1BQUlBQzlNc3Z2emlYSTByU1gvN3lGeG1HSWF2VnFnTUhEcWhtelpyeTlmVjF1eS85TkUwZkg1OHNUNGUwMiswWjloU3oyKzNhdjMrL0RoMDY1TlkzTFMzTnJYK0xGaTB5QkdZMm15M2IxK1NwajhWaThSam9TZElycjd5aUNoVXFlTnpEYk42OGVjNlpaZ0FBQUlXRndBd0FBS0FBdmZIR0cwcEpTWEUrM3IxN3Q2UWIrNG05K09LTDZ0aXhvNFlQSDU3cjhYMTlmVE1zcDJ6V3JKbWVldW9walJneHdxMXZaR1NrTm16WW9COS8vTkhqV0VlUEh0Vnp6ejJYNWZPZE8zZE9UWnMyZGJ2KzlOTlBlM3hPU1NwYnRxeEtseTR0U2FwVHAwNkdQY3hDUTBPZGdkbVhYMzZwcTFldlpyajN3SUVEV2RZREFBQ1FGd2pNQUFBQUN0QzhlZlBrY0RnMGI5NDhyVjI3MW5tOVJvMGFhdHUyclpZdVhhcTZkZXU2TFYyOEZhZE9uZExxMWF2ZHJwOCtmVHJMKys2ODgwNUZSRVRJWnJOcDl1elpLbCsrdko1ODhza3M3OW0rZmJ2Mjd0MmI3UjVrNTgrZmw5VnFWWEJ3Y0taOUZpNWNxTE5uejJhWWNlZk5qRGNBQUlCYlJXQUdBQUJRZ0twWHJ5NUpDZzBOZFdzYlBueTREaHc0b0hIanhxbFdyVnJPdnQ1SVgrYnA0K1BqMXJabnp4NUZSVVc1WFU5TFMxTkFRRUNtWTVZc1dWSjkrL2FWSkVWSFIydmJ0bTNxMEtGRHBtRllhbXFxbGk1ZHFzREF3R3hucHUzWXNVTzFhdFdTeFdLUjFXclYrZlBuZGZ6NGNTVW5KMmZvMTY1ZE80MGVQZHI1ZU92V3Jmcm1tMjg4TGxzRkFBRElLNTQzbGdBQUFFQ0JDd2dJVUdSa3BOTFMwalIwNkZBbEpTVjVmVzlpWXFJa0tUQXdNTVAxaHg1NlNFT0hEdFdXTFZ2Yy9nd2RPbFFQUGZTUVYrUDM2dFZMYVdscG1qVnJWcVo5UHYzMFU4WEZ4YWwzNzk0ZUE4RjA1ODZkMDVvMWE5UzZkV3RKVW5oNHVCSVRFOVdwVXlldFhMa3l5enIrOHBlL2FQejQ4ZkwzOS9lcWJnQUFnTnhnaGhrQUFNQnRwRzdkdXVyVHA0L3NkcnVLRlN2bTlYMEpDUW1TcE9MRmkrdjA2ZFA2N2JmZkpFbXRXcldTSksxWnM4YnRudURnWURWdjNseHIxcXhSclZxMVZLbFNwVXpIcjErL3Z0cTBhYU9sUzVlcVhidDJDZzhQejlDK2QrOWV6WjA3Vi9mZWU2OTY5T2lSWmEwLy8veXpnb0tDMUxGalIwbFN3NFlOdFdiTkdsMjZkRWx6NXN6Um1UTm52SDdkQUFBQStZSEFEQUFBNERiVHIxKy9ITjl6NWNvVlNWSlFVSkMyYjkrdWNlUEc1ZWorTjk5OE04dkFUTHB4WU1HT0hUczBiTmd3ZmZiWlo3cnJycnNrU2NlT0hkUHJyNyt1RWlWSzZQMzMzL2U0TE5SVnAwNmQxS1JKa3d6N2w1VXNXVklsUzVaVVNFZ0lnUmtBQUNoMEJHWUFBQUIvQWhjdlhwU2tUUGZ1T25ic21DU3BZc1dLcWxXcmxqcDA2S0RObXpkcnlKQWg2dDY5dXdZTUdPQjJ6OGFOR3pWcTFDaFZyRmhSYmR1MnpiYUdzTEF3alJzM1RnTUdERkJFUklTbVRadW1LMWV1NlBYWFgxZGFXcG8rK3VnamxTOWZQdHR4c2dyVmJEYWJhdFdxbGVYOUd6ZHUxSGZmZmFkaHc0WmwrMXdBQUFDNVFXQUdBQUJ3RzVvNmRhcWlvNk1WR0JnbzB6VDE4ODgveTgvUFQrWEtsZlBZLytqUm83SllMS3BhdGFvTXc1RFZhbFhMbGkzMXhodHZhT0xFaWJwOCtiS0dEUnVtd01CQVhiOStYZi82MTc4MFo4NGNoWWVIYThxVUtRb0tDdktxcmlaTm1tanMyTEVhTVdLRWV2VG9vZVRrWkFVRUJHakdqQm1xVjYrZVYyTjA3TmhSalJvMTh0aTJiTmt5WGJ0MkxjdjdMMTI2cEEwYk5talFvRUZlUFI4QUFFQk9FWmdCQUFBVXNETm56bWpMbGkyU3BMTm56enFYTnJweU9CejY1WmRmbkk5TGxDaWgxMTkvWGNXTEYzZnJhN2ZidFczYk5sV3JWczF0MzdPdVhic3FKQ1JFWThlTzFhNWR1OVN0V3pjdFdiSkVzYkd4NnR1M3IxNTY2U1ZaclRuN2xUQW9LRWhseXBSUmJHeXNKS2xHalJxeTJXeGUzMSs3ZG0wOThzZ2pIdHQyNzk2dGd3Y1Babm4vbVROblpMVmFWYlpzV2UrTEJnQUF5QUVDTXdBQWdBSjA3Tmd4OWUvZlgwbEpTYXBRb1lMNjl1MnJrU05INnYvKzcvOHk5QnM0Y0tCZWV1a2xTWkpoR0I2RHNuUzdkdTNTNWN1WDlkeHp6M2xzYjlhc21aNTQ0Z2w5L2ZYWG1qaHhvaVNwZmZ2MmV2cnBwNzBPeTY1ZXZhcnZ2LzlleTVZdFUzUjB0SUtDZ2hRUkVhRURCdzVvOCtiTmV1bWxsMVM5ZW5XMWFkTkdyVnExeW5JL3RHdlhydW44K2ZNZTI1S1RrNTBmQndRRTZOS2xTMjU5amh3NW9uTGx5bVc3VnhvQUFFQnVFWmdCQUFBVUVMdmRydjc5Kyt1UFAvN1FQLy81VDVVclYwNnZ2dnFxSWlJaVZLbFNKZFd0VzFkMzNIR0hmSDE5WmJWYW5YOThmSHhrdDl1Vm1wcXE2OWV2S3lVbFJkZXZYNWVmbjUvZWVPTU56Wmd4UTVLYys1Q2xwYVVwSmlaR1VWRlIycmh4bzNidjNpMkh3NkhHalJ2ci92dnYxL2ZmZjY4VksxWm94WW9WcWxXcmxwbzJiYXFxVmF1cVVxVktxbHk1c29LRGcyV2FwbjcvL1hmdDNMbFRQLzc0by9iczJTT2J6YWJRMEZEMTdkdFhYYnAwVVdob3FDUnA1ODZkV3JCZ2diWnMyYUpuV3RrREFBQWdBRWxFUVZTWW1CaE5uejVkcFVxVlVzT0dEVld6WmszbmM2U2JOR21TSmsyYWxPbm42Yjc3N3BNazFhcFZTeXRYcmxSa1pLUnpLV3BzYkt5MmI5K3VUcDA2NWN2ZkVRQUFnRVJnQmdBQVVHQjhmSHpVcWxVcjFhOWZYdzBiTnBRa0xWNjhXQ3RXck5BUFAveWd2WHYzS2o0K1h0ZXZYNWZOWnBOcG1sbU8xN1ZyVjBWSFJ5c3FLa3BQUHZta1FrTkQxYXRYTHgwNmRNaTVSTEpzMmJMcTNyMjdPbmJzcUFvVktraVNldlhxcGYzNzkydmR1blhhdkhtelB2dnNNK2VZdFd2WDFpZWZmS0xubm50TzU4NmRreVJaclZZMWJkcFU3ZHExVSt2V3JlWG41NWVoamlaTm1xaEpreWFLalkzVit2WHJ0WEhqUmtWRlJXbk5talZhczJhTklpSWlNZ1JtTDcvOHNoNTg4RUdQcituenp6L1gyYk5uSmQwNExmVE1tVE5hdFdxVjgvVVVLMVpNelpzM1YwUkVoTmVmZHdBQWdKd3lDcnNBQUFDQVA2djY5ZXN2OWZIeGVmcS9EL2Z1MmJPbllXWjl6ZittWDJscGFabWVkSGt6bTgybXRMUTAyZTEyR1lZaEh4OGY1eCtMeGVMc04zLytmRDM1NUpNcVdiS2tQdjc0WTEyNGNFRU5HelpVdzRZTnZUcTE4dUxGaXpwdzRJQ09IajJxUm8wYUtUdzhYSFBtek5IeDQ4ZlZ2SGx6M1gvLy9Rb0pDZkdxNW5RSkNRbUtpb3JTb1VPSDFLTkhEK2ZTVDV2TkpoOGZIeGxHM3Z3YWF1VFZRQUFBb01EVnIxOC8zTWZINTB0SnBSd09SODk5Ky9ZdEwreWEwdkVMQmdBQVFDN2xKakJEM2lJd0F3RGd6K3QyRHN3czJYY0JBQUFBQUFBQS9uY1FtQUVBQUFBQUFBQXUyUFFmQUFDZ0FMQjBFQUFBNE0rREdXWUFBQUFBQUFDQUN3SXpBQUFBQUFBQXdBV0JHUUFBQUFBQUFPQ0N3QXdBQUFBQUFBQndRV0FHQUFBQUFBQUF1Q0F3QXdBQUFBQUFBRndRbUFFQUFBQUFBQUF1cklWZEFBQUF3SitBVC8zNjljdGFMSmFiZjNjcW52NkJhWnArNGVIaGxWd2I3WGE3ZmYvKy9lY2syUXFpU0FBQUFPUU5Bak1BQUlEc1dTd1d5emhKZFYwdm1xWlp4VENNOUlkVkpTMXpiYmRhcmNmcjFLbnovTUdEQnd1bVNnQUFBT1FKQWpNQUFJRHNwVWs2YlJoRzk4dzZHSVlSSUtuQlRaZC9QSGp3NFBWOHJRd0FBQUI1amozTUFBQUF2R0MzMnhmcFJuQW1TVEpOMDYzUFRkZHNEb2RqWHY1WEJnQUFnTHhHWUFZQUFPQ0YvZnYzSHpCTmM1ZTMvVTNUM0x0djM3NTkrVmtUQUFBQThnZUJHUUFBZ0pkTTA1eWJnNzZMOHJNV0FBQUE1QjhDTXdBQUFDOFpockhLTk0zejZZOWRsMkRlOVBGbHU5MytmY0ZXQndBQWdMeENZQVlBQU9DbHBLU2thNUsyZU5GMWYycHE2c1g4cmdjQUFBRDVnOEFNQUFEQVM5SFIwWW1TZGtxU1lSaHU3ZW5YRE1QWWQrVElFUUl6QUFDQVB5a0NNd0FBQU84NTdIYjdEa2xaaFdIWFROUDBaaFlhQUFBQWJsTUVaZ0FBQURsZ211WmVTUmV5YUwrYWxwYTJ1UUJMQWdBQVFCNGpNQU1BQU1pQnFLaW9LdzZIWTQyVWNWbG0rc2VtYWE0K2NPREFlYzkzQXdBQTRNK0F3QXdBQUNEbkZtWFdZTGZiNXhaa0lRQUFBTWg3QkdZQUFBQTV0Ry9mdnIybWFlN3owQlFWRlJXMXM4QUxBZ0FBUUo0aU1BTUFBTWc1bTZRRk4xODBUZlBmLzIwREFBREFuNWkxc0FzQS9vUjh3c1BEdzAzVHZMdXdDd0VBRkI2SHc1Rm9HRWFhWVJpKy83MWtsL1JkWWRZRUFBQ0F2RUZnQnVUUXZmZmVXOFV3akptR1lUUXM3Rm9BQUlYSE5FMkhKSnRwbXVrYi92c1lockd6WVVQKzl3QUEvK05TVE5PY2E1cm04SDM3OXNVWGRqRUFjb2NsbVVBTytmajQzQ21wWEdIWEFRQW9YSVpoV0F6RDhITTRISVZkQ2dEZzl1SnZHRVlibTgxMloyRVhBaUQzbUdFRzVKd2hTYVpweGh1RzBXWFBuajNmRjNaQkFJQ0MxYUJCZzc5WUxKWU51dkdteUNaK3B3SUFaT1R2NCtQalU5aEZBTWc5ZnJrREFBQzRCWVpoSEpkVS9QcjE2ODBPSERod3FyRHJBUUFVamthTkd0MWxtdVpHU1RYMTMzOWtCL0RuUldBR0FBQndDMHpUM0N1cEdHRVpBQUJBMFVGZ0JnQUFjQXNzRnNzQ1NkY0x1dzRBQUFEa0hRSXpBQUNBVzNEMTZ0WHRrcTRXZGgwQUFBRElPNXlTQ1FBQWNBdUNnb0xTamg0OW1scllkUUFBQUNEdkVKZ0JBQUFBQUFBQUxnak1BQUFBQUFBQUFCY0VaZ0FBQUFBQUFJQUxBak1BQUFBQUFBREFCWUVaQUFBQUFBQUE0TUphMkFVQUFJb0cwelROd3E0QktDUlhDcnNBQUg5ZWhtRVloVjBEQU1BZE04d0FBQUFBQUFBQUZ3Um1BQUFBQUFBQWdBc0NNd0FBQUFBQUFNQUZnUmtBQUFBQUFBRGdnc0FNQUhEYk9IWHFsTjUrKzIxRlJVVmwyL2ZISDMvVStmUG5DNkNxbkxIWmJGNzF1M2p4b2laTW1LQmZmLzAxbnlzcWVBa0pDZHE5ZTdkWGZmZnUzYXVVbEpRcys4VEZ4ZW5Rb1VPeTIrMVo5b3VKaWRIZXZYc1ZIeCtmWmIvazVPUk0ydzRmUHF6TXpxKzRjdVdLVHB3NGtlWFllU21yT3RQdDNMbFQrL2J0SzRCcWtCdHhjWEU2ZGVwVXBsOVRSVWxlL0V4Mk9CeDVWRTNCaUkyTjFmcjE2M1gyN05sTSt4dzZkRWpyMTY5WFltSmlBVllHQU1nTG5KSUpBTWhUNTg2ZDA3WnQyekp0cjFhdG11clZxK2V4TFQ0K1htdlhybFhyMXExVnQyN2RUTWVJaVluUmtDRkQxS0JCQTgyYU5ldVdhODRycDA2ZFVyOSsvZFN0V3pkMTdkbzF5Nzd4OGZGYXZIaXhLbGV1clByMTZ4ZFFoWm16Mld5S2o0L1hwVXVYZFBueVpkbnRkajN3d0FNZSsvNzY2NithT25XcSt2ZnZyOGFORzd1MVQ1dzRVU3RYcmxTZlBuMzB5aXV2eUdMeC9POXplL2Z1VmI5Ky9WUzdkbTNOblR0WG1SMFV0M3IxYWsyZlBsMC8vUENEU3BRbzRiSFBybDI3RkJFUklZZkRvYkZqeDZwdDI3WWUreDA4ZUZDREJnM1NrQ0ZEOU5oamo3blY4OUpMTDZsYnQyNTYvZlhYM2U2ZE5tMmFWcTFhcFFrVEp1akJCeC8wT0g1ZU9YbnlwQ0lpSXRTN2QyOTE2dFFwMDM1Lys5dmZWTHAwYVMxZXZOaXJjYytkTzZlZmYvNDUxM1dGaG9icWtVY2V5Zlg5ZVNVNk9scExsaXpKc2srNWN1WFV0Mi9mQXFySXM4R0RCK3ZvMGFQYXZuMTdwbC9mbmx5NmRFbmZmUE5OanAvdnpqdnZWTWVPSGIzcU8yblNKQzFldkZoZmZQR0ZxbFdySmtuYXZYdTMrdlhyNS96YTgxWmUvRXlPaVluUm0yKytxY0dEQjZ0VnExYVNwUFBuejJ2VHBrMDVHcWR0MjdZS0NRbHhQbDYyYkptdVhMbTFnMnpMbGkycmR1M2F1VjMvKzkvL3JpTkhqbWpGaWhVZTcwdEpTZEdnUVlNVUdocXExcTFiMzFJTkFJQ0NSMkFHQU1oVE1URXhldSs5OXpKdGYvYlpaek1Oekx5UmtwS2lrU05IeW02M3EyYk5tdnJxcTYrOHVxOU5tellLRGc1MlBwNDJiVnFlelZDclVhT0dldlRvb1lDQUFKVXNXVklUSjA1VVZGU1VSbzRjcVVPSERtbnc0TUZ1OTZUUHBKZzBhWkttVFp2bTFsNnpaczE4Q1FQUG5UdW4rZlBuNi9MbHk4NXc3UExseS9yamp6OHk5UFAxOWRVUFAveWd3TUJBdHpHdVhyMnFYMy85TmRPWlhHKzk5WmF1WExtaTJiTm42L0Rod3hvN2RxeUNnb0l5OUltTmpkV1FJVVBrNysrdjRjT0haeGttN051M1Q3VnExY28wTEl1TGk5T0lFU05VcFVvVmhZU0U2UDMzMzFmdDJyVlZxVklsdDc0VktsUlFRRUNBUm84ZXJTcFZxcWg2OWVyT3RnWU5HdWpoaHgvV2dnVUxWTGx5NVF6Qnd5Ky8vS0xseTVlcmJ0MjZhdHEwYWFhMTVwVnk1Y3FwUklrU0dqOSt2R3JXckpsbGdPenI2K3YxdUwvLy9ydkdqUnNuUHo4L2owRm1hbXFxRE1PUW41K2Z4N1o3N3JrblEyQ1dIOTlIaHc4ZlZwOCtmVHoybVRWcmx1Njk5MTdGeHNacStmTGw4dmYzbDlYcS91dHNZbUtpYXRXcVZlaUIyWlVyVjNUbm5YZG1HaHBuNXVMRmk1b3hZNGFzVnF2SDErZEordCtQdDRHWncrR1F3K0hJTVB2Tk5FM25kVy9sMWMva1lzV0tLVEF3VUVPR0RGSDc5dTAxZE9oUW5UaHhRaDkrK0tIWHRVaFNvMGFOTWdSbUN4Y3UxTysvLzU2ak1XN1dzR0ZEdDhCc3hZb1YycnQzcnhvMWFxU05HemQ2ckdQRGhnMjZkT21TR2pWcXBHWExscm4xQ1FnSXlEVGNCd0FVUGdJekFFQyttRFZybGx0ZzhkeHp6OTNTbUtacEtqSXlVdEhSMFRJTVExOS8vWFcyOTZRdjkydmN1SEdHTjJjN2R1enc2azFVK3YzKy92Nlo5a2xmT2hjV0ZxWi8vZXRmR2pKa2lOYXVYYXV6Wjg5cXdvUUpHalpzbU5zOTU4K2YxL1RwMDlXbVRSczFhZExFcmQzMURWOWVLbEdpaEZhdlhxMFNKVW9vTEN4TVZhdFdWVkpTa2d6RDBPdXZ2NjR5WmNxb2JObXlLbDI2dElvVkt5Wko2dHk1cys2ODgwNTk4c2tuWGoxSDhlTEZOV25TSkkwYk44NzVkK1hxNHNXTGlvaUlVSEp5c2o3KytHUFZxRkhEYll6cjE2OHJPanBha2hRVkZhVW1UWnBrV0twYnZYcDErZnY3NjhxVks0cUlpSkFrZmZUUlI3SmFyZXJhdGF2NjkrK3ZUejc1UkJVcVZNZ3dibkJ3c01hUEg2OWV2WHJwcmJmZTBzS0ZDNTFobm1FWUdqVnFsS0tqbzdWczJUSzFiOTllUGo0K3VuejVzdjcrOTcrclhMbHltalJwa3Njd0thLzUrdnBxN05peGV1R0ZGL1QyMjI5cjhlTEZHYjUrMDlsc3RselZNMlhLRkkvQlgxWi8xeSs5OUpLdVhidVc0VnArZkI4NUhBNmxwS1Rvd1FjZmRQNE1PWG55cERadjN1d1c1THozM250cTJiS2x4OWR4TzdoeTVZcHExcXlaNi9zSERCaWdIajE2ZU5XM01GNXpYdjVNcmxpeG91Yk5tNmV4WThkcXhZb1ZPblhxbEY1NjZTVkpONzVlczV2VitjMDMzMlQ2anpVTkdqVHcrQThUM3VqZXZidmJ0V1BIam1uOCtQRUtDZ3JTbVRObk5IdjJiTGMrY1hGeCt2enp6eFVVRktUOSsvZHIvLzc5Ym4xS2xTcEZZQVlBdHpFQ013QkF2Z2dKQ1ZGb2FLaU9IRG1pY3VYS0tUUTAxRG5Md202M2U5enJLeTB0VGRLTkVPRG1tUzZtYWVyOTk5L1htalZyVkx0MmJSMCtmRmdEQmd6SWRPbGpRa0tDUm8wYXBZMGJONnBEaHc1dTRkMzgrZk96ZlExTGx5N1YrKysvcjZwVnEycng0c1ZlemZRSUNBalFsQ2xUOU82Nzc2cFZxMVlLQ3d2VFk0ODk1cmIvMXUrLy82N3AwNmVyVnExYUhwZnE1R1RXVUU0RUJnYTZ6WVlZTkdpUVRwdzRvU2VmZkRKWFl5WW1KbnBjRWxpbVRCbUZoSVM0dFgzLy9mYzZmZnEwbWpScG9sMjdkbW5YcmwwWjJ0dTJiU3VMeGFKZXZYbzVyNjFidDA3cjFxMXpQbDZ5WkltS0Z5K3UxMTU3VFZldlh0V01HVE5VdG14WlNkTGt5WlBWdjM5LzllM2JWeDk4OElIQ3c4TXpqRit6WmswTkdEQkFreWRQMW9jZmZxakl5RWp0M0xuVEdjYTgrT0tMS2xPbWpMT3VPWFBtNk9MRml4bzZkS2hpWW1LYzQ5U3ZYei9MQU9oV1ZhdFdUUU1IRHRURWlSTzFhZE1tdFd6WlVwTW1UY3JRSnprNVdhZE9uVkprWktUSE1SbzNicXpISDM4ODMyck1yKzhqU1hyeXlTZWRzOW5XcjErdnpaczMzMUt0QlMwdUxrNXBhV2txVmFwVVlaZVNML0w2WjdKMEkxQWRNMmFNcWxldnJ2RHdjQ1VsSlVtNk1Yc3UvZVBNcFAvL3d4T0x4ZUp4dHF3M2JwNGRHQnNicTRFREI2cEVpUkthTjIrZU16Qjc3NzMzRkJvYUt1bkdhKzNXclp0OGZYMjFlUEZpblRselJ2UG16ZE9ZTVdOVXNtVEpYTlVCQUNoNEJHWUFnSHh6NmRJbGRlL2VYU05IamxUNzl1MmQxeGN1WEtpcFU2ZG1ldCtJRVNNazNYaWpzblBuVHFXbHBXbk1tREZhdFdxVnVuYnRxamZmZkZNZmYveXhKazZjcUpNblQyclFvRUVaM2d4dDNMaFJIMzc0b1M1ZXZLZ0JBd2JveFJkZnpOSCtRWkowNXN3WlRaNDhXWkkwYk5nd3I5L2tTNUxWYXRXNGNlT2NqNmRObTZZRkN4WjQ3UHZoaHg5NlhISTBjK1pNai91RDNZNlNrcEkwZCs3Y0hOM2o3Kyt2cUtnb2p3YzgxSzFiVjQwYk45YWFOV3UwZlBseS9ldGYvOUkzMzN5VElVUThmdnk0K3ZYcnAydlhybW40OE9HNmR1MmE5dTdkNjJ4LytlV1hOV25TSkwzODhzdnEwYU9IWG56eHhRekxRcnQxNjZaTGx5N3AyV2VmbFNRTkhEZ3d5emZja3R6K25wWXVYYXJLbFN2bjZIWG5WSmN1WGRTZ1FRUFZxVk5IbHk5ZjFwbzFhekswMisxMmo5ZWxHek41aWhjdjdqRXcyN1JwazhjRERLNWV2U3E3M2U1eGY3QzR1RGdGQkFUa3FQNWIrVDc2c3p0eTVJZ2t1UzEzem9uRGh3OXI5ZXJWWHZWTlNFandPRE0xUGo1ZTQ4ZVBWOE9HRGZYTU04L2txbzd2di85ZUZ5NWNVTWVPSFJVVUZKVHZQNVBUWjlYOThzc3ZrdVJ4bG01TzJXeTJIQjJRWWJGWTFMQmh3d3pYL3ZqakQ3MzQ0b3V5V3EzNjV6Ly9xVktsU3NsdXQrdklrU1BxMTYrZlpzMmFwUklsU21qVnFsV3FYcjI2T25Ub29MdnV1a3ZTamErSGlJZ0lmZnJwcHlwZXZQZ3R2eDRBUVA3NzMvbXRCUUJ3MjJqWXNLRmVmZlZWdCt1TEZ5L1dwVXVYMUs1ZE8xV3JWazBXaTBVT2gwUDkrL2ZYbmoxNzFLOWZQK2NTblFFREJxaE1tVEthUEhteWZ2amhCMFZFUkNnc0xFeHo1c3hSVkZTVWF0U29vUWtUSnVqZWUrL05jWDJtYVdyVXFGRktUazVXKy9idHZRNnVacytlclRwMTZ1Z3ZmL2xMaHV2UFBQT00yN1hZMkZpOTk5NTc2dEtsaThlbFJwNldLZWFGZ3djUEtqWTJOc08xUzVjdUtUazVXZXZYcjg5d3ZVcVZLczdOd0xOU3FsUXBiZG15eFdQYmtTTkhQTDZXbzBlUDZwNTc3c2x5M0xDd01FVkhSNnRCZ3diT041MTJ1MTBmZmZTUkZpNWNxQW9WS3FoY3VYS1p6cTU2NXBsbmRQVG9VYzJiTjA5TGx5N1Z3b1VMZGZmZGQwdTZzZnh5MEtCQnpyNkxGaTF5Vys3MzJXZWZhZlhxMWZyODg4K2R5MU5kcFkrVm53ekRVSjA2ZFNSSmQ5eHhSNGJQYzBwS2lwbzNiNjVISDMxVTc3Ly9mb2I3VHA0OHFhZWZmanJUR1hDclZxM3lHRjVkdTNaTjhmSHhtamx6cGx0YlFrS0NxbGF0Nm5YdHVmMCt5Z25UTkwwK21iYWdwUWRtdi83NnF4SVNFdHoyOGZQR21qVnJQSWFobWZFVW1BVUdCbXJyMXEyS2lZbkpkV0EyYjk0OC9mNzc3MnJYcnAwQ0F3UHovR2V5eldiVDJMRmoxYVpOR3pWcjFzeXQvWVVYWHNoMmFldXVYYnUwZlBueVROc1RFaEwweWl1dmVQMmFmWDE5dFgzNzlnelhRa0pDOU5wcnI2bHAwNllLQ3d1VGRPTkFnTW1USjJ2TGxpM092K01KRXlibzhjY2ZkeDZjY3RkZGQybjgrUEg2OWRkZmN6M1REUUJROEFqTUFBQUY3cjc3N3ROOTk5Mlg0ZHF1WGJzMGZmcDBTZExERHorY1lXUHgzcjE3cTB1WExzNlQwOUoxNnRSSjFhcFYwNEFCQXpSMjdGam45UmRlZUVHdnZmYWFmSHg4Y2xYZko1OThvajE3OWlnc0xFeHZ2UEdHVi9mRXg4ZHI1Y3FWbWpGamhycDI3YXBCZ3diSmFyVnE0OGFOdW43OXVsdi85TDJna3BLU1BHNmV2MjNiTmpWdjNqeFhiN0t6c21USkVuMzc3YmNlMjI2ZXhkRzdkMjhOR0RBZ1Y4OXo3dHc1VFp3NFVULzg4SVBHakJtVFlaYlRybDI3OU1vcnI2aHUzYnJxMjdkdnBxZHhPaHdPN2R5NVV6MTc5dFNrU1pPVWxwYW1ZY09HNmRxMWE2cFhyNTRtVFpva2YzLy9UR2VHRlN0V1RGYXJWZlBuejlmSmt5ZFZ0bXpaREo5cnE5WHEvUHg2Q29MU0R4bW9WcTFhdmk2OXZObXBVNmN5TEp2MTlmVlZseTVkM1BxbHZ4WlBoeUdrcHFaS1VxWXp3c2FQSDU4bmU1aGxKVGZmUnprMVpNaVFUTnRxMTY2ZEw4L3ByZlFsdlhhN1hWdTNiblU3bFRVclZxdFZkOXh4aDdwMzc1NWhkbTVXM256elRZOUx1ZjM4L05TdVhUc3RXYkpFZS9mdWRWdWluSjNvNkdqRnhNU29aY3VXenBBb3IzOG1uejU5V3R1MmJkT0tGU3ZVc1dOSHZmWFdXeG0rNXhvM2JwenRIbWFwcWFsWkJtWkJRVUdhTjI5ZXRxODNYV1l6NEo1NDRnbTkvZmJiK3Vtbm45emFQdnZzTTBrM2ZuWjk5OTEzYnY4SUlja1pSai95eUNNYVBYcTAxL1VBQUFvZWdSa0FvTkNacHFsSmt5YkphclY2bkMxeS8vMzNaM2lja0pDZ3paczNhODJhTmRxeVpZc2NEb2RhdEdnaGk4V2lUWnMyYWNHQ0JWcTFhcFhxMWF1bk9uWHFxRXFWS3FwUW9ZSktseTZ0a0pDUUxKY0NyVnk1VXJObno1YlZhbFZ5Y3JMR2p4K3Z5TWhJSlNVbEtTQWdJTk43UTBORHRYRGhRbzBhTlVxTEZpM1NnUU1ITkhYcVZFMllNQ0hUMHlUOS9mMnpuRUd5WU1HQ1BBL01CZ3dZa0dFVDYzMzc5bW5jdUhFcVU2YU1QdnJvb3d4OTc3ampqaHlQbjV5Y3JBVUxGbWpldkhsS1NVblJvNDgrNnJhc3FXN2R1aG84ZUxEbXpwMnJRWU1HNmQ1NzcxVy9mdjNjWnVIOTl0dHZ1bnIxcXU2Ly8zN05temZQR1FLbEIzdnBzNzZ5Q3JNU0VoSlV2WHAxZGU3Y1dhZE9uY293dythKysrNXp2c0gxSkgzR1dVNlg4OTZxbzBlUFpsaXk3Ty92N3pFd08zNzh1S1FiSjJyZUxIMEQvY0thelpMYjd5Tlg2OWF0MDdGanh5UXAwNE1GSG43NFlaVXZYOTdqOHhlbXhNUkU3ZDY5VzNmZGRaZnNkcnRXclZxVm84Q3NXclZxR2Ziczg4YW5uMzZhYVZ1SERoMjBaTWtTTFYyNk5NZUIyWW9WS3lRcHcvZE9YdjlNcmx5NXNyNzQ0Z3VOR2pWSzMzenpqUTRjT0pCaGx1UDY5ZXQxOU9qUkxPdjg3YmZmc215M1dxMVpuamFiRTA4Ly9iVGI1OEJWWkdTazdydnZQblhvMENIVFBnVXhReFVBY0dzSXpBQUErZTdtVFpOdjlzVVhYeWc2T2xvdnZ2aWl4NzJ3a3BLU2RQandZZTNaczBjN2QrN1V2bjM3WkxQWmRNY2RkK2o1NTU5WHAwNmRuQnRJeDhURTZNc3Z2OVM2ZGV2MDQ0OC82c2NmZjh3dzFsMTMzYVZseTVaNVhJNjJjK2RPNXlscjc3enpqa2FOR3FXNHVEaVpwcW0zM25wTHFhbXBHakZpUktiTDBvS0NnalIrL0hqTm1ERkRWNjVjVVhCd3NGYXRXdVhWNTZpZ2xDNWRXcVZMbDNZK1RnOW1mSDE5czEwaW1aWHIxNi9yNjYrLzFxZWZmcXJMbHkrcmV2WHFHakpraUJvMWF1VFd0MWl4WXVyZXZiczZkdXlvdVhQbmF0R2lSUm80Y0tEQ3c4TTFjT0JBMWE5Zlg1SzBlZk5tbFNwVnltMHBWckZpeGZUMjIyOXI3ZHExR2E0Lzl0aGpHamR1bk5hdlh5KzczYTQyYmRybytQSGpHamh3b0pZc1dhSXlaY3BvNk5DaGttNXM1Sjl1eTVZdGlvdUxjNnN6L1EzNnQ5OSs2L0ZydUVLRkN2bXl6TEJGaXhiT0RlNkhEeCt1blR0M2V1eDM0TUFCU2ZLNGJEWjlnL1RNQXJQQmd3ZDdmRTJwcWFrNmNlS0VtamR2N3JITm02K1JXLzArU3ZmVFR6L3A1NTkvbGlTMzViTHBzd283ZE9qZ2NlYlIxcTFiczYwelAvMzg4OCt5Mld4cTJiS2xUTlBVa2lWTGRPSENCYThPQU5pNGNhUGVldXV0WEQrM3A2V0VOV3JVVUsxYXRiUisvWG9OR3piTTQ0bXJucVNtcHVyNzc3OVh4WW9WTXl5VnpJK2Z5YUdob1pvOGViSm16cHlwOCtmUFoxaGV1bjc5K216M3Y4dHVEOEowLy9uUGY3UnQyN1lzK3p6MjJHTlpiczd2NldSalYyUEdqRkdGQ2hXOG5oMElBTGc5RVpnQkFQSk4raHVZck43b0hEOStYQjk5OUpFZWZQQkJQZlRRUTI2QjJZb1ZLeFFaR1NuVE5DWGQrRmY1cDU5K1dpMWF0TkQvL2QvL2FmNzgrWm80Y2FLbVRKa2lpOFdpNnRXcmE4U0lFUm95WkloMjdOaWhiZHUyYWVmT25UcCsvTGdjRG9kNjl1enBzWjd0MjdmcnJiZmVrczFtMCtEQmcvWFlZNDlwMUtoUmttNjhhUXdMQzlPcVZhdlVwVXNYZGUvZVhYMzc5dlU0czhrd0RQWHYzei9EdFFVTEZtakdqQmxlZjk0S2Fxbk9vVU9IdEhYclZnVUhCOHRtcytuZGQ5OVZ1M2J0M0daNlpTY3VMazR2dnZpaXpwMDdwN0pseTJya3lKRjY4c2tuc3cxS2c0S0NOSERnUUhYcTFFa2ZmZlNSMXE1ZHE5NjllMnZ4NHNXcVVhT0dObTdjcUxwMTZ5bzJObGJKeWNtNmZ2MjZZbU5qbmNzTTI3ZHY3OXcveVhWRC9rMmJOaWsxTlZWdDJyVEo4SHpCd2NGNjdybm5KRWxmZmZXVjgvcjgrZk16RGFVa3VlMFBscTVkdTNiNUVwajUrUGc0ZzY2c1BvYy8vdmlqckZhcnh4bERDUWtKa3BUcERNWE9uVHVyU3BVcWttNkVIN05telZKQ1FvSTZkdXlvZ0lBQUxWcTBTQTgvL0hDRzViS2ZmLzU1dHJYbjFmZVJkQ04wY0QwbDAzWEpjUHBzdzl2MUVJRXZ2dmhDMG8zZ3hXcTFhdkhpeFZxd1lJRmVmLzExcjhkNDZxbW5jcnlYNFlvVkt6d2U1aURkK0hxZFBIbXkxcXhabzA2ZE9uazEzdXJWcXhVZkg2KytmZnM2WndYbTU4OWt3ekRVcjE4LzUvT1hLMWRPclZxMVV2ZnUzVld2WHIwTXRlM1lzVU4vL1BHSEhuMzBVVWxTVkZTVTFxeFo0enlwTWpPSERoM3llTkNLcTdwMTYzb016QklURXpOZDB1N0tORTJkT0hIQzQrRVpOL3ZyWC8rYWJSOEFRT0c0UFgvTEFBQVVDZWw3ZDNuYU1GMjZzV241aUJFalZLeFlNZjN0YjMvVGhRc1gzUHEwYmR0V3g0NGRVODJhTmRXZ1FRTzM1V2RidDI3VmYvN3pIN2Rnd2MvUFR3ODg4SUR6RFg5S1NvcGlZbUpVcTFZdHQrZFl1M2F0M24zM1hkbHNOdWVTeGZRMzVOS05KWEdSa1pGNi9QSEhGUmtacWJsejUycmR1blgvajcwN2o3T3g3djg0L3I3T21kMVloaGtxaEd3Uk1rcWtyTjFGNG82U3Rac0t1ZXV1ckNFVTBvSlNTRUtXTE1sZVdTcXFHU1VtUzR5SVpOOUhqWXd4d3l6bm5PdjN4elRuZDg3TW1mMk1vVjdQeDhPajVycXVjMTNmTXpQbmZPWjZuKytpVjE1NXhXTVBxb3hTVTFPVmxKU2tZY09HNVRqRWNzS0VDUjduUENzTTc3enpqbXJXckttd3NERHQyN2RQQnc4ZTFJWU5HelJtekJnOStPQ0R1VDVQMmJKbFZhZE9IWFh0MmxXVktsWFNxVk9ubklGQmJyVnExVXFkTzNmVzVzMmJuU0hCNzcvL3JpTkhqaWdpSXNKNVhQdjI3WjFEMjRvVksrYjhmY2pyNm8ydXBrMmJKcnZkbm1sN2x5NWRWS3hZTWJmZWFLN3lPMGVlTit6ZHUxZjc5KzlYMDZaTlBmWWlTNTlyTE9Qdlc5V3FWVFZxMUNqZGUrKzlDZ3NMMDdGangvVGlpeThxSVNGQmZmdjJkWVlWQ1FrSldydDJyUm8xYXVSY1NUUTBORFRiQ2ZZTCszWGtLbjJZYzI1N1NsMU4rL2J0MDg4Ly82enExYXM3aHdEZWR0dHRXckZpaFo1NDRvbHNleTY1dXZmZWU5M21jcFRTNWpZY01tU0lYbm5sbFV5QnNDVHQyclVyeThEcy92dnYxN3Z2dnF1MWE5Zm1PakJidkhpeGdvT0QzWHBLRmZaN3NzMW1jd1pvZm41K2lvaUlVS05HalRJRlpzdVhMOWR2di8zbURNenExcTJyRWlWS2FQbnk1WHJtbVdkeWZHN3o1czF6aHNicE5tM2FwSmRmZmpuTHgxeTZkQ25UMEhWUC9QMzlkZWpRSWVleFNVbEprandQSDA5dlB3RGcya05nQmdBb05CY3VYSkRrK2FiV05FMjkvUExMT25EZ2dDWk1tS0FiYnJqQlkyRG01K2VuZ1FNSGF0bXlaUjduSlRwOCtMQjhmSHc4cnVybnFrK2ZQcG5tcnpGTlV3c1hMdFRVcVZObG1xWUdEUnFrSGoxNlpIbU94bzBiYTlteVpYcjc3YmUxWnMwYVBmMzAwK3JjdWJPZWYvNTV0OURpOWRkZmR3NC95emh4ZFU3emdubWF0THN3ckYrL1hqdDM3dFJiYjcybHp6Ly9YRUZCUVpveFk0YWVmZlpaalJvMVNoY3VYRkQzN3QxemZiNEpFeVpJa2thUEhxMjFhOWM2bjdmRDRWQktTb3JiOXlFcEtVaytQajdPbStLVWxCVFZyVnRYYytmT2Rlc3ROVzNhTkdkQU0zUG1UR2NRRXhJU29wa3paMnI1OHVYTzM0bWtwS1JNRTVEbmxtdGIwaDA4ZUZBblQ1NlVuNStmbGl4Wm9zY2ZmN3hJQXpKWHBtbHE4dVRKa3VSeGJqTXA2MENwWExseTZ0aXhvK3gydXhZdVhLZ1BQdmhBZHJ0ZEkwZU8xQ09QUE9JOGJzU0lFWXFMaTlPRUNSUDAzWGZmYWNTSUVWbE91bDVZcjZQc25EdDNUbExhNzRpbng4VEV4RGlIQkY1dDZUOGIxN2tDLy9PZi8yajQ4T0Y2OTkxM3MxelZOVGV1WExtaXBLU2tmTTJyVjY1Y09kMSsrKzNhdlh1M2poOC9udVB4VVZGUk9uTGtpUDd6bi8rb1dMRml6dTJGK1o0c3BTM2s0T3ZyNi9aOWNqZ2NibUZ0eGpET2JyZHJ5WklsZXYvOTk1V2NuS3hHalJwbG1qc3hvNkNnb0V5dmoyTFBoZHdBQUNBQVNVUkJWSnlDOXh0dXVDSExGWUd6OC9ycnIydlZxbFhPWHFFQWdPc0Q3OWdBZ0VKejVzd1pTZkk0YjgvVXFWTVZFUkdoYnQyNlplcEY0Y21hTldzOFR2eWRIcjVrTlZ3c2ZWaG92Mzc5M0xhZlAzOWVvMGVQVmxSVWxBSUNBalJ1M0xoY0JTN0J3Y0VhTTJhTTdyMzNYcjMyMm10YXRteVp0bXpab3FWTGx6cERvVTJiTmlrbEpVVWpSb3h3ZSt4amp6Mlc0L212aHRqWVdFMllNRUYxNjlaVnExYXRuQ3ZMbFNwVlNqTm16RkNmUG4wMGFkSWtoWWFHNW1taThuUVZLbFJ3bm5QVHBrMGFNR0NBbGl4Wm9vb1ZLOHBtczZsUm8wWWFOR2lRYzNoay8vNzlQYTYrNkhvekhSSVNvdVRrWkxkQXJWV3JWczVRYi9yMDZYbHVaMVpzTnB2R2p4OHZIeDhmTlc3YzJQbTdPbmJzV0ZXdVhObHIxOG12MmJObmE5ZXVYYnIzM25zOXJuUXBwYTA2S01sdHZycDAzMy8vdmFaT25hcWpSNC9LYXJYcXVlZWVjd3ZMcExUZ2R2VG8wUm84ZUxCKy9QRkhQZkxJSTJyZHVyVWVmL3h4dDJHQ2hmRTZ5bzFEaHc0NWcwNVBQVExUaHd0ZWJldldyZE5QUC8ya3lwVXJxMDJiTnM3dC8vclh2MVN6WmsydFc3ZE9Eejc0WUxZVHhtY25NVEZSVXY1N1ZEN3d3QU02ZCs2Yy92enp6eHlQM2JsenAzeDlmYk1NUDczOW5peWxEYlhkdG0yYlNwWXNxWUNBQUYyOGVGRlNXaUNmSHNwTGN2c2QyN2x6cHlaT25LaURCdytxWnMyYUdqaHdZSTVoV1VGY3ZIalI0NGM3MlVsL2Z6dHk1SWhiMkZlMmJGbVBxOXdDQUs0TkJHWUFBSys2NmFhYjFMbHpaNVVxVlVyNzl1MlRqNCtQamg0OXFrcVZLcWxQbno2cVZLbVNwa3lab2dVTEZxaHAwNllhTkdoUXJzNjdjT0hDVE52V3JsMnIwYU5IWnp1RWNNaVFJWXFPam5iYmR2andZZlhyMTA4WExseFF4WW9WTlhIaXhEelBGZlN2Zi8xTGRlclUwY2lSSTNYMzNYYzd3N0pqeDQ3cGp6LyswUDMzMzUrcEY4UzBhZFBjSnJMMjVMbm5uc3RUTy9MS1pyTnA1TWlSaW8rUDErREJnelB0TDFHaWhONS8vMzNObno4LzN6MjJDdFBGaXhjVkV4TWpTU3BUcG93elZNdHAzcUxjdW5MbGlrYU9IS25vNkdqOTk3Ly9WZCsrZmZYVlYxL3B6VGZmVkxkdTNmVE1NOCtvUjQ4ZVJkYmJiUDc4K1pveFk0YkN3c0kwYXRRb1NXazM0NlpwT20rODkrN2RxdzBiTmlnc0xFeGx5cFNSbE5ZRDU1dHZ2dEhDaFF1MWYvOStCUVFFNk9tbm45YnUzYnMxWjg0YzllelpNOU8xdG03ZHF1am9hSFh2M2wyN2R1M1N1blhydEc3ZE9sV3VYRm50MnJWVHMyYk5DdTExSktVRmUrbWh1K3NLaVpjdlgxWjBkTFRxMXEycmFkT21lVHh2VVlUVEowNmMwRnR2dlNWSkdqNTh1TnZ2aUdFWUdqcDBxSHIzN3EyUkkwZHEwYUpGSGxjM3pVbjZjTXY4cnJEWW9VTUhQZmJZWTdKYXJmcjIyMit6UGZaLy8vdWZIbjMwMFN3WEt2RG1lM0s2blR0M0tpa3BTZTNidDNmYi9zQURENmgrL2ZyT3J5dFdyS2hQUC8xVVo4NmNVZCsrZlZXK2ZIbU5HemRPRHo3NFlLNTczMzN4eFJjS0RRMTEyM2J3NE1FY0gvZlZWMS9sT0FkYVZqTDJDQjAxYXBRNmR1eVlyM01CQUFvZmdSa0F3S3VxVnEycVljT0dLU1VsUlJFUkVmTHo4OVBnd1lQVnVYTm5EUnMyVEI5Ly9MRVdMRmlnaGcwYmF2ejQ4VGxPREorVmhJUUVmZkRCQnlwVHBveGF0bXlaNVhGLy92bG5wcENxVXFWS3FsQ2hnbHEyYktsQmd3Ymx1N2ZHRFRmY29GbXpacm5kb08zWXNVT1MzRmFVUy9mSEgzODQ1N0xKaXFlNXRGem45Q21vV2JObWFjZU9IZXJhdGF2SDRWQlNXbzlBMTFYNkFnSUNzcHlZdmJERXhjWHBpeSsrVUV4TWpHSmlZclJ6NTA3RnhjV3BWYXRXcWxxMXFxcFdyYW92di96UytmMCtlL1pzbmhjcnlHalRwazE2NjYyM2RQcjBhWFh2M3QyNW9FQ2JObTBVSGg2dWtTTkhhc3FVS1lxSWlOQ1lNV1BjZXB0NTgyZmtTV0ppb2thT0hLbE5tellwTkRSVTc3MzNualBJaUl5TTFOaXhZMlVZaG54OGZKdzllRnpuY1RwNzlxekdqeDh2bTgybUhqMTZxR2ZQbmdvTkRWWFBuajF6bkZQcnJydnUwdURCZzdWNTgyWjkrdW1uMnJScGs4cVdMVnVvcnlOSldhNHd1M0xsU3FXbXBxcDU4K1o1dWs1aC9vd1NFaEkwWU1BQVhicDBTWjA2ZGZLNGltTDkrdlhWdFd0WExWbXlSTTgvLzd4bXpweVpLYkRKanMxbTB6ZmZmQ05KZXYvOTk5VzVjMmZkZGRkZGVScWVtZGZYOFEwMzNKRHJZd3Z5bnB3dWZiaGp4cC90SFhmY2tXbmV0VTgvL1ZSK2ZuNGFOR2lRSG43NFllZlBkdENnUWFwZHU3YjY5T21UYlh2bno1K2Y0M1B5NUlFSEhuQjc3N3g4K2JLV0xsMnFidDI2WmZuOW5UdDNyaUlqSS9YUlJ4KzVCYW41Q1UwQkFGY1BnUmtBb0ZETW1UTkhzYkd4R2p0MnJINzk5VmQ5OHNrbnNsZ3Nldjc1NTNYeDRrWDE3dDA3eThVQWNuTHAwaVVOSERoUU1URXhHajkrZkxZM2dlZlBuODkwMCtmajQ2TVBQL3pRSy9PRlpleHA5UDMzMzB2eUhKaTVEaW5LU3NaQTdmZmZmMWUvZnYzVXBVc1hkZTNhdFFBdFRWT3RXalZWcVZKRnp6Ly9mSzRmNDZrblNXRkxUVTNWcEVtVFZLcFVLVldwVWtYKy92NnFWcTJhK3ZYcnAxdHV1VVV6WnN4UTdkcTExYTVkTzBuU0o1OTg0bnlzbjU5ZnRpSEN5Wk1uZGY3OGVVbHBRL2ZPbmoycklVT0c2TUNCQXlwVnFwVGVmUFBOVEVOUnk1VXJwNWt6WjJybXpKbWFPM2V1Smt5WTRGejUxTnMvbzNRSER4N1UzcjE3WmJQWmRPblNKUlV2WGx5TkdqWFM2TkdqVmE1Y09lZHg5ZXJWMHozMzNLUFUxRlNscHFhcVpNbVNhdDY4dWR0RTdSVXFWTkNzV2JOMHd3MDNPT2R0U2t4TTFNR0RCM1hQUGZma3FqMzMzSE9QN3JubkhzWEh4enQ3c3hYVzYwaEtXeVd6UllzV2J0c3VYTGlnRHovOFVDVktsTWcwakRRN2hmVXprdExlWTE1NDRRVWRQMzVjZGVyVWNRdWJNeG93WUlCKytlVVg3ZG16UjcxNzk5YVVLVk15RGZPOTZhYWI5UERERDd2MUlqTk5VMU9tVE5HcFU2ZFVwMDRkN2RpeFF4czNibFNGQ2hYMDZLT1BxbjM3OWdvSkNkSDk5OSt2bWpWcmV2WDU1VVpCMzVPbHRPY1lFUkdoNE9EZ2JGZWZUVXhNVkd4c3JLUzBoU2dlZmZSUnQzUDg5Tk5QdVFvR0Z5eFlrR25TLzNUWlBUNGtKTVF0WlA3eHh4K2RDeDI4OWRaYnV2bm1tejArUnBKcTFhckZIR1lBY0IzaEhSc0E0SFdyVnEzUzdObXoxYUJCQTdWdDIxWVBQZlNRNHVMaXRHVEpFdm40K0dqZ3dJRWVINWMrMUM2N201V29xQ2k5OGNZYk9uUG1qSjU3N3Jsc1Z4aUxpWW5SNmRPblBjN3pWQmlUNjErK2ZGbmJ0bTNUelRmZjdQR0c4UFBQUDgreFI4bDk5OTNuRnZaWXJWWVZLMVpNYjczMWxvNGZQNjRYWDN3eDM3M3lwTFM1ZjJyV3JGbWdIbU5YWTM2b3NMQXdmZnZ0dDg2aGxpKzk5SktTazVQZGVxNVVxbFRKdVZMZ3hvMGJuZHRmZWVXVkxNLzcwMDgvYWNpUUliSllMRHB4NG9TR0RoMnFvVU9INnU2NzcxYWJObTMwNktPUHVrMXc3c3BxdGVyWlo1OVZ3NFlOVmJWcVZiZnQzdndaU1drckRRNGJOa3crUGo0cVZhcVVldmZ1clJkZmZGSE5temZQRkFaV3JsdzVWeXYzVmE5ZTNlM3JHVE5tS0NVbEpjOURiMTNuWENxTTExSFpzbVgxekRQUHFIYnQybTRUK2wrK2ZGbERoZ3h4OXJiTDZ1ZVVmcXhyajdmQytCbEphVU5GQncwYXBOT25UNnRxMWFxYU1tVkt0dDhUWDE5ZnZmdnV1M3I2NmFkMTVNZ1I5ZWpSUTRNSEQxYUhEaDJjN2FsWnM2YmI3L0NSSTBmMHpqdnZLQ29xU3RXclY5ZXNXYlBrY0RpMGJ0MDZMVjI2VkZPbVROSDc3Nyt2MXExYnEzdjM3bTVocjJtYXVuTGxpc2UycEUraW41eWNyTXVYTHp2L1gwb0xyTk8zWlJRWUdPajJPK2l0OStUbzZHaWRPM2RPYmRxMGNYNFAwOTlySEE2SG9xS2l0SGJ0V2tWR1JxcEhqeDd5OWZWVlltS2lUTk4wdHVlMzMzNVRRa0tDNnRTcGsyVWJtamR2cmkrKytFSmx5cFRKTWJ3eVRWT0ppWW5Pb2MyZU5HN2NXUFBtemRPQUFRUDA1Sk5QYXVYS2xabUdpS2QvTDczeE93Y0F1SG9JekFBQVhwT1VsS1RKa3lkcitmTGxxbHk1c2laTW1PQzhRUmc5ZXJUT25EbWpGU3RXNk9HSEg5WXR0OXlpN2R1M2ErblNwYzRiMjgyYk44dHF0YXBhdFdwdTUwMU9UdGIzMzMrdnBVdVhhdGV1WFNwUm9vVEdqeC92ZG1NMmYvNThIVGh3UU1IQndRb0lDRkJxYXFvaUl5TmxtbWErSnE3UGo4MmJOeXMxTmRWajd6SlB6cHc1by9Iang2dFlzV0x5OWZYVjc3Ly9ycmk0T0ZXb1VNRjVUSmt5WmZUaGh4OXEyTEJoV3Jac21XSmpZL1hHRzIva082anc4ZkVwOE9xQisvZnZseVJuRDhITm16Yzd0eDA4ZUZEeDhmR2FQWHUySkRsWDQxdTJiSmxLbGl3cGg4TWhLZTBtTzMwaTdKTW5UeW81T2RuNW1GcTFhdW1lZSs3eHlyeGs2YUdBeFdMUndZTUg5ZXl6enlvNE9GaXpaOC9Xd1lNSE5XYk1HTFZyMTA1MzNIR0hxbGV2cnVYTGw4dHF0YnJkMkRvY0RwbW1LWWZENFZ5dGIvdjI3Zkx4OFZIZnZuMjkvalBhczJlUEJnd1lvQklsU2poN3NRMFlNRUNEQnc5VzJiSmxGUjRlcnJKbHl5b2dJRUFXaTBVK1BqNnlXQ3l5V0N5eTJXeEtUazUyKzFlK2ZIbjE3dDNiZWY3azVHUk5uVHBWUzVZc1VkMjZkWjJoNDdVaU5EUTAwM0M2aElRRTllL2ZYNy85OXBzZWVPQUJ0OTVsMjdkdjEvTGx5eFVVRkNSZlgxK2RPblZLTVRFeHV2MzIyNTNIZVB0blpMZmJ0V0RCQXMyWU1VTTJtMDExNjliVk8rKzhrNnZmMmZSVlhnY09IS2k5ZS9jNlYxQ2NPM2V1L1B6OEpFbW5UNS9XNXMyYnRYSGpSbTNkdWxWUzJueHZMNy84c3ZOMTE2bFRKM1hxMUVrLy92aWpGaTllN0p4akxqdzhYRDE2OUZEejVzMTErdlJwZGVqUUlkdjJlSnEvYnZiczJjN1hZMFpyMXF4Um1USmx2UDZldkg3OWVrbHlDOFdQSGowcVNabzBhWkpzTnB2S2xpMnJYcjE2NlpGSEh0SG5uMyt1OWV2WDY0VVhYbENsU3BWa3M5a1VGUlVsU2RrT3o4NXVpUGtQUC95Z0pVdVdLREF3VUw2K3ZqcDM3cHpPblR1WDVRcXg2V3JVcUtINTgrZnJ6Smt6Q2d3TTFLQkJneFFjSEN3L1B6L0Z4Y1hwdSsrK1U0VUtGUWpNQU9BNlEyQUdBUEFhdTkydVhidDJxVTZkT3BvMGFaSktseTd0M09mcjY2dEpreVlwTmpaV3Q5eHlpNlMwbmdxUmtaSE9ZMEpEUXpWOCtIQzMzbGtPaDBOUFBmV1VmdjMxVnhVclZrdzllL2JVRTA4OGtXa09uTlRVVkczWXNNSFpJOEZxdGFwaXhZcDY0WVVYc2gzZTQwMEJBUUVLRHcvUDlWeGFZV0ZoT25QbWpETkU4dkh4MFVNUFBhVEhIMy9jN2JqQXdFQk5talJKTDc3NG9pSWlJclJwMDZhclBpSC93dzgvTEQ4L1Axa3NGaDA2ZEVoV3E5WFpZeWtxS2txZmZ2cXAyL0h6NXMxei9uOUFRSUJXclZybDl2WDI3ZHUxZmZ0Mmo0L3AyTEZqcm9jSlJrZEhLeWtwU1h2MzduWGUxSzVkdTFheHNiRUtEQXpVeG8wYlpSaUd3c0xDRkJnWXFDcFZxbWpVcUZHcVVxV0txbFNwb2pwMTZtanAwcVdLaW9yU25qMTdzdXhWNDBtSERoMmNQVnU4K1RPcVVhT0dLbFNvb05kZmY5MzVQVjY1Y3FVKysrd3piZHk0VVR0MjdOQ0ZDeGVjdnpjNUdUcDBxUFAvVjY5ZXJWbXpadW5zMmJPNjdiYmI5TTQ3N3hUWkFnWjVrWktTb3NURVJEVnAwa1JqeDQ1MTJ4Y1VGS1RJeUVqbjk4TXdETldzV1ZOUFAvMjAyM0hlL0JrNUhBNXQzcnhaTnB0TkhUdDIxTkNoUTUxaFYyNlVMbDFhSDM3NG9TWlBucXhseTVhcGMrZk9Ta3hNMU1DQkEvWHJyNzhxTGk1T1V0cDdRck5temZURUUwKzRCWUN1R2pkdXJNYU5HK3Z3NGNOYXNHQ0J2dnJxS3cwWk1rUjMzSEdISmsyYTVQV0ZSSUtEZ3d2bFBmblFvVVB5OS9kM2UrMm45NDZyVjYrZXVuZnZybWJObWpsL1g3dDI3YXI5Ky9kcjY5YXQyckpsaTZTMEdqSnc0TUI4cjJaYnBrd1puVDE3VmtsSlNjNDU3KzY3Nzc1TXYwdWVoSVdGT2VjVlBIRGdnTFBIdE5WcVZaVXFWVFI4K1BCOHRRa0FVSFJ5UDBzb0FFbFN2WHIxR3Z2NCtIeHFtbWFBWVJqZGR1N2MrVlZSdHdtNEZwaC8zUlhGeHNhcVJJa1N1YjU1VE8rNUkzbWV4MGhLRzJaejhPQkJ0V3paMG0ySWxpZDJ1MTAybTAyK3ZyNEYralEvT1RsWlRabzBVY09HRFRWanhveDhuOGViVWxOVEN5VXM2OSsvdjQ0ZE82YlBQLzg4eTJPR0RCbWlmZnYyeVRSTmxTNWRXdDI3ZDlkRER6M2sxWFprSjMxSTVqdnZ2Q01wcmNkaTZkS2xaUmlHZHUvZXJUSmx5bWpnd0lHNjhjWWJOWDM2ZE0yWk0wZFNXcGp5NUpOUDZxbW5ucEtVZGdPZTNlVDBOcHROTnB2TjJhc3M0L0JUd3pCa0dJWXNGb3Q4Zlgwei9jNTY2MmQwK2ZMbGJIL1hUZE9VeldhVDNXNlhhWnJPeFNJTXc1RFZhblgreS9nYVdMeDRzVDc0NEFQMTZ0VkxUenp4UkxaRDB0YXZYNjhSSTBabzh1VEpPZmF3eVlvM1gwY0pDUW55OC9QTDhyM0Y0WERJYnJjN0Z6L0lpcmQrUm5GeGNmcjExMTl6M2FNMEs2ZFBuM2JPVi9iU1N5L3B4SWtUcWwyN3RobzBhS0NtVFpzcU9EZzRUK2M3ZS9hczVzMmJweVpObW1TYUE4NWJDdXM5K2VUSms2cFlzYUxidGw5Ly9WVzMzbnByZ2R0Y0ZCd09oL005SXp0R1hsWnV3RFh0amp2dXVORTB6VWhKTlNXZHRkdnRMWGJ2M3YxYlViY0x1SmJkZnZ2dDRWYXJkWm1rTUlmRDBTczZPanJyUDBpdk10NmNnVHdpTUFNOE02L0d4RlpBSGhUMnlwWFhxNFNFaER5SE1BQUtENEhaM3dlQkdaQjMxM0pneGtCNkFBRHd0MFJZNWhsaEdRQUFRTTRJekFBQUFBQUFBQUFYZlBRS0FQQUtocFFBQUFBQStMdWdoeGtBQUFBQUFBRGdnc0FNQUFBQUFBQUFjRUZnQmdBQUFBQUFBTGdnTUFNQUFBQUFBQUJjRUpnQkFBQUFBQUFBTGdqTUFBQUFBQUFBQUJjRVpnQUFBQUFBQUlBTEFqTUFBQUFBQUFEQUJZRVpBQUFBQUFBQTRJTEFEQUFBQUFBQUFIQkJZQVlBQUFBQUFBQzRJREFEQUFBQUFBQUFYQkNZQVFBQUFBQUFBQzRJekFBQUFBQUFBQUFYQkdZQUFBQUFBQUNBQ3dJekFBQUFBQUFBd0FXQkdRQUFBQUFBQU9DQ3dBd0FBQUFBQUFCd1FXQUdBQUFBQUFBQXVDQXdBd0FBQUFBQUFGd1FtQUVBQUFBQUFBQXVDTXdBQUFBQUFBQUFGd1JtQUFBQUFBQUFnQXNDTXdBQUFBQUFBTUFGZ1JrQUFBQUFBQURnZ3NBTUFBQUFBQUFBY0VGZ0JnQUFBQUFBQUxnZ01BTUFBQUFBQUFCY0VKZ0JBQUFBQUFBQUxnak1BQUFBQUFBQUFCY0VaZ0FBQUFBQUFJQUxBak1BQUFBQUFBREFoVTlSTnlDakc2cFZDL1B6Q1dwcmthVnlVYmNGOENUUlpwWU9sT09VSVZtVDdPYS9LOTlhdjFGUnR3bklpbUhLWmpmTjcwNzh0dnRIU2JhaWJrOWVVUk1Bd0h1dTk1cFFvY0p0cFMzQjF2YlVCRnlyNHE3WWc0djdHMlVzaGlHSEZKeVFxdWNxMzFyL2ZGRzNDL0RFTUdWenlOeHkvTUR1VGJvT2E4TFZjTTBGWm42K1FROWFUTXNrdzFDWm9tNEw0SW5ETkpTWTZ2d3kzRENLc0RGQURreVpEb3Uwc1ZLbFdvOGZQNzcvYkZHM0o2K29DUURnUGRkN1RiQUcrN1F3WkZBVGNNMXltS1lTa2sxSmhpUVZ0enYwUFBjS3VGYjlWUk9pS2xXcTlkajFXQk91aG1zdU1MT1lsaW9VUVFEd0RzTXdMRExNNmphcmdvdTZMZmxCVFFBQTc3bmVhNEpoR2hVTkN6VUIxekpEZHRQbEs5SXlYTU1NdzdDWXBtNnhYNmMxNFdxNDVnSXpWNDBhM3FIR2Q5MVoxTTBBZ092T3BVc0pXdlg1V3NWZHZGalVUZkVhYWdJQTVNL2ZzU2JVcjFkWHpaczJLZXBtQU1CMUp5SHhzbFordXZwdlZSTUt5elVkbURXKzYwNzEvOTkvaTdvWkFIRGRPWE0yUmhFYk4vMnRDaUUxQVFEeTUrOVlFOEp2cjB0TkFJQjhPUGY3SC9vMjRydS9WVTBvTEt5U0NRQUFBQUFBQUxnZ01BTUFBQUFBQUFCY0VKZ0JBQUFBQUFBQUxnak1BQUFBQUFBQUFCY0VaZ0FBQUFBQUFJQUxBak1BQUFBQUFBREFCWUVaQUFBQUFBQUE0SUxBREFBQUFBQUFBSEJCWUFZQUFBQUFBQUM0SURBREFBQUFBQUFBWEJDWUFRQUFBQUFBQUM0SXpBQUFBQUFBQUFBWEJHWUFBQUFBQUFDQUN3SXpBQUFBQUFBQXdBV0JHUUFBQUFBQUFPQ0N3QXdBQUFBQUFBQndRV0FHQUFBQUFBQUF1Q0F3QXdBQUFBQUFBRndRbUFFQUFBQUFBQUF1Q013QUFBQUFBQUFBRndSbUFBQUFBQUFBZ0FzQ013QUFBQUFBQU1BRmdSa0FBQUFBQUFEZ2dzQU1BQUFBQUFBQWNFRmdCZ0FBQUFBQUFMZ2dNQU1BQUFBQUFBQmNFSmdCQUFBQUFBQUFMZ2pNQUFBQUFBQUFBQmNFWmdBQUFBQUFBSUFMQWpNQUFBQUFBQURBQllFWkFBQUFBQUFBNElMQURBQUFBQUFBQUhCQllBWUFBQUFBQUFDNElEQURBQUFBQUFBQVhCQ1lBUUFBQUFBQUFDNEl6QUF2TUUyenFKc0FBTGhHVUJNQUFPbW9DY0QxeTZlb0d3QmNMeFl2WHF6aXhZdXJkZXZXOHZQemt5VEZ4TVRvbFZkZVVjMmFOVFY0OE9BY3o3RnIxeTV0MkxEQksrMXAwS0NCN3IvL2ZxK2NDd0FLVzJ4c3JPYk1tZVAxOC9idTNWdWhvYUZlUDI5T29xS2l0SC8vZm5YczJGRWhJU0dTMG02S1JvOGVyUk1uVHVpamp6N0s4UnpuejUvWDdObXp2ZEtlc0xBd1BmWFVVMTQ1RndBZ2I2Z0p3TjhUZ1JrS1hlUEdqUXYwK0FjZmZGQ2pSNC8yVW12KzM5NjllOVc3ZDI4MWJ0eFlreWRQbG1FWVdSNTc3dHc1VFowNlZYNStmbXJhdEtrek1Bc05EZFhKa3lmMXl5Ky9xSGZ2M2lwVnFsUzIxeng4K0xDV0xWdm10ZWZnR3BpOStlYWJXckZpaGFaTW1hSjc3NzNYYTljQUFHK0lpNHZ6NnZ0ZnVrY2ZmZFFyZ2RtbFM1ZlVyVnMzT1J3T2ZmTEpKeXBac21TV3h6b2NEazJlUEZtSERoMVNyVnExZFBmZGQwdVNETU5RU2txSzl1elpveDkrK0NISDkrSkxseTU1N1h0eXl5MjN1TjBjYmRpd1FTKzk5Sko2OWVxbEYxNTR3U3ZYQUFCdnNkdnQ2dHUzcjlmUE8yN2NPSlV2WDc3QTU2RW1BSkFJekhBVjFLNWRPOCtQT1hmdW5HSmlZaVNsRlZSdmk0K1AxL0Rod3hVU0VxS3hZOGRtRzVaSjBvY2ZmcWpVMUZUMTdkdlhMUlR6OGZGUnQyN2ROR1hLRkMxWXNDREhBdFNoUXdlMWJkdTJRRzMvNVpkZjlOLy8vamZUOWtHREJtbjM3dDE2K2VXWDlja25uK2lHRzI0bzBIV0FqR3JYcmgxc3NWanF4Y1hGN1RwMTZ0U1ZMQTZ6aG9lSDF6Uk44MHgwZEhUY1ZXMGdybW0zM0hLTE5tM2FsT054bXpadDBvZ1JJelJvMENCMTdOZ3h4K01EQWdLODBUeU5IajFhNTg2ZDA2eFpzN0s5TVpLazlldlg2OUNoUTdycnJydWNOMGJwZXZic3FhKy8vbHF6WjgvV1BmZmNrMjE5cVZTcFVxNitKemxwMWFwVnBtMFBQUENBdG0vZnJ2bno1NnQrL2ZwcTFxeFpnYThEdUtJbW9LQU9IRGlRcStOc05wdHNOcHQ4Zkh6azQ1UDk3V3RLU29vM21rWk5BQ0NKd0F4WHdkeTVjL04wZkdSa3BMTkhXWGg0ZUtGOENqSnAwaVNkUFh0V1U2Wk15YkZYV0hSMHRENzc3RE9GaG9hcVI0OGVtZlkvOHNnaldyaHdvUll0V3FTV0xWdXFidDI2V1o0ck40VStKMW5kSFByNysydmN1SEhxMnJXcnhvNGRxdzgrK0tCQTF3RXFWNjRjRUJJU1V0emhjSVJiTEpiSEpYV1V0S05FaVJMZEpIbThPYXBjdWJLdnBHY013M2d5UER4OHRXbWE4eHdPeCs0Ly8venowcWxUcDVJa01aSEhQNVRGWWxGUVVGQ094NlgzNFBYejg4dlY4ZDZ3ZXZWcWZmZmRkK3JaczZmQ3c4T3pQZmJpeFl1YVBIbXlKSG1zVDdWcjE5YmRkOSt0cUtnb0xWeTRVRDE3OXN6eVhJWmhGT3B6SER4NHNINzQ0UWVOR1ROR3ExZXZWbkJ3Y0tGZEMzOS9MaldoanNWaWVWTDVxd21MSEE3SERtb0NyRmFyTm0vZW5LdGo1ODJicDJuVHBxbHYzNzdxMDZkUEliZU1tZ0RnL3hHWTRacmhjRGowd1FjZk9BTzJuajE3NnJubm5wUFZhdlhxZFU2ZE9xVXZ2dmhDdFdyVnlyRnI5SlVyVnpSNjlHaVpwcW1oUTRkNkRLdUNnNE0xY3VSSURSNDhXQ05Hak5Bbm4zemlzUUNscEtUSVpyTVZxTzJCZ1lIWjdxOWV2YnBhdG15cHlNaElSVWRIcTM3OStnVzZIdjU1cWxXcjVsKzhlUEVHa2hwS3VsUFNuVmFydGJyK3FoZTVuYmpXTUl4aWtyb1podkdZWVJoSHdzTENkb1NHaGthYnBobVZtSmk0L2RDaFE4bUY5Unh3ZlV0L255em9od3U1WmJmYk5XZk9IQVVFQkdSN0k1TnUvUGp4aW8yTlZaY3VYVlNyVmkyUHg0d2FOVXFkTzNmVysrKy9yenZ2dk5OalQydWJ6VmJnbmhCK2ZuN1pmcDhDQWdMVXExY3Z2ZlhXVzFxNmRLbDY5KzVkb092aG42Y1Fha0pud3pBT3U5YUVpeGN2N2poMjdGaFNZVDBISUMrb0NRQmNFWmpobW5EcDBpVzk5TkpMaW9xS1VuQndzTWFNR2FPV0xWc1d5clhtelpzbmg4T1JxeUx4NXB0djZ0U3BVMnJUcG8zdXUrKytMSTlyMGFLRjJyVnJwN1ZyMTJydzRNR2FQSGx5cG5EcjFWZGYxWmRmZmxtZ3RxOWZ2ejdIWS9yMDZhUEl5RWpObmoxYjA2Wk5LOUQxOE05UnAwNmRpbGFydFpQVmFuM2NOTTF5a2tJTncvQ1gvditHS0tlaHl4bjk5VGdmd3pCcVNLb2hxWk5oR0xFbFNwU0lxVisvL2hLSHc3SGk1NTkvUHVyVko0SnIzb1lORy9UMTExOW51Zi9jdVhPU3BKVXJWMnJMbGkxWkh0ZStmWHV2RENsWnYzNjlUcDA2cFc3ZHVqa25hczdLNTU5L3JnMGJOcWhDaFFyWjluNis0WVliTkdUSUVJMGRPMWFEQncvV2pCa3pWS2xTSmJkajFxeFpvOWRlZTYxQWJYL2pqVGZVdW5YcmJJL3AyTEdqNXN5Wm8wV0xGcWxIang1ZUc4S0t2N2YwbW1DeFdMcEtLaS92MVFScnhwcFF1blRwODZWS2xWcElUY0MxZ0pvQXdCV0JHWXJjOGVQSE5YRGdRQjAvZmx5VksxZld1KysrcTV0dnZybFFybVczMi9YTk45OG9LQ2hJVFpzMnpmYlltVE5uYXQyNmRTcFhycHlHRGgyYTQ3bUhEaDJxSTBlT2FNZU9IWHIyMldmMTNudnZ1ZlUwYTl5NHNZb1hMMTZnOXVmVXcweVNicjMxVmxXb1VFRmJ0MjVWUWtJQzNhM2hpYVZtelpyRnJGWnJpTCsvL3oyR1lmU1E5RkRHZzF4N0R1VDF4aWlMOC9oSnVrblNUUmFMcFlIRllwbllvRUdERFhhN2ZaRmhHSnV1WExseS9zQ0JBNG1TSFBtK0dLNTVSNDhlVlVSRWhQejgvR1N4V0RMdFQrOWhkdmp3WVIwOW12bmUyZUZ3S0NVbFJYWHIxdlZLWUphK2NuRk9OeGxidDI3VkcyKzhJUjhmSDczNjZxczUzbVQ4KzkvLzF0NjllN1Z5NVVyMTdkdFhIM3p3Z2FwV3JlcmNYN1ZxVlhYdTNMbEFiYzlOcmZUMzkxZXpaczMwMldlZmFmdjI3VG5XUHZ3aldXcldyRm5NMTllM2xLK3Y3NzBaYTBMNmUzZ2gxNFNKcmpYQk5NMGZrcE9UWTZrSnVOcW9DUUJjRVppaFNFVkZSV240OE9GS1NFaFE4K2JOTlc3Y09CVXJWcXpRcnJkdjN6NGxKQ1NvYWRPbTJYWlpYclZxbFdiTm1xV0FnQUM5Kys2N09VNzJLVW5GaWhWenpxL3c4ODgvcTNmdjNucnR0ZGRVdlhwMVNWSzdkdTNVcmwwN3J6Mlg3RFJ1M0ZnclZxelE5dTNiQzYybkhxNC85ZXZYTHlYcEhrbE5MQmJMN2FacE5qUU1vNnlVOWJBYUR6ZEZRWDUrZnJjMGFOQWdPRFUxMVdFWWhtbTFXaDNKeWNtbWo0K1B3elJOUDlNMGk2VS9MdjIvcnVmUGNOUDFnTlZxZmNBMHpRdEJRVUZidzhQRGQwamFrcEtTc3ZXWFgzNzUwMXZQSGRlZTk5NTdUM2ZlZVdlbTdla3IvaTVZc01ENS91bHEwNlpOR2pCZ2dGZmFZTFBaOU5OUFB5azRPRGpiQldyMjc5K3ZGMTk4VVRhYlRhTkdqZEx0dDkrZXEvTVBIejVjbHk5ZjFwZGZmcWsrZmZwbzFLaFJ6dDdLOWVyVlU3MTY5Ynp5UEhMU3FGRWpmZmJaWjlxNmRTczNSM0RLV0JNazNTSHBCdW1hcUFrWGc0S0NvcWdKdUpxb0NRQXlJakJEa1ZtNWNxWEdqeDh2aDhPaHA1OStXazgvL1hTQlBySE1qWjA3Qzg5MnF3QUFJQUJKUkVGVWQwcVN4NXUwZEFzV0xOQ1VLVk5rR0liZWVPTU4xYXhaMDIzL3BFbVRGQm9hcWtjZmZUUlQ3NjJTSlV0cSt2VHBldmJaWjNYbzBDRTkvdmpqK3U5Ly82dWVQWHM2NTJJelRUTlBLMy9tWng2Zk8rNjRReXRXck5ET25Uc0p6Q0JEcG05SWNiOFJobUhjSmFtc3BOS1NMSVpoZUx3cHl1NTFhQmhHWFVtTEpkbDhmWDBseVRSTjAvVDNUeHVwSThtUUZKcmRPVE5lMHpSTkdZWVJJcW1OcFB0TjAvelR6ODh2dG43OSt1c3ZwWmlCZGtmQmVqUGcrckp2M3o0WmhwRnB1RXBoK1BYWFgzWDU4bVUxYmRvMHkva3l0Mi9mcnNHREJ5c3hNVkdQUC81NHBwVTcxNnhabzMzNzlxbEhqeDZxVUtHQzJ6Nkx4YUl4WThiSWJyZHJ3NFlOR2pwMHFOcTJiYXVoUTRlNjlUak95L3lXVnFzMXo2K0hPKzY0UTlMLzEwRDhzeGt5ZlVzRit3NDFES09KWEdxQzVEa29LNkthVUZLWmEwSkVZcExqU3FwcFVCTlFLS2dKQURJaU1NTlZaNXFtcGs2ZHFnVUxGc2pQejA5ang0N1ZBdzg4Y0ZXdW5UNDNUcmx5NVR6dS8rU1RUelJseWhSWnJWYU5HVE5HelpzM2Q5dS9mLzkrTFY2OFdMNit2bXJSb29YSDRZNmhvYUdhUDMrK3hvNGRxNisvL2xvUkVSSHExcTJicy9ET21UTW5UeXRZYnR5NE1jOURPY1BDd2lSSnNiR3hlWG9jL3A0TVE3TElDSkpVd2pBTS85eE8wcHdGdi9SZWFmOS8vclMvMUV6VFRQK0xMZGUxeGNPTmt0VXdqR0ttYVNZYmhoRnNtQTR6N1g0TC93Um56cHpSdm4zN0pLVzlIL2ZxMWF0UXIvZjc3NzlMU3B0ZnhwTzllL2ZxK2VlZlYycHFxaDU3N0xGTVBkdXVYTG1pYWRPbUtUWTJWclZyMTg1MGN5U2xmZWp4NXB0dnFrYU5HcG8rZmJvMmJkcWtQbjM2T04vWGQrM2FsYWRWMzk1KysrMDhmeEJTdW5ScFdhMVdhZ0lrL1ZVVExKYnJzU1lVTnl4R01nTTBVVmlvQ1FBeUlqRERWWldhbXFxWFgzNVpYMy85dFVKQ1F2VHV1KytxYnQyNlYrMzZGeTVja0tRc0ovRnMwNmFOMXExYnB6NTkrcWhGaXhhWjlrK1pNa1dTOU5SVFQyWGIreUV3TUZEang0OVh2WHIxMUxKbFM0L3pHclJxMVNyTDRFNUtHM1owNnRTcGJKOVBWdEtmWC9yenhUK2J3elJTejE5S0hoVmF3djhQdTkzZTFHS3hOSlpVWDlLZG5vWmtaamRQaldtYXY1bW1PYzFpc2NTYnBta3hUZE93V0N3VzB6UU4welF0a3Z3c0Zrc25TUzB6UE01ajIxeUc1MXd3REdPcmFacDdKTzI4Y3VYSzE3LysrdXY1eXJmV0gwMUhnbitPZWZQbVNaTEtseSt2cVZPbjZ2ZmZmOWZnd1lNOXpuWG1EVG5WaEZxMWF1bSsrKzVUdVhMbFBFN292R2pSSXNYR3h1ck9PKzlVKy9idHM3M1drMDgrcVZxMWFzbG1zM21zSDNYcTFNbTJIdjcyMjIvNjZhZWZzcjFHVmd6RFVLbFNwUlFYRjVmZWV5ZGY1OEhmZzhNMFV2K01UeDZUc1NZWWh0SEFNSXhNUXpLTHFDWmNOQXdqS2xOTnFGbS92MUU0YndjQU5RRkFKZ1JtdUdvdVg3NnNRWU1HYWZ2MjdhcGN1YkxlZSs4OTNYVFRUVmUxRFpjdVhaS2tMQ2ZDRHdrSjBjS0ZDejBXam9pSUNHM2Z2bDJWS2xYU2swOCttYXZyZGUvZVBjdDlYYnAweVhabzZMbHo1L0lkbUtVL3Y4VEV4SHc5SG45UDBkSFJjWkxXU1BxaVJvMGFJWUdCZ2VVTXcyaGlHTVpqaG1IY24zNmNweHNsbDlmRXVaU1VsRlg3OXUyTDhYU055cFVyQjRTRWhOUXlES05seG5PbHkvRDZpalJOYzduTlp2dkJ4OGNuSmpvNitvS2szSTlGd04vRzl1M2I5ZW1ubitxbW0yN1MwcVZMTlhMa1NDMVpza1N4c2JFYU4yNmMvUHo4dkg3Tm5HcUMxV3JWYTYrOTVyRW14TVRFNktPUFBwS3ZyNjlHakJpUnErczFidHc0eTMxTm1qUlJ2Mzc5c3R5L2RPblNmTjhjU1duemJKNC9mMTdKeWNtc2lnWkptV3RDc1dMRnlwcW1lYysxVUJNa2JURk44d3cxQVZjVE5RRkFSZ1JtdUNyaTR1TDAzSFBQYWYvKy9icnR0dHMwZGVwVWxTcFZLdGVQMzdwMXErYk1tYU91WGJ1cVZhdFcrVzVIZW5mbjlJTG9pYWNpbUpTVXBFbVRKa21TUm80Y3FiL202WkNVRmdSKzg4MDMrdmUvLzUzdmRubGIraWRrdVZtc0FQOUk5dDkrK3kxV1VxeWtYeVI5V0t0V3JVcisvdjZQV3l5V0p5V0ZHSVpSWEZMNmhEUUYrZ1RTNVhFMjB6UXZTZnJUNFhBc3RObHNpL2J1M1h1NHdNOEcxNzBEQnc1bzZOQ2hNazFUdzRZTlUyQmdvQ1pNbUtBWFgzeFIzM3p6alJJVEV6VnAwaVQ5TlMrUzErUzNKa2hwODFrbUpTV3BYNzkrYnIwRFROUFUyclZyZGQ5OTl5a29LTWlyN1MySXVMZzQrZm41Y1dNRVQxeHJ3ajY1MTRUL1NBb3I1SnB3eWVGd3pLVW1vS2hSRXdCa1JHQ0dRcGVVbE9RTXl4bzFhcVJKa3lZcE1EQXdUK2VJaTR2VFR6LzlwSW9WS3hZb01NdnZVTVVQUHZoQU1URXg2dENoZzNPaXpIUVRKMDdVbWpWcjVIQTQxS0ZEaDN5M3padmk0dUlrWmQybEhNaG8vLzc5eHlXOVhxMWF0YmVEZzRQdmtIU24wb1pzTmpRTW81cnlVUy8rK3FQU1pwcm1FVWs3VE5PTU5rMHpLakV4Y2Z1aFE0ZVN2Zm9FY04zNi92dnY5ZkxMTHlzaElVSDkrdlhUdmZmZUswbnk5ZlhWeElrVDFiOS9mMFZGUmFsLy8vNmFQSG15VjYrZC9oNzU1NTk1VzN4djA2Wk5pb2lJVUpVcVZUTDFPRjY3ZHEzR2pCbWpiZHUyYWR5NGNWNXJhMEhZN1hiRng4ZG5PdzBBNEtvUWE0TGROTTNEY3FrSkZ5OWUzSEhzMkxFa3J6NEJJQitvQ1FBeUlqQkRvWHYvL2ZlMWYvOSszWG5ublpvOGVYSytodFdjUDM5ZVV0cThOZ1dSUG9ubjJiTm5jLzJZNk9ob2Zmenh4NnBRb1lJR0R4NmNhZi8vL3ZjL2JkeTRVUk1uVGxUZHVuVlZ0V3JWQXJYUkcwNmZQaTFKdXZIR0c0dTRKYmplL0JWa2JaRzBwV2JObXNVREF3UExPQnlPT3l3V1MyZUx4ZEl1RDZlNmJKcm1WM2E3ZmJHa25aY3ZYejUvNk5DaFMwcGJOUTNRNWN1WE5YYnNXSzFldlZxUzFLZFBIejM5OU5OdXgvajUrZW50dDk5VzM3NTl0WDM3ZGcwZlBseVBQdnFvMTlxUWZyT1FsNXB3OGVKRnZmYmFhL0wxOWRVYmI3emgxdU5Za3RxMmJhdFZxMWJwaXkrK1VNT0dEYStKM3NmcHo0K2FnTHp5VkJNTXc2aG5tbWFQL05RRWg4T3h6RFROYmRRRVhJdW9DUUF5SWpCRG9VcE1UTlRLbFN2bDcrK3YxMTkvUGQ5ejBKdzRjVUtTVktWS2xRSzFKMzNPc08zYnQrZHE5Ylg0K0hpOThzb3JzbGdzZXYzMTF6MTJwUTRMQzlQdzRjTTFjdVJJRFJzMlRJc1dMY3BWOStibm4zOCsyNG1zVTFKU2NqeEhWclp0MnlaSmF0aXdZYjdQQVJ3NGNPQ1NwRXVTamtsYVdiTm16ZUorZm40TjR1TGk0ck42ekxGangxS0RnNE0vTkF6amxUMTc5ckRxQkxMazcrK3ZvMGVQS2lnb1NNT0dEVk83ZHA3dnZZc1ZLNmIzM250UGZmcjBVZWZPbldXMzI3M1dobHR2dlZYQndjSGF0V3VYYkRhYmZIeHkvck5vM0xoeGlvMk4xYUJCZzFTalJvMU0rNjFXcTE1OTlWVjE3ZHBWRXlaTTBHMjMzWmFyRDFMbXpwMnJCUXNXWkxuZlpzdi9ORTdVQkhoRGhwcXdtcHFBdnh0cUFvQ01DTXhRcUU2Y09LSGs1R1JWclZwVm9hR2grVHFIM1c3WGp6LytLRW1xVnExYWdkcFRxMVl0bFNwVlNqdDM3bFJLU2txMkFaN2RidGZJa1NOMSt2UnBQZnZzczZwVHAwNld4N1pwMDBiZmZmZWRObXpZb0xmZWVrc3Z2L3h5am0ycFg3Kyt5cFFwaytOeEdUK3B5b2xwbXRxMmJadjgvZjExKysyMzUrbXhRSGIrdWxuNkxvZkQ3SHYzN3YzNWFyUUgxemVyMWFyeDQ4ZkxicmZuMkh1NFRKa3lXcnAwcWZ6OC9MUnAweWF2dHFGaHc0YUtqSXpVbmoxN0ZCNGVudTN4YytmT1ZXUmtwQm8xYXBUdG9pNFZLMWJVZ0FFRE5INzhlQTBmUGx3ZmYveHhqaDhZVmE1Y1dkV3JWOCt4emVrOXBmTWl2WVkyYXRRb3o0OEZza0pOd044Tk5RRkFSZ1JtS0ZUcElkbmh3NGMxYjk0OHRXL2ZYbVhLbE1uVlJMSHg4ZkU2ZE9pUTVzNmRxNU1uVDZwcTFhcXFXTEZpZ2RwakdJWmF0MjZ0cFV1WDZwdHZ2bEhidG0wOUhuZjI3Rm05OXRwcit2SEhIMVdtVEJuZGZQUE4rdUtMTDVTY25LeWtwQ1Rudnl0WHJ1aktsU3RLU2tweURodjk3TFBQMUtKRkN6VnQyalRidHZUdTNUdmJWVEt6a3RNblNsdTJiTkdGQ3hmMDBFTVBGY3FxY2dEZ0xYbjVRNyt3M3MvYXRtMnJ5TWhJclYyN05zdWJvOFRFUk0yY09WTWZmL3l4RE1OUWl4WXR0SDc5ZW1kTlNFNU9kdGFDOUxwdytmSmxXU3dXSFRseVJOT25UOWVBQVFPeWJVZXJWcTJ5WFJFdEs2WnB5dUZ3WkZsWDQrTGl0SG56WnBVdlgxNzE2dFhMOC9rQm9LakZ4NmQxWXN4dVpJYTNVQk1BdUNJd1E2RUtDd3RUNzk2OU5XZk9IRTJiTmszVHBrMlQxV3FWcjYrdkRNT1F4V0p4dnFIYjdYYTNmNjZLRnkrdVVhTkdlYVZOdlhyMTBzcVZLelYzN2x3OStPQ0RIZ3ZLckZtem5KKytuRDkvWHNPSEQ4LzJuQmFMUlVGQlFTcFhycHpPblR1bjExNTdUY3VXTGZPNFNtV0xGaTEwMDAwMzVYdDQ2YTVkdXlSbFBhSC83Tm16WlJpR25ucnFxWHlkSHdDdVpVZVBIcFVrcjYwMjFySmxTMVd0V2xWcjE2NVYzNzU5UFlaNGtaR1IrdmpqanlXbDNZeE1tREFoeC9NR0JnYXFkT25TaW8rUDE2SkZpOVM4ZVhPUE4xK1ZLMWZXdUhIamN0V1R3Sk05ZS9iSWJyZG5XUk0rL3ZoakpTVWw2WWtubnBEVmFzM1hOUURnYW9pUGoxZHljcktDZ29JVUdCZ29pOFdpa3lkUGF2MzY5WkowVlNhcHB5WUFjRVZnaGtMMzdMUFBxa1dMRm9xSWlOQ3hZOGVVbUppWWFUbHl3ekF5L2ZQMTlWWHAwcVZWbzBZTnRXN2RXaVZLbFBCS2U4cVZLNmRPblRwcHlaSWxXcjkrdmRxMGFaUHBtRDU5K21qbnpwMnFYcjI2YnJycEpwVXFWVW9sUzVaVThlTEZuZitDZzRPZC8xem5MQnM2ZEtpKy9mWmJ2ZjMyMng1WHc2bFdyVnF1aDViMjc5OWZNVEV4Q2dnSWtLK3ZyNUtTa3JSLy8zNUo4dGc3TFNvcVNqLy8vTFBhdG0ycnlwVXI1L1piQWdEWHBJc1hMNnA3OSs0cVdiS2tnb0tDWkxmYnRYZnZYa2xTN2RxMXZYSU53ekQwekRQUGFNaVFJWm96WjQ1R2poeVo2WmdISDN4UUsxYXNVSEJ3c0NwV3JLaVFrQkMzbWxDaVJBbTNtaEFVRk9Tc2NjdVdMZE9FQ1JNMFpzd1lyVml4SXRNdys1Q1FrQ3g3TzJjMGE5WXNiZGl3UVFFQkFmTDM5NWZENGRCdnYvMG1TWmxXY0piU1ZucGJ0bXlaeXBjdnIvYnQyK2YxV3dNQVY5VVBQL3pnTnEySnI2K3ZVbE5USmFWOVNISTFoaEJTRXdDNElqRERWVkc3ZG0ydjNkeDR3L1BQUDY4ZE8zWm93b1FKQ2c4UHovU0pWZm55NWZYNTU1L242OXhEaGd4UlFrS0NldmZ1WGVCMmxpNWRXai84OElQYnR0RFFVSFhyMWswTkdqUncyeDRYRjZjeFk4Ym94aHR2MU5DaFF3dDhiUUFvYWlWTGxwVEQ0ZENCQXdlYzIwSkRROVdqUncrdjFwU1dMVnZxNFljZjFxcFZxOVNzV2JOTVErcXRWcXMrK3VpamZKMjdVNmRPK3ZISEg5V3hZOGM4ejBtWlVmbnk1WjA5N05JRkJ3ZXJYYnQyK3M5Ly91TzIzVFJOdmZMS0swcEtTdEwwNmRNTGZHMEFLR3daZTFXbHBxYkt6ODlQMWF0WFYvLysvZk05SDNKZVVSTUFwQ013d3o5U1FFQ0FKazZjcVA3OSsydmF0R2tlZTRMbFY5bXlaVFY5K25Tdm5HdjA2TkVhUFhxMGN6NENTVmwybjU0NWM2YjgvUHcwZnZ4NEZTOWUzQ3ZYQndCdjY5Q2hnNW8wYVpMclllbGZmdm1scExRLzlrM1RMTFE1YklZTkc2WlRwMDVwNXN5WkNnOFBWM0J3c0ZmT2E3Rlk5TTQ3NzNqbFhBODk5SkFlZXVnaDUvZkM0WEJrdVlyYmwxOStxYU5IajJyUW9FRzY3YmJidkhKOUFDaE0xYXRYMTA4Ly9TUzczUzZId3lHSHd5RS9QNzljelgzc2JkUUVBQktCR2Y3QktsV3FwTTgrKzZ5b201RXJobUhrT00vQXNHSEROR3pZc0t2VUlnREluM0xseXVWckhwcjA0ZnFGeGQvZlg3Tm16U3EwODN0VCt2Y2l1L0N3YmR1MnVSN1dBd0RYRXF2Vld1VHphMUVUQUVoUzRTODFBZ0FBQUFBQUFGeEhDTXdBQUFBQUFBQUFGd1JtQUFBQUFBQUFnQXNDTXdBQUFBQUFBTUFGZ1JrQUFBQUFBQURnZ3NBTUFBQUFBQUFBY0VGZ0JnQUFBQUFBQUxnZ01BTUFBQUFBQUFCY0VKZ0JBQUFBQUFBQUxnak1BQUFBQUFBQUFCY0VaZ0FBQUFBQUFJQUxBak1BQUFBQUFBREFCWUVaQUFBQUFBQUE0SUxBREFBQUFBQUFBSEJCWUFZQUFBQUFBQUM0SURBREFBQUFBQUFBWEJDWUFRQUFBQUFBQUM0SXpBQUFBQUFBQUFBWEJHWUFBQUFBQUFDQUN3SXpBQUFBQUFBQXdBV0JHUUFBQUFBQUFPQ0N3QXdBQUFBQUFBQndRV0FHQUFBQUFBQUF1Q0F3QXdBQUFBQUFBRndRbUFFQUFBQUFBQUF1Q013QUFBQUFBQUFBRndSbUFBQUFBQUFBZ0FzQ013QUFBQUFBQU1BRmdSa0FBQUFBQUFEZ2dzQU1BQUFBQUFBQWNFRmdCZ0FBQUFBQUFMZ2dNQU1BQUFBQUFBQmMrQlIxQTdJVEgzOUpwMDZmS2VwbUFNQjE1OXp2ZjhobXR4VjFNN3lLbWdBQStmTjNyQW1YRWhLcENRQ1FEN0huLzNTdENXWlJ0dVZhZDAwSFpxdFdyMVhFZDV1S3Voa0FjTjJ4Mld3Njkvc2ZSZDBNcjZJbUFFRCsvQjFyd3ZwdnZ0WDJuM1lXZFRNQTRMcGp0OXNWYys3M29tN0dkZUdhQzh4TVV6YkpkQmlHWWJsNE1WNFhMOFlYZFpNQTRMcG15a2l4V0gzc1JkMk8vS0FtQUlCM1hkYzF3VER0TXVVd0RNTnk2VktDTGwxS0tPb21BY0IxelRDVWVyM1doS3ZoMmd2TXBJMFdVNUdtVkxXbzJ3SjRZaGl5K0ZnVVlKZ3liS2FaNURBTjNtQnd6VEprcGtwYW1XQmVpUzNxdHVRSE5RRUF2T2Y2cndtT0tJdHBvU2JnbXVkanlFK0dhWFU0WkxPYlNqVU1vNmliQkdSaXlFdzFwYlhYYTAyNEdxN0ZWNjVQcFVxMXd1dytsbUpGM1JEQWsySStxaDhZNlB1dVlSZ2xrbTJPQWZHWGJZd1J3elhMWXJFNEVzd3JzWDhlT25TOWRzMmlKZ0NBbC93TmFvSzFVcVZhWmFrSnVOYVZMbWFkYXJGWUd0bE44K096ZjhTL0h4QVl4QWZzdU9aWUxCYkhKWHZpK1F0SGpsd3N5bmJjZnZ2dDRWYXJkWm1rTUlmRDBTczZPdnJ6b215UHEydXVoNWtrMi9Iais4OFdkU09Bck5TclZ5L1VNQXliSkVlQXIvWHN2c083RHhWMW00Qy9NV29DQUNDZG5acUE2MEZvL2ZvK0ZvdWx0R0dhcWJGbmpoNlJsRnJVYlFLUWQ1YWliZ0FBQUFBQUFBQndMU0V3QXdBQUFBQUFBRndRbUFFQUFBQUFBQUF1Q013QUFBQUFBQUFBRndSbUFBQUFBQUFBZ0FzQ013QUFBQUFBQU1BRmdSa0FBQUFBQUFEZ2dzQU1BQUFBQUFBQWNFRmdCZ0FBQUFBQUFMZ2dNQU1BQUFBQUFBQmNFSmdCQUFBQUFBQUFMZ2pNQUFBQUFBQUFBQmNFWmdBQUFBQUFBSUFMQWpNQUFBQUFBQURBQllFWkFBQUFBQUFBNElMQURBQUFBQUFBQUhCQllBWUFBQUFBQUFDNDhDbnFCZ0RYSzhNd3JBNkg0OVo2OWVyRkZYVmJBQUFBQUZ3YkxCWkxpYi8rMS96ckg0RHJFSUVaa0VjV2k4VnVHSVpEVW5HTHhmS3V4VUpIVFFBQUFBRHUvcnBuQUhDZElqQUQ4c2d3ak5PbWFXNlhSQUVFQUFBQWtJbGhHRmNjRGtlMEpGdFJ0d1ZBL2hDWUFYbTBhOWV1cy9YcjEvOXZTa3BLUUZHM0JRQlF0SktUazMxOWZYMUxtYVpwMkd5MkMvNysvcWxGM1NZQVFOSHo5L2UzSnlRa3hCZDFPd0RrSDRFWmtIZG1kSFEwODVZQkFCUWVIdDdjTUl3bHBta0dTT3F3YTlldTc0cTZUUUFBQUNnNEpsOENBQUFBQUFBQVhCQ1lBUUFBQUFBQUFDNEl6QUFBQUFBQUFBQVhCR1lBQUFBQUFBQ0FDd0l6QUFBQUFBQUF3QVdCR1FBQUFBQUFBT0NDd0F3QUFBQUFBQUJ3UVdBR0FBQUFBQUFBdVBBcDZnWUFBQUQ4RTVpbWFSWjFHLzZPRE1Nd2lyb05BQURnNzRjZVpnQUFBQUFBQUlBTEFqTUFBQUFBQUFEQUJZRVpBQUFBQUFBQTRJTEFEQUFBQUFBQUFIQkJZQVlBQUZBRUxseTRrTzMrc1dQSDZzTVBQOHp6ZVpPU2tyUmd3UUx0MjdmUHVjMDBUUzFZc0VEUjBkRnV4eTVkdWxSUlVWRjV2a2E2eE1SRXhjYkc1dnZ4Rnk1YzBKa3paL0w5ZUFBQWdNSkNZQVlBQUhDVmpSOC9YajE2OU5ERml4Yzk3ajkwNkpCV3IxNnRFeWRPNVBuY0NRa0ptakpsaW5iczJPSGNacmZiTldYS0ZHM2V2Tm50Mk9uVHArdnJyNy9POHpYU1RaczJUYTFidDViTlpzdlg0eGN2WHF6MjdkdHIzYnAxdVRvK0lTRkJ4NDRkMDQ0ZE93b1UxQUVBQU9URXA2Z2JBQUFBOEUvVHBFa1RMVisrWEsrKytxb21UWnFrMU5SVXhjVEVPUGV2V3JWS2t0U29VU09kUEhreXkvT1VLbFZLeFlzWEw3UjI3dHExUzJmUG5zMXkvL0hqeHlWSlgzMzFsU3lXckQrSHZlKysrK1R2NysrMnplRndhTjI2ZFFvTURGU3paczIwWnMwYS9mSEhIMHBJU05DbFM1Y1VIeCt2aXhjdktqNCtYaGN1WE5DRkN4ZVVtcHJxZlB5TEw3Nm9ybDI3RnZBWkFnQUFlRVpnQmdBQWNKVTFhOVpNN2R1MzE1bzFhN1JzMlRJMWFOQkFYYnAweVhUYzZOR2pzejNQYzg4OXAyclZxbW40OE9HWjlyMy8vdnVhT1hPbTI3WUZDeFpvOGVMRnpxK1RrcEswZHUxYXJWKy8zcm50bGx0dTBjS0ZDeVdsQlhjUkVSRlpYais5WjltYmI3NlpiVHNiTjI2Y0tURGJ2SG16enAwN3AyN2R1cWw0OGVMNjlOTlB0WHYzYnVmK29LQWcrZmo0S0Q0K1hyZmNjb3ZDdzhNVkVoS2lNbVhLcUhUcDBxcGJ0MjYyMXdRQUFDZ0lBak1BQUlBaU1HVElFRzNidGsxZmZ2bWwyclp0cThtVEowdVN0bTdkcWs4KytVUzlldlZTZUhoNHR1ZW9VcVdLN0hhN25uenlTZWUyeTVjdmEvNzgrV3JZc0tIcTE2OHZLYTAzMTh5Wk0xV3ZYajAxYXRUSWVleWNPWE5VdFdwVnRXalJ3cm10ZE9uU3p2OGZOMjZjeG8wYmwrWDFKMHlZb0dYTGx1bTc3NzZUajAvZS9xeWNQMysrZkgxOTFhdFhMMGxwb1p2RDRWQndjTENLRlNzbWk4V2l5TWhJRFJreVJGMjZkRkduVHAzeWRINEFBSUNDSURBREFBQW9Bc0hCd1pvK2ZicktseTh2WDE5Zk5XM2FWSkwwMFVjZktTUWtSUDM2OVpPL3Y3OGlJeU8xWmNzV3ZmRENDMWtPdit6VHA0L3ovMk5qWXpWLy9uemRkZGRkNnRtenA2UzBubUF6Wjg1VS9mcjEzWTVkdUhDaGF0U280Yll0b3oxNzltUTVMRFEzUXpJZmVPQ0JUR0hhN3QyN3RXdlhMajN5eUNNS0N3dVRKSlVyVnk3TE5nQUFBRnh0QkdZQUFBQkZwSExseW01Zjc5bXpSOUhSMGZyZi8vN25ITUs0Wjg4ZXJWcTFTbjM2OU1uVmZHVStQajZxVmF1V1FrTkRuZHNNdzFDdFdyVlV0bXhadDJOcjFxeXBtMjY2S2R2emZmSEZGMXE5ZXJYSGZia1prdG15WmN0TWdkbDc3NzBuU1RsZUd3QUFvS2dRbUFFQUFGeEYzMzc3clpLVGs1MWZ0Mm5UeHRrN2EvcjA2UW9NRE5Samp6MldwM05tN0FYV3ZYdDNTV2xoVjNiYk9uVG9rR25idmZmZXF4SWxTamkvSGpac21JWU5HK2J4dXZrWmt2bjExMTlyMTY1ZHVUb1dBQUNncUJDWUFRQUFYRVhqeDQvWG4zLys2Znc2ZlFYSmJkdTJhZHUyYlhyc3NjZGt0VnAxK2ZKbFNmL2ZpeXNwS2NtNUxaMmZuNTk4Zkh6MDZhZWY2dlBQUC9kSyt4WXZYcXdTSlVwb3g0NGQyYTdRS1VsSGpoeVJKSzFldlZxR1lXUjc3RU1QUGFTVWxCUk5uanhaUGo0K3p1Y0ZBQUJ3TFNJd0F3QUF1SXJtejU4dnU5MnVXYk5tdWZYc1N1OTF0WHo1Y2kxZnZqelQ0eDU1NUpGTTI5NTQ0dzIxYnQxYWttU3hXTEpkMGZMY3VYTUtEQXgwNnozbWF2WHExWHJublhlY1gyL1lzRUhmZlBOTmpzK25aTW1TbWpadFdvN0h0V3JWU3UrKys2NWlZbUxVdTNkdnpaa3p4N25QWnJQSmJyZG5la3g2cUdhMzI5MTY1YVhMNjBJREFBQUF1Y1ZmR1FBQUFGZFIrcnhkd2NIQmJ0dWJOV3VXYVk0eFNZcUlpTkNXTFZ2VXYzLy9USE9ZM1hiYmJXNWZaelhIbWMxbVU1Y3VYZFN1WFR1TkhUdlc0ekhwYzZhbEd6RmloRWFNR0pIOWs4bUQwNmRQYTgyYU5XclNwSW5hdG0zckZwaTk5TkpMMllaOUV5ZE8xTVNKRXpOdEh6cDBxTmZhQndBQTRJckFEQUFBNEJwUXExWXQxYXBWSzlQMmt5ZFBhc3VXTFdyZHVuV1dLMGwyN05oUkRSczIxT0hEaDdWang0NU0reDBPaHlUcDJMRmpXcnAwcWNkek5HclVTT1BHamRPTk45N290djNNbVRONjZxbW44dnAwbk8zcTE2K2ZKS2w4K2ZKcTBLQ0JYbjMxVlYyOGVOSHR1Sll0VzZwaXhZcVpIbi9peEFsRlJrYnE3cnZ2Vm8wYU5UTHQ5L1Q5QWdBQThBWUNNd0FBZ090YzNicDFWYmR1WGExWXNjSmpUNngwZS9mdTFkNjllejN1MjdwMWE2WlZPNlcwNFpCLy9QR0gvdld2ZjZsQmd3YTVidFBFaVJOMTZkSWx0MjNUcGsyVHY3OS9wc0NzYmR1MkhzOFJHUm1weU1oSXRXalJRcDA2ZGNyMXRRRUFBQXFLd0F3QUFLQ0lSVVJFYU5HaVJSNzNuVDE3VnBJMFpNZ1ErZnI2dXUwclhyeTRwa3laa3VreEN4Y3VWTzNhdFoxZjIydzJOV3JVeU9PUXpQU1ZMblBTb0VFRGRlblN4VzNieHg5L3JLKy8vbG9mZmZSUnB1TTlCWGNaaDMwQ0FBQmNxd2pNQUFBQWlsaEFRSURLbENuamNWOWNYSndrS1NRa0pGUGdsSEVldEt2dDJMRmpPbmp3WUpHMkFRQUFvREFRbUFFQUFCU3hKazJhcUVtVEpoNzNUWjA2VmZQL3I3MDdqNnU2enZjNC92NGREcUNDT3lvRkt1NjRFcTZaYWFtRnBWTTZOajVxV21iTTlPYVZ5cTdhMVRLemhvZFprdlBJREt2SnlUWnhYS0tiS1NhaGtISmRNSFFReGZVMm1ydWhDQml5bnQvOWc4Nlp3MzVROUxpOG5vOEhqempmMy9mMy9YMk9qMXg0bisveTJXZWFPWE5tcFh1WXVjdUpFeWZrNysvdjdqSUFBQUJxbmNYZEJRQUFBTnhxc3JPenRYdjNia2xTWm1hbVcydTVlUEdpSk1rd2pBcXZlM3A2cWtPSERtcmN1SEdwOXBNblQycm56cDA2ZnZ5NG5uLytlY1hFeE9qOCtmT082eUVoSVFvSUNMaDZoUU1BQUZ4RnpEQURBQUM0aGs2ZVBLbm5uMzlleDQ4ZlY3Tm16ZlRzczgvcTlkZGZWMmhvNkRWNXZtbWFtamh4b2p3OVBWVmNYS3lkTzNlcVdiTm04dkR3cUxDL3Y3Ky8vdkdQZnpoZTIydzJiZDY4V2ZQbXpaT1hsNWNlZnZoaGJkcTBTWFBtek5HYmI3NnAwTkJRRFIwNlZQUG16Wk9mbjk4MWVVOEFBQUMxamNBTUFBRGdHaWtxS3RLNGNlTjA3dHc1elpzM1R4MDZkTkNrU1pNMGZ2eDRkZWpRUWQyNmRWT1RKazNrN2UwdFQwOVBlWHA2eXMvUFQrSGg0VnEvZnIyS2lvcFVXRmlvZ29JQ0ZSWVdxcWlvU0pNbVRYTHNaV2F4V0dTeFdDcWRMU2FWekNScjFhcVZmdjc1WjVtbXFVR0RCdW1KSjU2b3NHOXVicTR5TWpKMDVzd1ovZXRmLzlLZVBYdTBmZnQyWldSa3FFMmJObnJublhmVXVYTm5UWnMyVFFjUEhsUmNYSnppNHVJVUdSbXBkOTU1UnoxNzl0UUREenlnb1VPSHFtSERocFhXdEhuelpyMzQ0b3VWWHA4N2Q2N216cDFicmowMk5yYlNld0FBQUs0RWdSa0FBTUExWXJWYTFiOS9mM1hwMGtXREJ3K1dKSzFZc1VJclY2N1V4bzBibFppWXFKeWNIQlVWRmJrMFhzK2VQVXR0L0Q5NjlHaU5IajI2MnZ0bXpweFpiWjhaTTJibysrKy9MOVhXb0VFRDlldlhUOE9HRGRPZ1FZTkt6VXJyMkxHak9uYnNxT2VlZTA2cHFhbGF2WHExNHVMaWxKS1M0cWl0TWkxYnR0UzRjZU9xcmFrc0h4K2ZHdDhEQUFEZ0NnSXpBQUNBYTJqNjlPbXFVNmVPNDNXZE9uWDAxRk5QNmFtbm5pclZ6ejZickxpNFdJWmh5TVBEdy9GZisweXlxK25GRjErVXY3Ky9tamR2cm9DQUFMVnIxMDZCZ1lFdTNSc1NFcUtRa0JCTm1USkY2OWV2MTBNUFBWUmwvNkNnSUlXSGg5ZEcyUUFBQUxXQ3dBd0FBT0FhY2c3THFtSzFXbVcxMXM0LzFheFdxMk9tbDZ2OC9mMnJYQ2JwQ2g4Zm53cG5sZ1VGQmRXNEhnQUFnR3VKVXpJQkFBQUFBQUFBSndSbUFBRGRmRFJRQUFBZ0FFbEVRVlFBQUFBQWdCT1daQUlBQUZ3RFJsVkhWd0lBQU9DNndnd3pBQUFBQUFBQXdBbUJHUUFBQUFBQUFPQ0V3QXdBQUFBQUFBQndRbUFHQUFBQUFBQUFPQ0V3QXdBQUFBQUFBSndRbUFFQUFBQUFBQUJPQ013QUFBQUFBQUFBSndSbUFBQUFBQUFBZ0JPcnV3c0FBQUM0RVhUcDBzWGYwOU16eExuTk5NMGVrcndrV1UzVDdCc1NFbExIK1hwZVhsN2FnUU1IVGw3TE9nRUFBSERsQ013QUFBQmM0T25wMmNCaXNYeFp0bGxTZlVreURHT21ZUmlGWmU0WkpJbkFEQUFBNEFiRGtrd0FBQUFYcEthbUhwUjAxakFNUDZldmhvWmhXSDc3YXVoOHpUVE5jM3YyN05ubjdyb0JBQUJRY3dSbUFBQUFMaklNNHoxSk1rMnp5cS9mK3Y3TnJjVUNBQURnc2hHWUFRQUF1TWhtczIwMFRmTlgrMnZETUVwOTJkdE0wOHkwMld3SmJpc1VBQUFBVjRUQURBQUF3RVdGaFlYbkRNTklzNGRqbFRFTTQ0Q2tzOWVtS2dBQUFOUTJBak1BQUFBWDdkMjdOMXRTa21tYU5rbU81WmZPMy85MkxhbXdzUEFYZDlRSUFBQ0FLMGRnQmdBQTRMb2kwelMzUzhxcW9zOGwwelMzcDZlbkYxeXJvZ0FBQUZDN0NNd0FBQUJxSUQ4L1A4a3dqSExMTFozMk1jdkt6ODlQdXZhVkFRQUFvTFlRbUFFQUFOUkFlbnI2YWRNMHQ5djNNU3Q3T3VadnM4dE91N05HQUFBQVhCa0NNd0FBZ0pyN29ySUxobUY4ZkMwTEFRQUFRTzBqTUFNQUFLaWhYYnQyeGR0c3R1UE9wMlVhaGlIVE5FL3UyclZyblJ0TEF3QUFRQzBnTUFNQUFMZ01obUY4VzdiTk5NMnYzVkVMQUFBQWFoZUJHUUFBd0dVb0xpNytYRktoVTFPaGFacXIzVlVQQUFBQWFnK0JHUUFBd0dYdzlQUThMR20vMCttWSs2MVc2MzQzbHdVQUFJQmFRR0FHQUFCd0diS3lzbkpNMDB3Mi95MjVzTER3bkx2ckFnQUF3SlVqTUFNQUFMZ01odzhmempkTmM2ZGhHUGtxV1k2NWMvZnUzYis2dXk0QUFBQmNPYXU3Q3dBQUFMaFJtYWI1ZzJtYXB5WDVtS2I1Zzd2ckFRQUFRTzFnaGhrQUFNQmxTazFOM1NzcFRWTDZiOThEQUFEZ0pzQU1Nd0RBZGN1L2ZmdG1YdFo2d3kyeUJMbTdGcUF5bDRwTVUxSldVUEFkczkxZEMxQVZ3MVJSc1duKzhQUEIxRzJTaXR4ZER3QUExek1DTXdEQWRjdkxzOTZERnRNeTN6RFUxTjIxQUpYSkx6SWxTWVpoUE96bVVvQXFtVEp0RmlteGRldk9UeDQ5dXUrVXUrc0JBT0I2Um1BR0FMaHVXVXhMRzhJeVhQOE1keGNBdU1Rd0RJc01zME9SaDN6ZFhRc0FBTmM3QWpNQXdBMmhYNTlldXJOdmIzZVhBUUEzbkp5Y2k0cjVabzB1WkdXNXV4UUFBRzRZQkdZQWdCdkNuWDE3YTNMNFJIZVhBUUEzbkpPblRtdGo0bVlDTXdBQWFvQlRNZ0VBQUFBQUFBQW5CR1lBQUFBQUFBQ0FFd0l6QUFBQUFBQUF3QW1CR1FBQUFBQUFBT0NFd0F3QUFBQUFBQUJ3UW1BR0FBQUFBQUFBT0NFd0F3QUFBQUFBQUp3UW1BRUFBQUFBQUFCT0NNd0FBQUFBQUFBQUp3Um1BQUFBQUFBQWdCTUNNd0FBQUFBQUFNQUpnUmtBQUFBQUFBRGdoTUFNQUFBQUFBQUFjRUpnQmdBQUFBQUFBRGdoTUFNQUFBQUFBQUNjRUpnQkFBQUFBQUFBVGdqTUFBQUFBQUFBQUNjRVpnQUFBQUFBQUlBVEFqTUFBQUFBQUFEQUNZRVpBQUFBQUFBQTRJVEFEQUFBQUFBQUFIQkNZQVlBQUFBQUFBQTRJVEFEQUFBQUFBQUFuQkNZQVFBQUFBQUFBRTRJekFBQUFBQUFBQUFuQkdZQUFBQUFBQUNBRXdJekFBQUFBQUFBd0FtQkdRQUFBQUFBQU9DRXdBd0FBQUFBQUFCd1FtQUdBQUFBQUFBQU9DRXdBd0FBQUFBQUFKd1FtQUVBQUFBQUFBQk9DTXdBQUFBQUFBQUFKd1JtQUFBQUFBQUFnQk1DTXdBQUFBQUFBTUFKZ1JrQUFMaGxYTHg0VWZ2MjdWTitmbjZWZmJadjM2NHpaODdVYU93RkN4Ym84ODgvdjlJU1hXYXoyUlFiRzZzTkd6WmNzMmNDQUFEY0tnak1BQURBVmJOdjN6NzE2dFZMdlhyMTBvY2ZmdWp1Y3JSeDQwWTkrZVNUU2s1T3JyVFBvVU9ITkduU0pDVW1KdFpvN0RWcjFwUzZwN0N3VUxtNXVTNS81ZVhsMWVoNW1abVptalZyMW5YeDZ3b0FBSEN6c2JxN0FBQUFjUE9LalkwdDlmM0VpUk92NnZPbVRKbWlwS1FrTFY2OFdEMTY5Q2gzZmZ2MjdmTHk4bEtmUG4yVWxwYW05UFQwY24yT0h6OHVTZHE1YzJlRno2aGJ0NjRlZnZqaGFtdjU2MS8vcWhVclZyaGNlN05temZUZGQ5KzUzRDh6TTFPUzFMeDVjNWZ2c1pzN2Q2NVdyVnFsQlFzVzZPNjc3Njd4L1FBQUFEYzdBak1BQUhCVkZCY1hhLzM2OVpJa2YzOS9uVGh4UXFtcHFRb0pDYmtxejF1NmRLbCsrT0VIUGZmY2N4V0daVGFiVGR1M2IxZmZ2bjFWcDA0ZGJkdTJUWjkrK21tNWZxWnBTcElTRXhPVmxKUlU3bnJ6NXMxZENzeENRME4xN3R3NWJkaXdRZTNidDYrd0pydVltQmhaclRYN1o1azlNR3ZXckZtTjdwTktnc1hVMUZUTm1qVkx5NVl0azcrL2Y0M0hBQUFBdUprUm1BRUFnS3NpT1RsWjU4NmRVNGNPSGRTOWUzZkZ4TVFvTmpiMnFnUm1SNDhlMVh2dnZhZHUzYnBwN05peEZmWkpTVWxSWm1hbWhnNGRLa21hTUdHQ0preVlVSzdmcmwyN05INzhlRTJaTWtXUFB2cm9aZGNVRmhhbTNyMTdhOE9HRFdyYnRxMW16cHhaWWIvang0OHJKaVpHYmR1MnJkSDQ5cGx3bHhPWWVYdDdLeUlpUW84OTlwamVlT01OZmZEQkJ6VWVBd0FBNEdaR1lBWUFBSzRLKzNMTSsrNjdUOTI2ZFZOTVRJeSsvLzU3dmZUU1N6V2VUVldkVHo3NVJFVkZSUm8vZnJ3TXc2aXdqMzIyVzkrK2ZSMXRjWEZ4anBsYWRsVXR5V3pjdUxIQ3dzSWtTUnMyYk5CcnI3M211SmFYbDZmTXpFd05HREJBa3RTeVpVdjk0eC8va0krUGo0NGRPMVpwN1FjUEhwUWtkZXJVcWRyM1dkRjlseTVkcXRGOWRoMDZkTkRnd1lPVmtKQ2dmLzd6bjdyampqc3VheHdBQUlDYkVZRVpBQUNvZFpjdVhkTEdqUnNsbGN5MENnZ0lVT1BHalpXWm1hbWtwQ1RkZSsrOXRmYXNreWRQYXQyNmRlcllzYU1HRGh4WVlaKzh2RHpGeDhkTFVxbXdMam82V29jT0hTclZ0Nm9sbVIwNmRIQUVacmZmZnJ0amFlYlpzMmVWbUppb3BrMmJhc2lRSVpKS3dqV3BKRGh6SlREcjJMR2phMi80Ti9hNnQyelpVcVA3bkkwZlAxNEpDUWxhdkhpeDNuLy8vY3NlQndBQTRHWkRZQVlBQUdwZFFrS0M4dkx5RkJ3Y3JGYXRXa2txbVdtMmN1Vkt4Y2JHMW1wZ3RuSGpSaFVYRjJ2WXNHR1Y5bG05ZXJWeWNuTEt0VmUwaDVtclN6STdkKzZzenAwN1M1S1dMRm1peE1SRUJRUUVhUHIwNmFYNnRXdlhUdnYzNzlmUm8wZlZ1blhyY3VOczM3NWRrbW8wdzZ1Z29FRDc5dTJUVkxJYzlmang0d29NREhUNWZydmc0R0FGQmdacSsvYnR1bmp4b254OWZXczhCZ0FBd00ySXdBd0FBTlE2KzNKTTV4QnIyTEJoV3JseXBUWnYzbHlyNGN5MmJkc2tTZjM2OWF2d3VzMW1VM1IwZEttMjlQUjAvZmpqanhYMlAzWHFsS1NTUGRqeTgvTXI3Tk85ZTNlRmhvWTZYdi93d3crTzc0OGNPYUxXclZzN2xvYjI3dDFiYTlldTFZNGRPOG9GWmhjdVhGQmFXcHE2ZE9sU283M0lkdXpZb2J5OFBQbjUrU2tqSTBQZmZmZWR4bzhmNy9MOXp1Njg4MDZ0V3JWS08zYnMwT0RCZ3k5ckRBQUFnSnNOZ1JrQUFLaFY1ODZkYzh5YXV2LysreDN0ZDl4eGg1bzNiNjZ6Wjg4cVBqNWVvMGFOdXVKbm1hYXBYYnQyeWRmWFY4SEJ3UlgyK2VhYmIzVHMyREVGQmdZNjlpZExTMHZUMy8vKzkwckg5ZlgxMVk4Ly9saHBxUGJFRTA4NEFyT2pSNDhxTFMxTlVzbitaNDgvL3JoR2pCaWhWMTU1UllaaE9QWk1TMDVPMWgvKzhJZFM0eVFsSmNrMHpSclB1TnUwYVpNazZlbW5uOVpubjMybWI3Lzk5cklEczE2OWVtblZxbFhhdVhNbmdSa0EvTWEwcjg5SHJUSXEyMmdVdUE0Um1BRUFnRnIxM1hmZnlXYXpxWHYzN3JydHR0c2M3WVpoNlA3Nzc5ZlNwVXNWR3h0Yks0RlpkbmEyOHZMeTFLWk5td28zKzgvTnpkVUhIM3lncmwyN3FsKy9mdnJrazA4a1NZOCsrdWdWbllEcDdPdXZ2MWFMRmkxVVVGQ2cyMisvWFMxYXRGQk1USXdrYWViTW1mTDM5MWRRVUpDU2twS1VuWjJ0QmcwYU9PNWR0V3FWcEpMbHFxN0t5OHRUWEZ5Y0pHbnc0TUU2Y2VLRW9xT2p0V1hMRnQxMTExMDFydDgrc3kwakk2UEc5d0lBQU55c0xPNHVBQUFBM0Z6c3l6SHRtK003ZStDQkJ5UkpLU2twT24zNjlCVS95MzdDcFgyRC9iS0tpNHYxNjYrLzZwVlhYcW53K3V6WnN6Vmd3QUNYdnhZc1dGRHEvcXlzTEgzMTFWY2FObXlZRE1PUXhXSlJSRVNFUWtOREZSTVRvNDgrK2tpU05ITGtTT1huNTJ2Tm1qV09lMU5UVTVXV2xxWkJnd1pWdUxkWlpiNzk5bHRsWjJlcmYvLythdEdpaFVhUEhpMUpXcng0c2N0ak9MUC8ycFU5TFJRQUFPQld4Z3d6QUFCUWE0NGNPYUw5Ky9kTGt1YlBuNi81OCtkWDJuZmR1blY2K3VtbnIraDU5bzM4SzlzUHJYNzkrbnIvL2ZjVkhCeXNEUnMybEx0ZVVGQ2dvcUlpVFpnd29jcm5GQllXYXZIaXhTb3NMQ3pWL3NVWFh5ZzNOMWVqUjQ5MmhHRmVYbDZLakl6VU04ODg0MWdtT21yVUtIMzQ0WWRhdG15WkhubmtFWGw3ZSt0dmYvdWJKT25QZi82enkrKzNxS2hJUzVjdWxTVEg4czQyYmRxb1Q1OCsyckZqaDVLU2tuVDMzWGU3UEo3MDcxKzdYMy85dFViM0FRQUEzTXdJekFBQVFLMVp1M2F0eTMxalkyT3ZPRENyWDcrK0pGVjRBcWFkOCtiOEZiRmFyYVgyLzlxOGViT2lvcUkwZS9ac3h5bVl1Ym01NVdad0hUdDJURjkrK2FVR0RScWtsaTFibHJyV3VIRmpyVml4UWxacnlUKzFHalJvb0pFalIyckZpaFZhdkhpeDJyUnBvMjNidHVtdXUrNnEwZW1ZWDN6eGhZNGRPNllPSFRyb25udnVjYlQveDMvOGgzYnMyS0czM25wTHExYXRVcDA2ZFZ3ZTB6NnpyR0hEaGk3ZkF3QUFjTE5qU1NZQUFLZ1ZwbWxxM2JwMWtrcjI3a3BKU2Fud2Evbnk1WktrbjM3NlNRY09ITGlpWjE2TjVZU25UcDNTb1VPSHF1MjNlZk5tRlJZV2F1TEVpUlZldDRkbGR1SGg0V3JldkxrKy8veHpSVVpHeXNmSFJ6Tm56blM1cmhNblRqaEN1L0R3OEZKN3R2WHMyVlA5Ky9mWHFWT245TmUvL3RYbE1hV1NrenFseXBlMUFzQ3Q3dno1ODFWZS8rS0xML1QyMjI4Ny9qeXRpZFdyVnlzaElhRlUyL3IxNjdWKy9mcFNiWW1KaWZxZi8vbWZHbzl2VjFCUW9JeU1qSEl6cFYxbG1xYlMwOU12Ky9uQWpZakFEQUFBMUlwZHUzYnAxS2xUc2xnc1ZaNzYyTDU5ZTdWcjEwNVN6V2FrVmFSQmd3YXFXN2V1enB3NW8rTGk0aXNheSs1Zi8vcVhKQ2tnSUtES2ZtRmhZWHJra1VmVXFWTW5sOGIxOWZYVmYvM1hmNm1vcUVqWjJka2FQMzY4L1AzOVhicjMwcVZMbWpwMXF2THk4alIwNkZBTkhEaXdYSjhaTTJiSTI5dGJYMzMxbGI3NTVodVh4cFZLZ2poSnBRNW9BQUNVV0xkdW5YNzN1OTlwOSs3ZEZWNHZMaTdXWjU5OXBrMmJOcFU2MU1WVm4zNzZhYmtnYlBueTVZNFBsK3hXcjE2dEpVdVcxSGg4dTAyYk5tbllzR0hhdVhQblpkMmZuSnlzcDU1NlNtKzg4WVpML2ZQeThuVHk1RW1scHFicXA1OSt1cXhuQXU3R2trd0FBRkFyN0p2OWg0YUdxa21USmxYMmZlQ0JCeFFWRmFYMTY5ZnJ4UmRmbE1WeWVaL2hHWWFoWHIxNktTa3BTZW5wNmVyZXZmdGxqZU5zKy9idHNscXQyclZyVjZsbGoyWDUrZm5wdi8vN3YxMGU5NWRmZm5HYzBpbEowZEhSNnQrL3Z6cDA2RkRsZmNYRnhabzFhNVlPSFRva1B6OC9UWjgrdmNKK2dZR0JldUdGRnhRWkdhazVjK2FvYnQyNkZSNjhVRlp5Y3JJa3FVK2ZQaTYvRjl5U2pGNjlldFcxMld5TkpOMVZYRnpzdVh2MzdtWHVMZ3E0Mm5yMjdDbFBUMCs5L1BMTFdyNTh1WHg5ZlhYaXhBblpiRFpKVWxwYW1qSXpNelZtekJqSEJ4QVZxVnUzcnZ6OC9LNWFuVWVQSHRYZXZYc3J2VzYvbHB5Y3JIUG56bFhhTHpRMHRNSVBVRmF2WGkxSmV2REJCNVdjbkt6OSsvY3JKeWRIRnk5ZVZIWjJ0ckt5c3BTVmxhVUxGeTRvTXpOVGx5NWRjdHc3ZVBCZ3ZmUE9PNWY3MWdDM0lUQURBQUJYckxDd1VQSHg4Wktrb1VPSFZ0cy9MQ3hNVVZGUnlzaklVSEp5c3U2ODg4N0xmdmFkZDk2cHBLUWtiZHUycmNhQm1aZVhsK3JWcStkNHZYcjFhaDA5ZWxTTkdqWFNsQ2xURkJJU29oZGVlRUhCd2NGcTNicDF1U0N3N0xMTHltemR1bFd2dmZhYXpwOC9yeUZEaHFoT25UcUtqWTNWMkxGak5YWHFWTWRKbDJYbDUrZnJsVmRlVVdKaW9xeFdxeUlqSTlXMGFkTktuL1BZWTQ4cExTMU4zMzMzbldiT25Lbno1OC9yc2NjZXE3Uy9hWnBLVGs2V3Q3ZTNRa0pDWEhvdnVMVzBiOSsrUWYzNjlVTU53K2hubW1adlNiME53MmhqdFZyZmxVUmdocHRlaXhZdE5HM2FOTDMrK3V1S2lJalEyMisvcmFlZWVrcFpXVm1sK3ExY3VWSXJWNjZzZEp6Ky9mdnJyYmZlMHJCaHcwcTE1K1hsNmRpeFl4b3dZSUNqTFQ4L1g1Skt0UlVVRk1obXM1VnFrMHBtYWpkcTFFZ3BLU2xWSHJSakQvaWlvNk9yL0pEcUwzLzVTN25BN01LRkMwcElTRkRIamgzVnQyOWZSVVZGbGZvQXlOdmJXL1hxMVZObVpxYWFObTJxdSs2NlM0MGJOMWFUSmszVXBFa1RCUVVGVmZvODRIcEdZQVlBQUs3WTVzMmJIUnZ2RHg0OHVOcitnWUdCNnRhdG0vYnMyYVBZMk5nckNzenV1KzgrTFZpd1FMR3hzWHJtbVdkcU5Gdk52clRFTkUzRnhNUm8zcng1Q2dnSTBMSmx5N1Jod3dZdFdMQkF6enp6ak82NTV4NHRYTGl3Mm1XYVpWMjRjRUVMRnk1MExMY1pNMmFNWG5ycEpSbUdvVWFOR2lrNk9scHo1c3pSMnJWck5XWEtGSFh0MnRWeDc5bXpaelZqeGd5bHBxYkthclhxN2JmZlZvOGVQYXA5NXV6WnM1V1ZsYVd0VzdjcU1qSlNPM2JzMFBUcDA5VzhlZk55ZmJkczJhTE16RXlOR0RGQ1hsNWVOWHB2dUxtRmhJUjBOQXhqckdFWUR4cUcwY0kwemFhR1lYZzU3NTBIM0NvZWV1Z2hKU1FrNk1jZmY5U1pNMmMwWjg0Y0ZSVVY2ZHk1YzRxSWlOQ0FBUU0wWnN5WUtzZG8zTGl4dkx5OHloMTJzMnpaTWpWczJGRERodzkzdEgzOTlkZVNwTi8vL3ZlT3RuWHIxdW44K2ZONjRva25TdDF2UCtSbDlPalJsWDc0SWtueDhmR2FQbjI2M24zM1hmWHIxOCsxTis1VVkzNSt2dU5FNlNlZmZGSWpSNDZVcjYrdmZIMTlaYlZhbFpPVG8zdnZ2VmU5ZXZYUzNMbHphelErY0wwaU1BTUFBRmRzeUpBaFNrbEpxZEU5bjMzMldhMDh1MW16WmhvMWFwUldybHlwK1BoNGw1WWgydVhrNUNnK1BsN0xseS9Yb1VPSDFLcFZLMFZGUmNuSHgwY1BQL3l3Qmc4ZXJFV0xGbW5seXBYYXVuV3Jubjc2YVkwZE83YmFjT25TcFV0YXNXS0ZsaXhab3B5Y0hQbjQrR2pHakJtbGZpQ2FPbldxdW5mdnJqZmZmRlAvL09jLzlhYy8vVWw5K3ZUUlN5KzlwSDM3OWlreU1sSVhMMTVVM2JwMTllYWJiMnJRb0VFdXZTY3ZMeS9Obno5ZnI3NzZxalp1M0tqRXhFUnQzYnBWcjcvK2VybGZtOFdMRjhzd0RJMGJOODdsWHpQY2xEemF0Mi92NCt2cjI4UXdqRUdTbmpNTXc3RkcxelROVXY4bE5NT3Q2TlZYWDVYTlpwT2ZuNTlhdEdnaFNWcTBhSkVrYWRLa1NRb09EdFpQUC8ya1pjdVdhZVRJa2VyV3JWdUY0emlmeWl5VmJHZlFzbVhMVXUxYnRtd3AxemM5UFYxRlJVWGw3bmQyNHNRSnBhYW1WbmpObFNXWnZYdjNMdmZoU201dXJsYXNXS0dnb0NESEIySU5HemJrWkdYY0Vnak1BQURBRFcvczJMSDY5dHR2dFhqeFlnMFpNcVRhcFpLblQ1L1dqQmt6dEhmdlh0bHNOdFd0VzFkang0N1ZoQWtUSEovV1MxTDkrdlUxZmZwMGpSZ3hRaEVSRWZyb280KzBkdTFhTFZxMHFOTFpaZ1VGQlhyc3NjZDAvUGh4U2RLZ1FZUDA4c3N2VnpqREt5d3NURDE3OWxSa1pLVGk0K09WazVPakZpMWFhTzdjdWJwNDhhSmF0V3FsZWZQbVZidlBXVm5lM3Q2YU4yK2VsaXhab284KytraisvdjdxMzc5L3FUNWJ0MjdWN3QyN05YejRjSmJMM0tMYXQyL2Z6TmZYOXk3RE1IcEw2aWNwMURBTVArbmY0VmhaaEdXNFZaVmRrcCtYbDZkVnExYXBYNzkrQ2c0T2xsVHlkMHRNVEl4Q1EwTXJEY3pLYXRldVhia0RZQ3I2TTdsbHk1YlYvdjdidTNldjVzeVpVK0UxVjVaa1JrWkdsdnU3NnROUFAxVjJkcmE2ZHUzSzczL2NjZ2pNQUFEQURjL2YzMTh6Wjg3VXJGbXpGQlVWcGNtVEoxZmJ2MUdqUmdvTkRkV1FJVVAwdTkvOVRyNit2cFgyNzlhdG01WXVYYW9sUzVZb0pTV2x5aE1sdmJ5OEZCNGVyaVZMbG1qeTVNblZMamYxOC9QVDIyKy9yZFRVVlBuNStjblgxMWVSa1pGYXZueTV4bzRkV3lyQXF3bjd6TEY3NzcxWFhsNWVxbCsvdnVQYWhRc1g5UHJycit1MjIyNnIwY0VGdURuNGVsbDZoSWFHenBCMHAyRVlMU1Exa3VRaFZSeVVWZlJEc21tYVBVSkRReWRlNVZJQnQ3S2YvbXpYdDI5Zng4YjlTNWN1VlZaV2xzYU9IVnVqTWN2T0FyUFAycklmbkNPVnpQUXEyOWFwVXlkMTZ0U3BWRnVYTGwxS2hXdGhZV0dWenJLK25DV1pwMCtmMXBkZmZ1bFNYMWZ4NXdiS01neWpwV21hRGEvSFFKYkFEQUFBM0JTR0R4K3U5UFIweGNmSDYvNzc3MWVYTGwxS1hROFBEMWQ0ZUxqajlidnZ2bHVqOGExV3F5Wk1tS0R4NDhkWEdDQjgvLzMzanUvRHdzSjAvLzMzMStqVGVPZE45eHMzYnF5SkUydm5aNHEyYmR1V2Evdm9vNC9rNWVXbHQ5NTZxMVNRaHB1WHpXYVRsNGZrN1dHMHNIcDRyeXA3M1Rrb2MrWC9XOE13aGtnYVVxdEZBdGVaRlN0V0tDNHV6dkY2NGNLRjh2UHpVMVpXbGo3Ly9ITzFiOTllM2JwMVUyNXVycVIvYjlaZlVGRGdhTE96V3EzeTh2SlNhbXFxWnMyYVZTdjFUWjA2VlVGQlFUcHk1SWgyN2RwVlpkOTkrL1pKa3Y3M2YvOVhKMCtlckxKdnYzNzlkUHZ0dHlzeU1sTDUrZm55OFBDb2xYb2x5VENNRDJwdE1OdzBmdnQ3Sjh0bW53cDVuU0F3QXdBQU40MXAwNlpwMnJScFYvVVpyb1pnMStNbnBYYlRwMC9YOU9uVDNWMEdyaUhETUZSWWJNcG1VM1k5dzdiR1loaDNTT3BpR0VhNURmbGMyYXZNTk0zamtnNWZyWHFCNjhDOTA2Wk4wNlJKazdSbHl4Yk5temZQY2VIUW9VTzZlUEdpRGg4K3JJRURCNWE3TVNJaVFoRVJFYVhhUm84ZXJaa3paenBlTDF5NHNOS1RuVE16TTJXejJTbzlGZm5ubjMvV24vNzBKOGZyOVBSMExWeTRzTm8zMUxCaFE2MVpzNmJhZmsyYk5sVktTb29TRXhNMWF0UW9iZHEweVhHdHVMaFlSVVZGNWU0cEtDaVFWQkxPMjRORFp4NGVIckphclRKTk03SGFBbkJMTWd6amhNVmlTWE4zSGM0SXpBQUFBSUNibkdFWU1tV295RFF2blRsL01kS3ZRWjBjd3pBYVdhM1dVWVpoakpIVTFUQU1pL05NczZxQ004TXcxdVhsNWIxMnJlb0gzT0JVMDZaTlpmOXlGaFFVcEZkZmZiWGNEVC85OUpPaW82TTFjdVRJY21GWW16WnRTcjJ1VzdkdXBUTjhKMCtlckRObnptanQyclVWWHZmeDhTbjFldmp3NGFVT2xha05JMGFNa0orZm4xNTg4Y1ZTZ2RtcVZhdEtoWWRseGNmSEt6NCt2bHo3a0NGRDdEUFcvbGlyaGVLbTRlSGhrWitXbG5iQjNYVTRJekFEQUFBQWJpRldxMmZobmoxN2prazZKaWxOVWtTUEhqMEdXaXlXSnkwV3kzMlMvRXpUOURVTXd5S1YzOWZzdHdEdDEvVDA5TlBYdUhUZ3V1RG41NmZmLy83MzVkcTNiTm1pNk9obzllN2R1OUlBS3lRa1JCRVJFV3JTcEltV0wxOWVZWitNakF6bDV1WldlcjEzNzk2S2lJZ290L1dBSkQzNTVKUEt5TWlvd2JzcDBhNWRPMFZGUlRsZUR4Z3dRQTg4OEVDNVVLOXo1ODc2ODUvL1hPNyt3c0pDUlVkSEt5Z29TUGZjYzArNTYrM2J0NWNrOGVjR2JpUUVaZ0FBQU1BdGJ2ZnUzWnNsYmU3WXNhTmZ2WHIxK2htRzBkTTB6VDRxT1JpZ21WVDV5WmtBWEJjUUVLQ0FnQUFkT1hLa3lwbGFraXE5dm1qUm9rb0R1WXlNRERWdTNGaWpSbzF5dWFibzZHaWRPM2V1Vk52VXFWUGw3ZTFkcm0rUEhqM1VvMGVQY3UwNU9UbUtqbzVXeDQ0ZDljSUxMN2o4Yk9CNlJtQUdBQUFBUUpKMDhPREJERWxySmNVR0J3YzM4ZlQwYk9iaDRURlEwbmlMeGRKVC9QeUFXOXlKRXljcTNiUS9KeWRIa3ZUeHh4OXIxYXB5WjJzb0lpSkNBUUVCcGRvbVQ1NWNhajh5U1JvM2JseUZTekx0SjExV0p6QXdVSTgrK21pcHRwU1VGTDMzM250NitlV1hGUndjWEc1Y2UrMTJGWVZsd0syR3YvQUFBQUFBbEdYdTM3Ly9uS1J6a3ZaTCtyaHIxNjd0UFQwOW56VU1ZNFNraSs0dEQzQVBEdytQU2pmanQrLzM1K3ZyVzJHZjJqeHRzcVorK2VVWDdkbXpSOFhGeFc2ckFialJFSmdCQUFBQXFOYmV2WHNQUzNxcFU2ZE9mL0h3OFBDcDlnYmdKdVR2NzYvSXlNZ0tyMjNac2tYUFAvKzgvdmpIUDliNkp2eFg2dVRKazVLazIyNjd6YzJWQURjT0FqTUFBQUFBTGp0dzRFQ09wSnhxT3dJM0Fadk5waTFidGtpU3pwOC83OVphZnYzMVYwa1ZuMXhyMTY1ZHUzTExQZ3NMQzdWKy9YcEowZ3N2dktBaFE0Wm95SkFoQ2dvS2tsU3lJZitsUzVldVV0WEFqWXZBREFBQUFBQ0FNdkx5OHZUcXE2OHFJU0ZCdDk5K3UrYk9uU3ViemFhSEhucW95dENxTnMyZlAxK0hEeCtXbDVlWGR1L2VMYWxrbGx0bG5FKzZsS1Q5Ky9jN3hoZzllclFPSERpZ3FLZ29SVVZGcVUyYk5ycnZ2dnYweUNPUE9FNnhCUEJ2QkdZQUFBQUFBSlF4ZS9ac0pTUWs2UEhISDFkNGVMaW1UWnVtTjk1NFE0c1dMVktmUG4zVW9rVUxlWHQ3eTh2TFM1NmVudkx3OE5Cenp6Mm5YMzc1Ulo5ODhvbUtpb3BVV0ZqbytCbytmTGk2ZHUzcUdOOWlzY2hpc1ZSWlE2dFdyWFR3NEVGZHVuUkozYnQzMTlDaFE5V3FWYXR5L2ZMejg1V1ptYWt6Wjg3bzZOR2oycjkvdjM3ODhVZjkzLy85bnhvMmJLaUlpQWpITXRHelo4OHFQajVlNjlldjE4Y2ZmNnlQUC81WWJkcTAwYkJody9UZ2d3OHFNREN3MG5weWMzTTFjT0RBU3EvSHhjVXBMaTZ1WEx2ejg0RWJCWUVaQUFBQUFBQmwzSDMzM2JKWUxKb3laWW9NdzlENzc3K3Z1TGc0clYyN1Zpa3BLY3JNekZSQlFZRkxZL240K09nLy8vTS9IYStEZ29LMFk4ZU9hdThiTTJhTXhvd1pVMldmbFN0WDZxMjMzaXJWNXVYbHBaQ1FFSTBaTTBZUFB2aWdmSDE5SGRlYU4yK3V4eDkvWEk4Ly9yaU9Ieit1MWF0WGE4MmFOZnJ3d3c5MTVNZ1J6Wmt6cDlKbmVYcDZhdHk0Y2RYV1hSWXoySEFqSWpBREFBQUFBS0NNNGNPSGE5aXdZYVdXWDRhRmhTa3NMS3hVdjZLaUlzZVhWSElhcHNWaWtZZUhod3pEdU9xblk0NGVQVnBuejU1VnZYcjFGQkFRb0tDZ0lMVnQyMVpXYS9VLzdnY0dCbXJTcEVsNjl0bG50V25USnJWdDI3YksvcDZlbmdvUEQ2K3Qwb0hyR29FWkFBQUFBQUJsZUhoNHVCUjJXYTFXbDhJcFYzM3l5U2MxNnUvaDRYSEZJWmFIaDRjR0R4NWM0Ylh2di8vK2lzWUdibFJWTDVnR0FBQUFBQUFBYmpFRVpnQUFBQUFBQUlBVGxtUUNBQUFBQU9ERWNONjRETUF0aVJsbUFBQUFBQUFBZ0JNQ013QUFBQUFBQU1BSmdSa0FBQUFBQUFEZ2hNQU1BQUFBQUFBQWNFSmdCZ0FBQUFBQUFEZ2hNQU1BQUFBQUFBQ2NFSmdCQUFBQUFBQUFUZ2pNQUFBQUFBQUFBQ2NFWmdBQUFBQUFBSUFUQWpNQUFBQUFBQURBQ1lFWkFBQUFBQUFBNElUQURBQUFBQUFBQUhCQ1lBWUFBQUFBQUFBNElUQURBQUFBQUFBQW5CQ1lBUUFBQUFBQUFFNEl6QUFBQUFBQUFBQW5CR1lBQUFBQUFBQ0FFNnU3Q3dBQXdCWFoyVGs2ZnVLa3U4c0FnQnZPbWJPL3FLaTR5TjFsQUFCd1F5RXdBd0RjRUdKV3I5SEdIemE3dXd3QXVPRVVGUlhwek5sZjNGMEdBQUEzRkFJekFNQjF5elJWSko5WU1TNEFBQUZqU1VSQlZKazJ3ekFzV1ZuWnlzcktkbmRKQUhCRE0yVVVXRHlzeGU2dUF3Q0E2eDJCR1FEZ3VtVktpUlpUQ2FiVXp0MjFBTUNOenBCWktPbXJpK2FsREhmWEFnREE5YzV3ZHdFQUFGVEIycnAxNTJiRlZvdVB1d3NCZ0J1ZHhXS3hYVFF2Wlp3L2ZKanB1Z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NBNjlEL0ExdVlCL3VDVGc2b0FBQUFBRWxGVGtTdVFtQ0MiLAoJIlRoZW1lIiA6ICIiLAoJIlR5cGUiIDogImZsb3ciLAoJIlVzZXJJZCIgOiAiMjU3OTA0ODkwIiwKCSJWZXJzaW9uIiA6ICIzNSIKfQo="/>
    </extobj>
  </extobjs>
</s:customData>
</file>

<file path=customXml/itemProps29.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2324</Words>
  <Application>WPS 演示</Application>
  <PresentationFormat>全屏显示(4:3)</PresentationFormat>
  <Paragraphs>147</Paragraphs>
  <Slides>21</Slides>
  <Notes>2</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21</vt:i4>
      </vt:variant>
    </vt:vector>
  </HeadingPairs>
  <TitlesOfParts>
    <vt:vector size="44" baseType="lpstr">
      <vt:lpstr>Arial</vt:lpstr>
      <vt:lpstr>宋体</vt:lpstr>
      <vt:lpstr>Wingdings</vt:lpstr>
      <vt:lpstr>华文中宋</vt:lpstr>
      <vt:lpstr>幼圆</vt:lpstr>
      <vt:lpstr>Calibri</vt:lpstr>
      <vt:lpstr>方正仿宋_GB2312</vt:lpstr>
      <vt:lpstr>仿宋_GB2312</vt:lpstr>
      <vt:lpstr>仿宋</vt:lpstr>
      <vt:lpstr>Times New Roman</vt:lpstr>
      <vt:lpstr>华文细黑</vt:lpstr>
      <vt:lpstr>楷体</vt:lpstr>
      <vt:lpstr>黑体</vt:lpstr>
      <vt:lpstr>字魂58号-创中黑</vt:lpstr>
      <vt:lpstr>Wingdings</vt:lpstr>
      <vt:lpstr>微软雅黑</vt:lpstr>
      <vt:lpstr>Arial Unicode MS</vt:lpstr>
      <vt:lpstr>等线</vt:lpstr>
      <vt:lpstr>华文仿宋</vt:lpstr>
      <vt:lpstr>隶书</vt:lpstr>
      <vt:lpstr>华文行楷</vt:lpstr>
      <vt:lpstr>53cd863c77cd9</vt:lpstr>
      <vt:lpstr>2_53cd863c77cd9</vt:lpstr>
      <vt:lpstr>PowerPoint 演示文稿</vt:lpstr>
      <vt:lpstr>PowerPoint 演示文稿</vt:lpstr>
      <vt:lpstr> </vt:lpstr>
      <vt:lpstr>PowerPoint 演示文稿</vt:lpstr>
      <vt:lpstr>《中华人民共和国公司法》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感谢您的关注！ 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appple</dc:creator>
  <cp:lastModifiedBy>Unravel </cp:lastModifiedBy>
  <cp:revision>109</cp:revision>
  <dcterms:created xsi:type="dcterms:W3CDTF">2013-01-25T01:44:00Z</dcterms:created>
  <dcterms:modified xsi:type="dcterms:W3CDTF">2025-06-16T07:40:54Z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EBFC934B7F124332BF01424958C521E0_13</vt:lpwstr>
  </property>
</Properties>
</file>